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sldIdLst>
    <p:sldId id="256" r:id="rId2"/>
    <p:sldId id="258" r:id="rId3"/>
    <p:sldId id="259" r:id="rId4"/>
    <p:sldId id="271" r:id="rId5"/>
    <p:sldId id="268" r:id="rId6"/>
    <p:sldId id="260" r:id="rId7"/>
    <p:sldId id="273" r:id="rId8"/>
    <p:sldId id="272" r:id="rId9"/>
    <p:sldId id="261" r:id="rId10"/>
    <p:sldId id="262" r:id="rId11"/>
    <p:sldId id="263" r:id="rId12"/>
    <p:sldId id="264" r:id="rId13"/>
    <p:sldId id="269" r:id="rId14"/>
    <p:sldId id="267" r:id="rId15"/>
    <p:sldId id="265" r:id="rId16"/>
    <p:sldId id="266" r:id="rId17"/>
    <p:sldId id="270" r:id="rId18"/>
    <p:sldId id="274" r:id="rId19"/>
    <p:sldId id="2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651"/>
    <a:srgbClr val="521B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43"/>
    <p:restoredTop sz="96327"/>
  </p:normalViewPr>
  <p:slideViewPr>
    <p:cSldViewPr snapToGrid="0" snapToObjects="1">
      <p:cViewPr varScale="1">
        <p:scale>
          <a:sx n="128" d="100"/>
          <a:sy n="128" d="100"/>
        </p:scale>
        <p:origin x="4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C5D46A-0879-4642-A2C8-F6177EA94F54}" type="datetimeFigureOut">
              <a:rPr lang="en-US" smtClean="0"/>
              <a:t>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5E7A2-F6C5-244C-961E-F4F1BFE71BBB}" type="slidenum">
              <a:rPr lang="en-US" smtClean="0"/>
              <a:t>‹#›</a:t>
            </a:fld>
            <a:endParaRPr lang="en-US"/>
          </a:p>
        </p:txBody>
      </p:sp>
    </p:spTree>
    <p:extLst>
      <p:ext uri="{BB962C8B-B14F-4D97-AF65-F5344CB8AC3E}">
        <p14:creationId xmlns:p14="http://schemas.microsoft.com/office/powerpoint/2010/main" val="48172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591B-2E22-3B41-87F5-308408855712}"/>
              </a:ext>
            </a:extLst>
          </p:cNvPr>
          <p:cNvSpPr>
            <a:spLocks noGrp="1"/>
          </p:cNvSpPr>
          <p:nvPr>
            <p:ph type="ctrTitle"/>
          </p:nvPr>
        </p:nvSpPr>
        <p:spPr>
          <a:xfrm>
            <a:off x="1524000" y="1122363"/>
            <a:ext cx="9144000" cy="2387600"/>
          </a:xfrm>
        </p:spPr>
        <p:txBody>
          <a:bodyPr anchor="b">
            <a:normAutofit/>
          </a:bodyPr>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4DCBB803-10D7-6842-B00B-058596A4E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CE4CCE-285D-5541-BF7B-D31642252915}"/>
              </a:ext>
            </a:extLst>
          </p:cNvPr>
          <p:cNvSpPr>
            <a:spLocks noGrp="1"/>
          </p:cNvSpPr>
          <p:nvPr>
            <p:ph type="dt" sz="half" idx="10"/>
          </p:nvPr>
        </p:nvSpPr>
        <p:spPr/>
        <p:txBody>
          <a:bodyPr/>
          <a:lstStyle/>
          <a:p>
            <a:r>
              <a:rPr lang="en-US"/>
              <a:t>2/5/2021</a:t>
            </a:r>
          </a:p>
        </p:txBody>
      </p:sp>
      <p:sp>
        <p:nvSpPr>
          <p:cNvPr id="5" name="Footer Placeholder 4">
            <a:extLst>
              <a:ext uri="{FF2B5EF4-FFF2-40B4-BE49-F238E27FC236}">
                <a16:creationId xmlns:a16="http://schemas.microsoft.com/office/drawing/2014/main" id="{F9E6829F-565C-0748-9D9F-9B4CCC7AF4E8}"/>
              </a:ext>
            </a:extLst>
          </p:cNvPr>
          <p:cNvSpPr>
            <a:spLocks noGrp="1"/>
          </p:cNvSpPr>
          <p:nvPr>
            <p:ph type="ftr" sz="quarter" idx="11"/>
          </p:nvPr>
        </p:nvSpPr>
        <p:spPr/>
        <p:txBody>
          <a:bodyPr/>
          <a:lstStyle/>
          <a:p>
            <a:r>
              <a:rPr lang="en-US"/>
              <a:t>The GlueX Photon Facility</a:t>
            </a:r>
          </a:p>
        </p:txBody>
      </p:sp>
      <p:sp>
        <p:nvSpPr>
          <p:cNvPr id="6" name="Slide Number Placeholder 5">
            <a:extLst>
              <a:ext uri="{FF2B5EF4-FFF2-40B4-BE49-F238E27FC236}">
                <a16:creationId xmlns:a16="http://schemas.microsoft.com/office/drawing/2014/main" id="{6296B753-84EB-F148-9DBA-C6D515C9F258}"/>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115975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C2536-4FB2-9449-BF2F-AC99E4034E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C41F6E-4AF2-A444-992C-A533E80E34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278A0-004B-9445-B6C9-7DE2F134440C}"/>
              </a:ext>
            </a:extLst>
          </p:cNvPr>
          <p:cNvSpPr>
            <a:spLocks noGrp="1"/>
          </p:cNvSpPr>
          <p:nvPr>
            <p:ph type="dt" sz="half" idx="10"/>
          </p:nvPr>
        </p:nvSpPr>
        <p:spPr/>
        <p:txBody>
          <a:bodyPr/>
          <a:lstStyle/>
          <a:p>
            <a:r>
              <a:rPr lang="en-US"/>
              <a:t>2/5/2021</a:t>
            </a:r>
          </a:p>
        </p:txBody>
      </p:sp>
      <p:sp>
        <p:nvSpPr>
          <p:cNvPr id="5" name="Footer Placeholder 4">
            <a:extLst>
              <a:ext uri="{FF2B5EF4-FFF2-40B4-BE49-F238E27FC236}">
                <a16:creationId xmlns:a16="http://schemas.microsoft.com/office/drawing/2014/main" id="{1CE8B310-0337-6C48-BEF1-D7023272149F}"/>
              </a:ext>
            </a:extLst>
          </p:cNvPr>
          <p:cNvSpPr>
            <a:spLocks noGrp="1"/>
          </p:cNvSpPr>
          <p:nvPr>
            <p:ph type="ftr" sz="quarter" idx="11"/>
          </p:nvPr>
        </p:nvSpPr>
        <p:spPr/>
        <p:txBody>
          <a:bodyPr/>
          <a:lstStyle/>
          <a:p>
            <a:r>
              <a:rPr lang="en-US"/>
              <a:t>The GlueX Photon Facility</a:t>
            </a:r>
          </a:p>
        </p:txBody>
      </p:sp>
      <p:sp>
        <p:nvSpPr>
          <p:cNvPr id="6" name="Slide Number Placeholder 5">
            <a:extLst>
              <a:ext uri="{FF2B5EF4-FFF2-40B4-BE49-F238E27FC236}">
                <a16:creationId xmlns:a16="http://schemas.microsoft.com/office/drawing/2014/main" id="{6EA0E312-BD95-9A49-B701-2E3182526A22}"/>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3073420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FDC123-3E79-3443-99DB-7D1B6E592D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CF0F7-E7FB-1647-8D3B-E9A60B8A49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613CA-B7D4-E040-A262-63A41E3C959E}"/>
              </a:ext>
            </a:extLst>
          </p:cNvPr>
          <p:cNvSpPr>
            <a:spLocks noGrp="1"/>
          </p:cNvSpPr>
          <p:nvPr>
            <p:ph type="dt" sz="half" idx="10"/>
          </p:nvPr>
        </p:nvSpPr>
        <p:spPr/>
        <p:txBody>
          <a:bodyPr/>
          <a:lstStyle/>
          <a:p>
            <a:r>
              <a:rPr lang="en-US"/>
              <a:t>2/5/2021</a:t>
            </a:r>
          </a:p>
        </p:txBody>
      </p:sp>
      <p:sp>
        <p:nvSpPr>
          <p:cNvPr id="5" name="Footer Placeholder 4">
            <a:extLst>
              <a:ext uri="{FF2B5EF4-FFF2-40B4-BE49-F238E27FC236}">
                <a16:creationId xmlns:a16="http://schemas.microsoft.com/office/drawing/2014/main" id="{76A9EB2D-38B0-B140-868C-72FE19CAD0F5}"/>
              </a:ext>
            </a:extLst>
          </p:cNvPr>
          <p:cNvSpPr>
            <a:spLocks noGrp="1"/>
          </p:cNvSpPr>
          <p:nvPr>
            <p:ph type="ftr" sz="quarter" idx="11"/>
          </p:nvPr>
        </p:nvSpPr>
        <p:spPr/>
        <p:txBody>
          <a:bodyPr/>
          <a:lstStyle/>
          <a:p>
            <a:r>
              <a:rPr lang="en-US"/>
              <a:t>The GlueX Photon Facility</a:t>
            </a:r>
          </a:p>
        </p:txBody>
      </p:sp>
      <p:sp>
        <p:nvSpPr>
          <p:cNvPr id="6" name="Slide Number Placeholder 5">
            <a:extLst>
              <a:ext uri="{FF2B5EF4-FFF2-40B4-BE49-F238E27FC236}">
                <a16:creationId xmlns:a16="http://schemas.microsoft.com/office/drawing/2014/main" id="{F296AFA1-CB63-DD41-A8EF-23F93D88E150}"/>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189471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88206-9D1D-5444-A09C-4ED1690A06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640A1A-55BF-B940-9961-A0258F0989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325F44-11BC-994C-BA65-A2DCA2D78F84}"/>
              </a:ext>
            </a:extLst>
          </p:cNvPr>
          <p:cNvSpPr>
            <a:spLocks noGrp="1"/>
          </p:cNvSpPr>
          <p:nvPr>
            <p:ph type="dt" sz="half" idx="10"/>
          </p:nvPr>
        </p:nvSpPr>
        <p:spPr/>
        <p:txBody>
          <a:bodyPr/>
          <a:lstStyle/>
          <a:p>
            <a:r>
              <a:rPr lang="en-US"/>
              <a:t>2/5/2021</a:t>
            </a:r>
          </a:p>
        </p:txBody>
      </p:sp>
      <p:sp>
        <p:nvSpPr>
          <p:cNvPr id="5" name="Footer Placeholder 4">
            <a:extLst>
              <a:ext uri="{FF2B5EF4-FFF2-40B4-BE49-F238E27FC236}">
                <a16:creationId xmlns:a16="http://schemas.microsoft.com/office/drawing/2014/main" id="{F1C06D5C-07C7-4647-B298-079B3FBA920E}"/>
              </a:ext>
            </a:extLst>
          </p:cNvPr>
          <p:cNvSpPr>
            <a:spLocks noGrp="1"/>
          </p:cNvSpPr>
          <p:nvPr>
            <p:ph type="ftr" sz="quarter" idx="11"/>
          </p:nvPr>
        </p:nvSpPr>
        <p:spPr/>
        <p:txBody>
          <a:bodyPr/>
          <a:lstStyle/>
          <a:p>
            <a:r>
              <a:rPr lang="en-US"/>
              <a:t>The GlueX Photon Facility</a:t>
            </a:r>
          </a:p>
        </p:txBody>
      </p:sp>
      <p:sp>
        <p:nvSpPr>
          <p:cNvPr id="6" name="Slide Number Placeholder 5">
            <a:extLst>
              <a:ext uri="{FF2B5EF4-FFF2-40B4-BE49-F238E27FC236}">
                <a16:creationId xmlns:a16="http://schemas.microsoft.com/office/drawing/2014/main" id="{F750B618-EF68-B24B-8657-36ED6149D56A}"/>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1207586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B189C-7502-2C44-B727-5DEF7C34A1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8953DC-EEA4-464D-9A48-877D571D07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F8AC83-1EAE-C64D-9BCD-5D0579DDBC18}"/>
              </a:ext>
            </a:extLst>
          </p:cNvPr>
          <p:cNvSpPr>
            <a:spLocks noGrp="1"/>
          </p:cNvSpPr>
          <p:nvPr>
            <p:ph type="dt" sz="half" idx="10"/>
          </p:nvPr>
        </p:nvSpPr>
        <p:spPr/>
        <p:txBody>
          <a:bodyPr/>
          <a:lstStyle/>
          <a:p>
            <a:r>
              <a:rPr lang="en-US"/>
              <a:t>2/5/2021</a:t>
            </a:r>
          </a:p>
        </p:txBody>
      </p:sp>
      <p:sp>
        <p:nvSpPr>
          <p:cNvPr id="5" name="Footer Placeholder 4">
            <a:extLst>
              <a:ext uri="{FF2B5EF4-FFF2-40B4-BE49-F238E27FC236}">
                <a16:creationId xmlns:a16="http://schemas.microsoft.com/office/drawing/2014/main" id="{7E6A34FC-E634-614D-8DC2-D31E21871655}"/>
              </a:ext>
            </a:extLst>
          </p:cNvPr>
          <p:cNvSpPr>
            <a:spLocks noGrp="1"/>
          </p:cNvSpPr>
          <p:nvPr>
            <p:ph type="ftr" sz="quarter" idx="11"/>
          </p:nvPr>
        </p:nvSpPr>
        <p:spPr/>
        <p:txBody>
          <a:bodyPr/>
          <a:lstStyle/>
          <a:p>
            <a:r>
              <a:rPr lang="en-US"/>
              <a:t>The GlueX Photon Facility</a:t>
            </a:r>
          </a:p>
        </p:txBody>
      </p:sp>
      <p:sp>
        <p:nvSpPr>
          <p:cNvPr id="6" name="Slide Number Placeholder 5">
            <a:extLst>
              <a:ext uri="{FF2B5EF4-FFF2-40B4-BE49-F238E27FC236}">
                <a16:creationId xmlns:a16="http://schemas.microsoft.com/office/drawing/2014/main" id="{84755017-B3FD-7340-B6C0-43EE5FC62822}"/>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767523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521C4-2DF0-3248-8109-BE2110108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752BFE-602A-C243-8BA7-EE92CE6336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BCFCA6-E895-0E4A-8C4D-871AB3EA44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C50061-CA6C-5C43-89CF-0C79939E991F}"/>
              </a:ext>
            </a:extLst>
          </p:cNvPr>
          <p:cNvSpPr>
            <a:spLocks noGrp="1"/>
          </p:cNvSpPr>
          <p:nvPr>
            <p:ph type="dt" sz="half" idx="10"/>
          </p:nvPr>
        </p:nvSpPr>
        <p:spPr/>
        <p:txBody>
          <a:bodyPr/>
          <a:lstStyle/>
          <a:p>
            <a:r>
              <a:rPr lang="en-US"/>
              <a:t>2/5/2021</a:t>
            </a:r>
          </a:p>
        </p:txBody>
      </p:sp>
      <p:sp>
        <p:nvSpPr>
          <p:cNvPr id="6" name="Footer Placeholder 5">
            <a:extLst>
              <a:ext uri="{FF2B5EF4-FFF2-40B4-BE49-F238E27FC236}">
                <a16:creationId xmlns:a16="http://schemas.microsoft.com/office/drawing/2014/main" id="{1435CCD5-7028-E44E-9B0A-09216858861B}"/>
              </a:ext>
            </a:extLst>
          </p:cNvPr>
          <p:cNvSpPr>
            <a:spLocks noGrp="1"/>
          </p:cNvSpPr>
          <p:nvPr>
            <p:ph type="ftr" sz="quarter" idx="11"/>
          </p:nvPr>
        </p:nvSpPr>
        <p:spPr/>
        <p:txBody>
          <a:bodyPr/>
          <a:lstStyle/>
          <a:p>
            <a:r>
              <a:rPr lang="en-US"/>
              <a:t>The GlueX Photon Facility</a:t>
            </a:r>
          </a:p>
        </p:txBody>
      </p:sp>
      <p:sp>
        <p:nvSpPr>
          <p:cNvPr id="7" name="Slide Number Placeholder 6">
            <a:extLst>
              <a:ext uri="{FF2B5EF4-FFF2-40B4-BE49-F238E27FC236}">
                <a16:creationId xmlns:a16="http://schemas.microsoft.com/office/drawing/2014/main" id="{4D34A44D-D48E-2943-84A3-CB7D2569CB7B}"/>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1550445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FB295-E662-8140-9282-CB5A8F9FDD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327CAD-E525-0047-A42B-B5CEFC912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A92989-2AF8-7845-8370-B139CAC0A8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88DD05-183B-ED49-9DB2-48A6C32332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AE82FA-0BD6-7E48-91E5-5DE94535A3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CAF360-5C26-CF48-9661-DD71702D77EA}"/>
              </a:ext>
            </a:extLst>
          </p:cNvPr>
          <p:cNvSpPr>
            <a:spLocks noGrp="1"/>
          </p:cNvSpPr>
          <p:nvPr>
            <p:ph type="dt" sz="half" idx="10"/>
          </p:nvPr>
        </p:nvSpPr>
        <p:spPr/>
        <p:txBody>
          <a:bodyPr/>
          <a:lstStyle/>
          <a:p>
            <a:r>
              <a:rPr lang="en-US"/>
              <a:t>2/5/2021</a:t>
            </a:r>
          </a:p>
        </p:txBody>
      </p:sp>
      <p:sp>
        <p:nvSpPr>
          <p:cNvPr id="8" name="Footer Placeholder 7">
            <a:extLst>
              <a:ext uri="{FF2B5EF4-FFF2-40B4-BE49-F238E27FC236}">
                <a16:creationId xmlns:a16="http://schemas.microsoft.com/office/drawing/2014/main" id="{D3667A36-1680-2F47-9D81-D6E41F00E0E3}"/>
              </a:ext>
            </a:extLst>
          </p:cNvPr>
          <p:cNvSpPr>
            <a:spLocks noGrp="1"/>
          </p:cNvSpPr>
          <p:nvPr>
            <p:ph type="ftr" sz="quarter" idx="11"/>
          </p:nvPr>
        </p:nvSpPr>
        <p:spPr/>
        <p:txBody>
          <a:bodyPr/>
          <a:lstStyle/>
          <a:p>
            <a:r>
              <a:rPr lang="en-US"/>
              <a:t>The GlueX Photon Facility</a:t>
            </a:r>
          </a:p>
        </p:txBody>
      </p:sp>
      <p:sp>
        <p:nvSpPr>
          <p:cNvPr id="9" name="Slide Number Placeholder 8">
            <a:extLst>
              <a:ext uri="{FF2B5EF4-FFF2-40B4-BE49-F238E27FC236}">
                <a16:creationId xmlns:a16="http://schemas.microsoft.com/office/drawing/2014/main" id="{01AB2013-6029-474C-8C1E-C5A9B2234A9F}"/>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2473822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CC23-8A72-1145-96AA-AC42FACFE4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9DCD68-2B13-674F-BEE8-6DA8471FFF37}"/>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F1D59F60-ABDE-8C4C-9B5D-8654FB8D47A5}"/>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CE3F6BFD-2218-FE47-85A0-BA371A982E8B}"/>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30893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F7668F-3D18-E94F-8C82-EEE68A3E7A1F}"/>
              </a:ext>
            </a:extLst>
          </p:cNvPr>
          <p:cNvSpPr>
            <a:spLocks noGrp="1"/>
          </p:cNvSpPr>
          <p:nvPr>
            <p:ph type="dt" sz="half" idx="10"/>
          </p:nvPr>
        </p:nvSpPr>
        <p:spPr/>
        <p:txBody>
          <a:bodyPr/>
          <a:lstStyle/>
          <a:p>
            <a:r>
              <a:rPr lang="en-US"/>
              <a:t>2/5/2021</a:t>
            </a:r>
          </a:p>
        </p:txBody>
      </p:sp>
      <p:sp>
        <p:nvSpPr>
          <p:cNvPr id="3" name="Footer Placeholder 2">
            <a:extLst>
              <a:ext uri="{FF2B5EF4-FFF2-40B4-BE49-F238E27FC236}">
                <a16:creationId xmlns:a16="http://schemas.microsoft.com/office/drawing/2014/main" id="{9F826F32-4E59-144A-ABAE-BE9B25D0F81D}"/>
              </a:ext>
            </a:extLst>
          </p:cNvPr>
          <p:cNvSpPr>
            <a:spLocks noGrp="1"/>
          </p:cNvSpPr>
          <p:nvPr>
            <p:ph type="ftr" sz="quarter" idx="11"/>
          </p:nvPr>
        </p:nvSpPr>
        <p:spPr/>
        <p:txBody>
          <a:bodyPr/>
          <a:lstStyle/>
          <a:p>
            <a:r>
              <a:rPr lang="en-US"/>
              <a:t>The GlueX Photon Facility</a:t>
            </a:r>
          </a:p>
        </p:txBody>
      </p:sp>
      <p:sp>
        <p:nvSpPr>
          <p:cNvPr id="4" name="Slide Number Placeholder 3">
            <a:extLst>
              <a:ext uri="{FF2B5EF4-FFF2-40B4-BE49-F238E27FC236}">
                <a16:creationId xmlns:a16="http://schemas.microsoft.com/office/drawing/2014/main" id="{C35CC97E-13B2-A94E-BD31-F6844B2B949F}"/>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389135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60B5B-A9CB-8344-ABA3-801DFC37A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28AE82-2794-324E-B57A-1CF74D3A85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9BAC09-FD4E-6C42-84E3-E1BD68FDE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7E6551-FDC5-EB4D-9E58-DD0117A55254}"/>
              </a:ext>
            </a:extLst>
          </p:cNvPr>
          <p:cNvSpPr>
            <a:spLocks noGrp="1"/>
          </p:cNvSpPr>
          <p:nvPr>
            <p:ph type="dt" sz="half" idx="10"/>
          </p:nvPr>
        </p:nvSpPr>
        <p:spPr/>
        <p:txBody>
          <a:bodyPr/>
          <a:lstStyle/>
          <a:p>
            <a:r>
              <a:rPr lang="en-US"/>
              <a:t>2/5/2021</a:t>
            </a:r>
          </a:p>
        </p:txBody>
      </p:sp>
      <p:sp>
        <p:nvSpPr>
          <p:cNvPr id="6" name="Footer Placeholder 5">
            <a:extLst>
              <a:ext uri="{FF2B5EF4-FFF2-40B4-BE49-F238E27FC236}">
                <a16:creationId xmlns:a16="http://schemas.microsoft.com/office/drawing/2014/main" id="{F384083B-D558-CC42-92E4-A197BE67A510}"/>
              </a:ext>
            </a:extLst>
          </p:cNvPr>
          <p:cNvSpPr>
            <a:spLocks noGrp="1"/>
          </p:cNvSpPr>
          <p:nvPr>
            <p:ph type="ftr" sz="quarter" idx="11"/>
          </p:nvPr>
        </p:nvSpPr>
        <p:spPr/>
        <p:txBody>
          <a:bodyPr/>
          <a:lstStyle/>
          <a:p>
            <a:r>
              <a:rPr lang="en-US"/>
              <a:t>The GlueX Photon Facility</a:t>
            </a:r>
          </a:p>
        </p:txBody>
      </p:sp>
      <p:sp>
        <p:nvSpPr>
          <p:cNvPr id="7" name="Slide Number Placeholder 6">
            <a:extLst>
              <a:ext uri="{FF2B5EF4-FFF2-40B4-BE49-F238E27FC236}">
                <a16:creationId xmlns:a16="http://schemas.microsoft.com/office/drawing/2014/main" id="{0BAF6D64-A118-644A-9B1A-8ECF79632672}"/>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2466536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7412-085C-E449-B6C4-90D520414F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5FCDD4-0B73-ED4E-91FB-1D14BA2D72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7B01BD-F1FD-0A4A-A642-0C557A5C4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7B31DE-DA6E-784C-9810-7E0EB9D93615}"/>
              </a:ext>
            </a:extLst>
          </p:cNvPr>
          <p:cNvSpPr>
            <a:spLocks noGrp="1"/>
          </p:cNvSpPr>
          <p:nvPr>
            <p:ph type="dt" sz="half" idx="10"/>
          </p:nvPr>
        </p:nvSpPr>
        <p:spPr/>
        <p:txBody>
          <a:bodyPr/>
          <a:lstStyle/>
          <a:p>
            <a:r>
              <a:rPr lang="en-US"/>
              <a:t>2/5/2021</a:t>
            </a:r>
          </a:p>
        </p:txBody>
      </p:sp>
      <p:sp>
        <p:nvSpPr>
          <p:cNvPr id="6" name="Footer Placeholder 5">
            <a:extLst>
              <a:ext uri="{FF2B5EF4-FFF2-40B4-BE49-F238E27FC236}">
                <a16:creationId xmlns:a16="http://schemas.microsoft.com/office/drawing/2014/main" id="{AD46294B-8E57-CE44-B98B-47AEF91BBA7D}"/>
              </a:ext>
            </a:extLst>
          </p:cNvPr>
          <p:cNvSpPr>
            <a:spLocks noGrp="1"/>
          </p:cNvSpPr>
          <p:nvPr>
            <p:ph type="ftr" sz="quarter" idx="11"/>
          </p:nvPr>
        </p:nvSpPr>
        <p:spPr/>
        <p:txBody>
          <a:bodyPr/>
          <a:lstStyle/>
          <a:p>
            <a:r>
              <a:rPr lang="en-US"/>
              <a:t>The GlueX Photon Facility</a:t>
            </a:r>
          </a:p>
        </p:txBody>
      </p:sp>
      <p:sp>
        <p:nvSpPr>
          <p:cNvPr id="7" name="Slide Number Placeholder 6">
            <a:extLst>
              <a:ext uri="{FF2B5EF4-FFF2-40B4-BE49-F238E27FC236}">
                <a16:creationId xmlns:a16="http://schemas.microsoft.com/office/drawing/2014/main" id="{69B68D78-9BE4-6246-9900-4543ACC01C0F}"/>
              </a:ext>
            </a:extLst>
          </p:cNvPr>
          <p:cNvSpPr>
            <a:spLocks noGrp="1"/>
          </p:cNvSpPr>
          <p:nvPr>
            <p:ph type="sldNum" sz="quarter" idx="12"/>
          </p:nvPr>
        </p:nvSpPr>
        <p:spPr/>
        <p:txBody>
          <a:bodyPr/>
          <a:lstStyle/>
          <a:p>
            <a:fld id="{DB392262-BD66-3A4C-BC85-A54D298B8442}" type="slidenum">
              <a:rPr lang="en-US" smtClean="0"/>
              <a:t>‹#›</a:t>
            </a:fld>
            <a:endParaRPr lang="en-US"/>
          </a:p>
        </p:txBody>
      </p:sp>
    </p:spTree>
    <p:extLst>
      <p:ext uri="{BB962C8B-B14F-4D97-AF65-F5344CB8AC3E}">
        <p14:creationId xmlns:p14="http://schemas.microsoft.com/office/powerpoint/2010/main" val="2860332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0ED9C6-6434-D242-86FB-65210CE2A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145B5-F2F1-384C-8FE4-422D276876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20094D-7593-AB4F-841C-1F6831CB80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7030A0"/>
                </a:solidFill>
              </a:defRPr>
            </a:lvl1pPr>
          </a:lstStyle>
          <a:p>
            <a:r>
              <a:rPr lang="en-US"/>
              <a:t>2/5/2021</a:t>
            </a:r>
            <a:endParaRPr lang="en-US" dirty="0"/>
          </a:p>
        </p:txBody>
      </p:sp>
      <p:sp>
        <p:nvSpPr>
          <p:cNvPr id="5" name="Footer Placeholder 4">
            <a:extLst>
              <a:ext uri="{FF2B5EF4-FFF2-40B4-BE49-F238E27FC236}">
                <a16:creationId xmlns:a16="http://schemas.microsoft.com/office/drawing/2014/main" id="{E7D76184-05EC-8A48-97F0-3E2FF24458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GlueX Photon Facility</a:t>
            </a:r>
            <a:endParaRPr lang="en-US" dirty="0"/>
          </a:p>
        </p:txBody>
      </p:sp>
      <p:sp>
        <p:nvSpPr>
          <p:cNvPr id="6" name="Slide Number Placeholder 5">
            <a:extLst>
              <a:ext uri="{FF2B5EF4-FFF2-40B4-BE49-F238E27FC236}">
                <a16:creationId xmlns:a16="http://schemas.microsoft.com/office/drawing/2014/main" id="{A9617534-2E4E-614D-AB9E-53114258EC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7030A0"/>
                </a:solidFill>
              </a:defRPr>
            </a:lvl1pPr>
          </a:lstStyle>
          <a:p>
            <a:fld id="{DB392262-BD66-3A4C-BC85-A54D298B8442}" type="slidenum">
              <a:rPr lang="en-US" smtClean="0"/>
              <a:pPr/>
              <a:t>‹#›</a:t>
            </a:fld>
            <a:endParaRPr lang="en-US" dirty="0"/>
          </a:p>
        </p:txBody>
      </p:sp>
      <p:pic>
        <p:nvPicPr>
          <p:cNvPr id="7" name="Picture 6" descr="Logo&#10;&#10;Description automatically generated">
            <a:extLst>
              <a:ext uri="{FF2B5EF4-FFF2-40B4-BE49-F238E27FC236}">
                <a16:creationId xmlns:a16="http://schemas.microsoft.com/office/drawing/2014/main" id="{85A4655E-C2B5-0F4F-A15D-69530CA093AD}"/>
              </a:ext>
            </a:extLst>
          </p:cNvPr>
          <p:cNvPicPr>
            <a:picLocks noChangeAspect="1"/>
          </p:cNvPicPr>
          <p:nvPr userDrawn="1"/>
        </p:nvPicPr>
        <p:blipFill>
          <a:blip r:embed="rId13"/>
          <a:stretch>
            <a:fillRect/>
          </a:stretch>
        </p:blipFill>
        <p:spPr>
          <a:xfrm>
            <a:off x="10293074" y="34712"/>
            <a:ext cx="1898926" cy="660826"/>
          </a:xfrm>
          <a:prstGeom prst="rect">
            <a:avLst/>
          </a:prstGeom>
        </p:spPr>
      </p:pic>
    </p:spTree>
    <p:extLst>
      <p:ext uri="{BB962C8B-B14F-4D97-AF65-F5344CB8AC3E}">
        <p14:creationId xmlns:p14="http://schemas.microsoft.com/office/powerpoint/2010/main" val="4047395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3600" b="1" kern="1200">
          <a:solidFill>
            <a:srgbClr val="94165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21B9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BA544E49-F23B-3E40-BFC9-1E3A0157097D}"/>
              </a:ext>
            </a:extLst>
          </p:cNvPr>
          <p:cNvPicPr>
            <a:picLocks noChangeAspect="1"/>
          </p:cNvPicPr>
          <p:nvPr/>
        </p:nvPicPr>
        <p:blipFill>
          <a:blip r:embed="rId2"/>
          <a:stretch>
            <a:fillRect/>
          </a:stretch>
        </p:blipFill>
        <p:spPr>
          <a:xfrm>
            <a:off x="328654" y="3979197"/>
            <a:ext cx="4195977" cy="2557205"/>
          </a:xfrm>
          <a:prstGeom prst="rect">
            <a:avLst/>
          </a:prstGeom>
        </p:spPr>
      </p:pic>
      <p:sp>
        <p:nvSpPr>
          <p:cNvPr id="2" name="Title 1">
            <a:extLst>
              <a:ext uri="{FF2B5EF4-FFF2-40B4-BE49-F238E27FC236}">
                <a16:creationId xmlns:a16="http://schemas.microsoft.com/office/drawing/2014/main" id="{39325F7B-87BD-1241-90F1-D2EF710857BC}"/>
              </a:ext>
            </a:extLst>
          </p:cNvPr>
          <p:cNvSpPr>
            <a:spLocks noGrp="1"/>
          </p:cNvSpPr>
          <p:nvPr>
            <p:ph type="ctrTitle"/>
          </p:nvPr>
        </p:nvSpPr>
        <p:spPr>
          <a:xfrm>
            <a:off x="1524000" y="596349"/>
            <a:ext cx="9144000" cy="2126974"/>
          </a:xfrm>
        </p:spPr>
        <p:txBody>
          <a:bodyPr>
            <a:normAutofit/>
          </a:bodyPr>
          <a:lstStyle/>
          <a:p>
            <a:r>
              <a:rPr lang="en-US" dirty="0"/>
              <a:t>The </a:t>
            </a:r>
            <a:r>
              <a:rPr lang="en-US" dirty="0" err="1"/>
              <a:t>GlueX</a:t>
            </a:r>
            <a:r>
              <a:rPr lang="en-US" dirty="0"/>
              <a:t> Experiment</a:t>
            </a:r>
            <a:br>
              <a:rPr lang="en-US" dirty="0"/>
            </a:br>
            <a:br>
              <a:rPr lang="en-US" dirty="0"/>
            </a:br>
            <a:r>
              <a:rPr lang="en-US" sz="2800" dirty="0"/>
              <a:t>part 2</a:t>
            </a:r>
            <a:br>
              <a:rPr lang="en-US" dirty="0"/>
            </a:br>
            <a:r>
              <a:rPr lang="en-US" dirty="0"/>
              <a:t>The Photon Facility</a:t>
            </a:r>
          </a:p>
        </p:txBody>
      </p:sp>
      <p:sp>
        <p:nvSpPr>
          <p:cNvPr id="3" name="Subtitle 2">
            <a:extLst>
              <a:ext uri="{FF2B5EF4-FFF2-40B4-BE49-F238E27FC236}">
                <a16:creationId xmlns:a16="http://schemas.microsoft.com/office/drawing/2014/main" id="{DE02549A-3640-D440-921D-EBD26FD94F44}"/>
              </a:ext>
            </a:extLst>
          </p:cNvPr>
          <p:cNvSpPr>
            <a:spLocks noGrp="1"/>
          </p:cNvSpPr>
          <p:nvPr>
            <p:ph type="subTitle" idx="1"/>
          </p:nvPr>
        </p:nvSpPr>
        <p:spPr/>
        <p:txBody>
          <a:bodyPr/>
          <a:lstStyle/>
          <a:p>
            <a:r>
              <a:rPr lang="en-US" dirty="0"/>
              <a:t>Curtis A. Meyer</a:t>
            </a:r>
          </a:p>
          <a:p>
            <a:r>
              <a:rPr lang="en-US" dirty="0"/>
              <a:t>Carnegie Mellon University</a:t>
            </a:r>
          </a:p>
          <a:p>
            <a:r>
              <a:rPr lang="en-US" dirty="0"/>
              <a:t>February 2021</a:t>
            </a:r>
          </a:p>
        </p:txBody>
      </p:sp>
      <p:pic>
        <p:nvPicPr>
          <p:cNvPr id="4" name="Picture 3">
            <a:extLst>
              <a:ext uri="{FF2B5EF4-FFF2-40B4-BE49-F238E27FC236}">
                <a16:creationId xmlns:a16="http://schemas.microsoft.com/office/drawing/2014/main" id="{562F85B5-A98A-1749-AEE4-4E6A26A4268F}"/>
              </a:ext>
            </a:extLst>
          </p:cNvPr>
          <p:cNvPicPr>
            <a:picLocks noChangeAspect="1"/>
          </p:cNvPicPr>
          <p:nvPr/>
        </p:nvPicPr>
        <p:blipFill>
          <a:blip r:embed="rId3"/>
          <a:stretch>
            <a:fillRect/>
          </a:stretch>
        </p:blipFill>
        <p:spPr>
          <a:xfrm>
            <a:off x="7833260" y="3602682"/>
            <a:ext cx="4208796" cy="2788060"/>
          </a:xfrm>
          <a:prstGeom prst="rect">
            <a:avLst/>
          </a:prstGeom>
        </p:spPr>
      </p:pic>
    </p:spTree>
    <p:extLst>
      <p:ext uri="{BB962C8B-B14F-4D97-AF65-F5344CB8AC3E}">
        <p14:creationId xmlns:p14="http://schemas.microsoft.com/office/powerpoint/2010/main" val="3816316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BA55D-46E8-F84D-BAE3-B4EA3C10414C}"/>
              </a:ext>
            </a:extLst>
          </p:cNvPr>
          <p:cNvSpPr>
            <a:spLocks noGrp="1"/>
          </p:cNvSpPr>
          <p:nvPr>
            <p:ph type="title"/>
          </p:nvPr>
        </p:nvSpPr>
        <p:spPr/>
        <p:txBody>
          <a:bodyPr/>
          <a:lstStyle/>
          <a:p>
            <a:r>
              <a:rPr lang="en-US" dirty="0"/>
              <a:t>Tagger Hodoscope</a:t>
            </a:r>
          </a:p>
        </p:txBody>
      </p:sp>
      <p:sp>
        <p:nvSpPr>
          <p:cNvPr id="3" name="Date Placeholder 2">
            <a:extLst>
              <a:ext uri="{FF2B5EF4-FFF2-40B4-BE49-F238E27FC236}">
                <a16:creationId xmlns:a16="http://schemas.microsoft.com/office/drawing/2014/main" id="{AF894B5E-0E74-B847-92B7-72E9B1996468}"/>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79E6F215-A847-8E49-B4C9-97F2DCC55575}"/>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52FE5ED8-C624-914F-A584-71CAD179A19B}"/>
              </a:ext>
            </a:extLst>
          </p:cNvPr>
          <p:cNvSpPr>
            <a:spLocks noGrp="1"/>
          </p:cNvSpPr>
          <p:nvPr>
            <p:ph type="sldNum" sz="quarter" idx="12"/>
          </p:nvPr>
        </p:nvSpPr>
        <p:spPr/>
        <p:txBody>
          <a:bodyPr/>
          <a:lstStyle/>
          <a:p>
            <a:fld id="{DB392262-BD66-3A4C-BC85-A54D298B8442}" type="slidenum">
              <a:rPr lang="en-US" smtClean="0"/>
              <a:t>10</a:t>
            </a:fld>
            <a:endParaRPr lang="en-US"/>
          </a:p>
        </p:txBody>
      </p:sp>
      <p:pic>
        <p:nvPicPr>
          <p:cNvPr id="9" name="Picture 8" descr="Chart&#10;&#10;Description automatically generated">
            <a:extLst>
              <a:ext uri="{FF2B5EF4-FFF2-40B4-BE49-F238E27FC236}">
                <a16:creationId xmlns:a16="http://schemas.microsoft.com/office/drawing/2014/main" id="{2F205D16-AA29-804D-9A82-65760DD49758}"/>
              </a:ext>
            </a:extLst>
          </p:cNvPr>
          <p:cNvPicPr>
            <a:picLocks noChangeAspect="1"/>
          </p:cNvPicPr>
          <p:nvPr/>
        </p:nvPicPr>
        <p:blipFill>
          <a:blip r:embed="rId2"/>
          <a:stretch>
            <a:fillRect/>
          </a:stretch>
        </p:blipFill>
        <p:spPr>
          <a:xfrm>
            <a:off x="4829908" y="1005913"/>
            <a:ext cx="7362092" cy="2484938"/>
          </a:xfrm>
          <a:prstGeom prst="rect">
            <a:avLst/>
          </a:prstGeom>
        </p:spPr>
      </p:pic>
      <p:sp>
        <p:nvSpPr>
          <p:cNvPr id="10" name="Rectangle 9">
            <a:extLst>
              <a:ext uri="{FF2B5EF4-FFF2-40B4-BE49-F238E27FC236}">
                <a16:creationId xmlns:a16="http://schemas.microsoft.com/office/drawing/2014/main" id="{4AEC2D5C-40F9-9A45-A252-1ADCFAF8F4C2}"/>
              </a:ext>
            </a:extLst>
          </p:cNvPr>
          <p:cNvSpPr/>
          <p:nvPr/>
        </p:nvSpPr>
        <p:spPr>
          <a:xfrm>
            <a:off x="269630" y="1264031"/>
            <a:ext cx="4431323" cy="2308324"/>
          </a:xfrm>
          <a:prstGeom prst="rect">
            <a:avLst/>
          </a:prstGeom>
        </p:spPr>
        <p:txBody>
          <a:bodyPr wrap="square">
            <a:spAutoFit/>
          </a:bodyPr>
          <a:lstStyle/>
          <a:p>
            <a:r>
              <a:rPr lang="en-US" dirty="0">
                <a:solidFill>
                  <a:srgbClr val="521B93"/>
                </a:solidFill>
                <a:latin typeface="CharisSIL"/>
              </a:rPr>
              <a:t>The Tagger Hodoscope (TAGH) consists of 222 scintillator counters distributed over a length of 9.25 m and mounted just behind the focal plane of the tagger magnet. The counters are read out using photomultipliers. The function of this detector is to tag the full range</a:t>
            </a:r>
            <a:r>
              <a:rPr lang="en-US" baseline="30000" dirty="0">
                <a:solidFill>
                  <a:srgbClr val="521B93"/>
                </a:solidFill>
                <a:latin typeface="CharisSIL"/>
              </a:rPr>
              <a:t>&amp;</a:t>
            </a:r>
            <a:r>
              <a:rPr lang="en-US" dirty="0">
                <a:solidFill>
                  <a:srgbClr val="521B93"/>
                </a:solidFill>
                <a:latin typeface="CharisSIL"/>
              </a:rPr>
              <a:t> of photon energy from 25% to 97% of the incident electron energy. </a:t>
            </a:r>
            <a:endParaRPr lang="en-US" dirty="0">
              <a:solidFill>
                <a:srgbClr val="521B93"/>
              </a:solidFill>
            </a:endParaRPr>
          </a:p>
        </p:txBody>
      </p:sp>
      <p:sp>
        <p:nvSpPr>
          <p:cNvPr id="11" name="TextBox 10">
            <a:extLst>
              <a:ext uri="{FF2B5EF4-FFF2-40B4-BE49-F238E27FC236}">
                <a16:creationId xmlns:a16="http://schemas.microsoft.com/office/drawing/2014/main" id="{00D4658F-3E47-834C-AF9C-DC01700E5DCE}"/>
              </a:ext>
            </a:extLst>
          </p:cNvPr>
          <p:cNvSpPr txBox="1"/>
          <p:nvPr/>
        </p:nvSpPr>
        <p:spPr>
          <a:xfrm>
            <a:off x="206218" y="3762307"/>
            <a:ext cx="11763044" cy="1200329"/>
          </a:xfrm>
          <a:prstGeom prst="rect">
            <a:avLst/>
          </a:prstGeom>
          <a:noFill/>
        </p:spPr>
        <p:txBody>
          <a:bodyPr wrap="square" rtlCol="0">
            <a:spAutoFit/>
          </a:bodyPr>
          <a:lstStyle/>
          <a:p>
            <a:r>
              <a:rPr lang="en-US" dirty="0">
                <a:solidFill>
                  <a:srgbClr val="002060"/>
                </a:solidFill>
              </a:rPr>
              <a:t>Tagger counters cover bands of photon energy between 8.5 and 30 MeV wide, with the narrow bands corresponding to the highest-energy photons. For photons energies between about 3 and 7 GeV, only every other tagger space is instrumented. These ”low-energy” taggers are typically turned off during </a:t>
            </a:r>
            <a:r>
              <a:rPr lang="en-US" dirty="0" err="1">
                <a:solidFill>
                  <a:srgbClr val="002060"/>
                </a:solidFill>
              </a:rPr>
              <a:t>GlueX</a:t>
            </a:r>
            <a:r>
              <a:rPr lang="en-US" dirty="0">
                <a:solidFill>
                  <a:srgbClr val="002060"/>
                </a:solidFill>
              </a:rPr>
              <a:t> running. There are no tagger elements for photon energies below 3 GeV.</a:t>
            </a:r>
          </a:p>
        </p:txBody>
      </p:sp>
      <p:sp>
        <p:nvSpPr>
          <p:cNvPr id="6" name="TextBox 5">
            <a:extLst>
              <a:ext uri="{FF2B5EF4-FFF2-40B4-BE49-F238E27FC236}">
                <a16:creationId xmlns:a16="http://schemas.microsoft.com/office/drawing/2014/main" id="{ED6BE423-BB63-894B-BCF4-956BED8111E3}"/>
              </a:ext>
            </a:extLst>
          </p:cNvPr>
          <p:cNvSpPr txBox="1"/>
          <p:nvPr/>
        </p:nvSpPr>
        <p:spPr>
          <a:xfrm>
            <a:off x="1003852" y="5565913"/>
            <a:ext cx="3833998" cy="338554"/>
          </a:xfrm>
          <a:prstGeom prst="rect">
            <a:avLst/>
          </a:prstGeom>
          <a:noFill/>
        </p:spPr>
        <p:txBody>
          <a:bodyPr wrap="none" rtlCol="0">
            <a:spAutoFit/>
          </a:bodyPr>
          <a:lstStyle/>
          <a:p>
            <a:r>
              <a:rPr lang="en-US" sz="1600" baseline="30000" dirty="0">
                <a:solidFill>
                  <a:srgbClr val="521B93"/>
                </a:solidFill>
              </a:rPr>
              <a:t>&amp;</a:t>
            </a:r>
            <a:r>
              <a:rPr lang="en-US" sz="1600" dirty="0">
                <a:solidFill>
                  <a:srgbClr val="521B93"/>
                </a:solidFill>
              </a:rPr>
              <a:t>Excluding that covered by the microscope.</a:t>
            </a:r>
          </a:p>
        </p:txBody>
      </p:sp>
    </p:spTree>
    <p:extLst>
      <p:ext uri="{BB962C8B-B14F-4D97-AF65-F5344CB8AC3E}">
        <p14:creationId xmlns:p14="http://schemas.microsoft.com/office/powerpoint/2010/main" val="468101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D967-35EE-4945-8E66-38D17277B9C7}"/>
              </a:ext>
            </a:extLst>
          </p:cNvPr>
          <p:cNvSpPr>
            <a:spLocks noGrp="1"/>
          </p:cNvSpPr>
          <p:nvPr>
            <p:ph type="title"/>
          </p:nvPr>
        </p:nvSpPr>
        <p:spPr/>
        <p:txBody>
          <a:bodyPr/>
          <a:lstStyle/>
          <a:p>
            <a:r>
              <a:rPr lang="en-US" dirty="0"/>
              <a:t>Tagger Microscope</a:t>
            </a:r>
          </a:p>
        </p:txBody>
      </p:sp>
      <p:sp>
        <p:nvSpPr>
          <p:cNvPr id="3" name="Date Placeholder 2">
            <a:extLst>
              <a:ext uri="{FF2B5EF4-FFF2-40B4-BE49-F238E27FC236}">
                <a16:creationId xmlns:a16="http://schemas.microsoft.com/office/drawing/2014/main" id="{08101C9F-BAEF-954E-AC62-4ED4364CC9FF}"/>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8B626B84-7873-CE47-BDAC-1669A2570E24}"/>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4F4A1CE4-DFDE-7A4B-93A0-A5C782737B83}"/>
              </a:ext>
            </a:extLst>
          </p:cNvPr>
          <p:cNvSpPr>
            <a:spLocks noGrp="1"/>
          </p:cNvSpPr>
          <p:nvPr>
            <p:ph type="sldNum" sz="quarter" idx="12"/>
          </p:nvPr>
        </p:nvSpPr>
        <p:spPr/>
        <p:txBody>
          <a:bodyPr/>
          <a:lstStyle/>
          <a:p>
            <a:fld id="{DB392262-BD66-3A4C-BC85-A54D298B8442}" type="slidenum">
              <a:rPr lang="en-US" smtClean="0"/>
              <a:t>11</a:t>
            </a:fld>
            <a:endParaRPr lang="en-US"/>
          </a:p>
        </p:txBody>
      </p:sp>
      <p:pic>
        <p:nvPicPr>
          <p:cNvPr id="7" name="Picture 6" descr="Diagram&#10;&#10;Description automatically generated">
            <a:extLst>
              <a:ext uri="{FF2B5EF4-FFF2-40B4-BE49-F238E27FC236}">
                <a16:creationId xmlns:a16="http://schemas.microsoft.com/office/drawing/2014/main" id="{633823B2-8FF1-C040-8D09-D25755D2F60E}"/>
              </a:ext>
            </a:extLst>
          </p:cNvPr>
          <p:cNvPicPr>
            <a:picLocks noChangeAspect="1"/>
          </p:cNvPicPr>
          <p:nvPr/>
        </p:nvPicPr>
        <p:blipFill>
          <a:blip r:embed="rId2"/>
          <a:stretch>
            <a:fillRect/>
          </a:stretch>
        </p:blipFill>
        <p:spPr>
          <a:xfrm>
            <a:off x="392722" y="3688409"/>
            <a:ext cx="5460287" cy="1985559"/>
          </a:xfrm>
          <a:prstGeom prst="rect">
            <a:avLst/>
          </a:prstGeom>
        </p:spPr>
      </p:pic>
      <p:pic>
        <p:nvPicPr>
          <p:cNvPr id="9" name="Picture 8" descr="A picture containing indoor, ceiling&#10;&#10;Description automatically generated">
            <a:extLst>
              <a:ext uri="{FF2B5EF4-FFF2-40B4-BE49-F238E27FC236}">
                <a16:creationId xmlns:a16="http://schemas.microsoft.com/office/drawing/2014/main" id="{0C5DDC4B-294D-3C4B-9672-F277AA5646F1}"/>
              </a:ext>
            </a:extLst>
          </p:cNvPr>
          <p:cNvPicPr>
            <a:picLocks noChangeAspect="1"/>
          </p:cNvPicPr>
          <p:nvPr/>
        </p:nvPicPr>
        <p:blipFill>
          <a:blip r:embed="rId3"/>
          <a:stretch>
            <a:fillRect/>
          </a:stretch>
        </p:blipFill>
        <p:spPr>
          <a:xfrm>
            <a:off x="6799385" y="811261"/>
            <a:ext cx="5119608" cy="3795907"/>
          </a:xfrm>
          <a:prstGeom prst="rect">
            <a:avLst/>
          </a:prstGeom>
        </p:spPr>
      </p:pic>
      <p:sp>
        <p:nvSpPr>
          <p:cNvPr id="10" name="Rectangle 9">
            <a:extLst>
              <a:ext uri="{FF2B5EF4-FFF2-40B4-BE49-F238E27FC236}">
                <a16:creationId xmlns:a16="http://schemas.microsoft.com/office/drawing/2014/main" id="{6CDB89BC-3F93-4D43-BBCA-1BC9AA0250F8}"/>
              </a:ext>
            </a:extLst>
          </p:cNvPr>
          <p:cNvSpPr/>
          <p:nvPr/>
        </p:nvSpPr>
        <p:spPr>
          <a:xfrm>
            <a:off x="187569" y="1277815"/>
            <a:ext cx="6611816" cy="2308324"/>
          </a:xfrm>
          <a:prstGeom prst="rect">
            <a:avLst/>
          </a:prstGeom>
        </p:spPr>
        <p:txBody>
          <a:bodyPr wrap="square">
            <a:spAutoFit/>
          </a:bodyPr>
          <a:lstStyle/>
          <a:p>
            <a:r>
              <a:rPr lang="en-US" dirty="0">
                <a:solidFill>
                  <a:srgbClr val="521B93"/>
                </a:solidFill>
              </a:rPr>
              <a:t>The Tagger Microscope (TAGM) is a high-resolution hodoscope that counts post-bremsstrahlung electrons corresponding to the primary coherent peak. The TAGM is read out using silicon photomultipliers. Normally the TAGM is positioned to cover between 8.2 and 9.2 GeV in photon energy, but the TAGM is designed to be movable should a different peak energy be desired. The microscope is segmented along the horizontal axis into 102 energy bins (columns) of approximately equal width (about 10 MeV).</a:t>
            </a:r>
          </a:p>
        </p:txBody>
      </p:sp>
      <p:sp>
        <p:nvSpPr>
          <p:cNvPr id="11" name="TextBox 10">
            <a:extLst>
              <a:ext uri="{FF2B5EF4-FFF2-40B4-BE49-F238E27FC236}">
                <a16:creationId xmlns:a16="http://schemas.microsoft.com/office/drawing/2014/main" id="{03E49152-B812-CB4F-94C3-DC01063DB576}"/>
              </a:ext>
            </a:extLst>
          </p:cNvPr>
          <p:cNvSpPr txBox="1"/>
          <p:nvPr/>
        </p:nvSpPr>
        <p:spPr>
          <a:xfrm>
            <a:off x="6013938" y="5146431"/>
            <a:ext cx="5905055" cy="646331"/>
          </a:xfrm>
          <a:prstGeom prst="rect">
            <a:avLst/>
          </a:prstGeom>
          <a:noFill/>
        </p:spPr>
        <p:txBody>
          <a:bodyPr wrap="square" rtlCol="0">
            <a:spAutoFit/>
          </a:bodyPr>
          <a:lstStyle/>
          <a:p>
            <a:r>
              <a:rPr lang="en-US" dirty="0">
                <a:solidFill>
                  <a:srgbClr val="521B93"/>
                </a:solidFill>
              </a:rPr>
              <a:t>The TAGM is built with 17 bundles of fibers (6 wide by 5 high) that are aligned along the direction of the deflected electron.</a:t>
            </a:r>
          </a:p>
        </p:txBody>
      </p:sp>
    </p:spTree>
    <p:extLst>
      <p:ext uri="{BB962C8B-B14F-4D97-AF65-F5344CB8AC3E}">
        <p14:creationId xmlns:p14="http://schemas.microsoft.com/office/powerpoint/2010/main" val="784592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A427-7E93-E749-9C66-BCF679BCDF4E}"/>
              </a:ext>
            </a:extLst>
          </p:cNvPr>
          <p:cNvSpPr>
            <a:spLocks noGrp="1"/>
          </p:cNvSpPr>
          <p:nvPr>
            <p:ph type="title"/>
          </p:nvPr>
        </p:nvSpPr>
        <p:spPr>
          <a:xfrm>
            <a:off x="838200" y="365125"/>
            <a:ext cx="4658139" cy="688423"/>
          </a:xfrm>
        </p:spPr>
        <p:txBody>
          <a:bodyPr/>
          <a:lstStyle/>
          <a:p>
            <a:r>
              <a:rPr lang="en-US" dirty="0"/>
              <a:t>Beam Position Monitors</a:t>
            </a:r>
          </a:p>
        </p:txBody>
      </p:sp>
      <p:sp>
        <p:nvSpPr>
          <p:cNvPr id="3" name="Date Placeholder 2">
            <a:extLst>
              <a:ext uri="{FF2B5EF4-FFF2-40B4-BE49-F238E27FC236}">
                <a16:creationId xmlns:a16="http://schemas.microsoft.com/office/drawing/2014/main" id="{8812B769-50F9-914D-AB6E-A9DF259A95B2}"/>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404C0CAB-14D4-3B44-AE7A-2F0CE193AF35}"/>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C442DE70-22E0-5944-9B70-244567A7517C}"/>
              </a:ext>
            </a:extLst>
          </p:cNvPr>
          <p:cNvSpPr>
            <a:spLocks noGrp="1"/>
          </p:cNvSpPr>
          <p:nvPr>
            <p:ph type="sldNum" sz="quarter" idx="12"/>
          </p:nvPr>
        </p:nvSpPr>
        <p:spPr/>
        <p:txBody>
          <a:bodyPr/>
          <a:lstStyle/>
          <a:p>
            <a:fld id="{DB392262-BD66-3A4C-BC85-A54D298B8442}" type="slidenum">
              <a:rPr lang="en-US" smtClean="0"/>
              <a:t>12</a:t>
            </a:fld>
            <a:endParaRPr lang="en-US"/>
          </a:p>
        </p:txBody>
      </p:sp>
      <p:sp>
        <p:nvSpPr>
          <p:cNvPr id="7" name="TextBox 6">
            <a:extLst>
              <a:ext uri="{FF2B5EF4-FFF2-40B4-BE49-F238E27FC236}">
                <a16:creationId xmlns:a16="http://schemas.microsoft.com/office/drawing/2014/main" id="{F616E59E-BAD3-5C49-AD25-4EF5EB9CB21B}"/>
              </a:ext>
            </a:extLst>
          </p:cNvPr>
          <p:cNvSpPr txBox="1"/>
          <p:nvPr/>
        </p:nvSpPr>
        <p:spPr>
          <a:xfrm>
            <a:off x="157370" y="900778"/>
            <a:ext cx="11877260" cy="2862322"/>
          </a:xfrm>
          <a:prstGeom prst="rect">
            <a:avLst/>
          </a:prstGeom>
          <a:noFill/>
        </p:spPr>
        <p:txBody>
          <a:bodyPr wrap="square" rtlCol="0">
            <a:spAutoFit/>
          </a:bodyPr>
          <a:lstStyle/>
          <a:p>
            <a:r>
              <a:rPr lang="en-US" dirty="0">
                <a:solidFill>
                  <a:srgbClr val="521B93"/>
                </a:solidFill>
              </a:rPr>
              <a:t>There are several beam-position monitors used to measure the location of the electron beam . These BPMs are part of the accelerator feedback system to keep the beam stable. The most downstream of these is labeled as </a:t>
            </a:r>
            <a:r>
              <a:rPr lang="en-US" dirty="0">
                <a:solidFill>
                  <a:srgbClr val="002060"/>
                </a:solidFill>
              </a:rPr>
              <a:t>5C11B.</a:t>
            </a:r>
            <a:r>
              <a:rPr lang="en-US" dirty="0">
                <a:solidFill>
                  <a:srgbClr val="521B93"/>
                </a:solidFill>
              </a:rPr>
              <a:t> In addition, there is a monitor at the entrance to the beam dump, </a:t>
            </a:r>
            <a:r>
              <a:rPr lang="en-US" dirty="0">
                <a:solidFill>
                  <a:srgbClr val="002060"/>
                </a:solidFill>
              </a:rPr>
              <a:t>AD00C</a:t>
            </a:r>
            <a:r>
              <a:rPr lang="en-US" dirty="0">
                <a:solidFill>
                  <a:srgbClr val="521B93"/>
                </a:solidFill>
              </a:rPr>
              <a:t>, which is used to monitor the beam location after the tagger magnet.</a:t>
            </a:r>
          </a:p>
          <a:p>
            <a:endParaRPr lang="en-US" dirty="0">
              <a:solidFill>
                <a:srgbClr val="521B93"/>
              </a:solidFill>
            </a:endParaRPr>
          </a:p>
          <a:p>
            <a:r>
              <a:rPr lang="en-US" dirty="0">
                <a:solidFill>
                  <a:srgbClr val="521B93"/>
                </a:solidFill>
              </a:rPr>
              <a:t>For the photon beam, the profiler near the collimator is used to monitor the photon beam location during tuning.</a:t>
            </a:r>
          </a:p>
          <a:p>
            <a:endParaRPr lang="en-US" dirty="0">
              <a:solidFill>
                <a:srgbClr val="521B93"/>
              </a:solidFill>
            </a:endParaRPr>
          </a:p>
          <a:p>
            <a:r>
              <a:rPr lang="en-US" dirty="0">
                <a:solidFill>
                  <a:srgbClr val="521B93"/>
                </a:solidFill>
              </a:rPr>
              <a:t>It is important to maintain the focus of the electron beam on the collimator. To monitor this, three sets of </a:t>
            </a:r>
            <a:r>
              <a:rPr lang="en-US" i="1" dirty="0">
                <a:solidFill>
                  <a:srgbClr val="521B93"/>
                </a:solidFill>
              </a:rPr>
              <a:t>harps</a:t>
            </a:r>
            <a:r>
              <a:rPr lang="en-US" dirty="0">
                <a:solidFill>
                  <a:srgbClr val="521B93"/>
                </a:solidFill>
              </a:rPr>
              <a:t> can be scanned through the electron beam. The </a:t>
            </a:r>
            <a:r>
              <a:rPr lang="en-US" i="1" dirty="0">
                <a:solidFill>
                  <a:srgbClr val="521B93"/>
                </a:solidFill>
              </a:rPr>
              <a:t>harp scans </a:t>
            </a:r>
            <a:r>
              <a:rPr lang="en-US" dirty="0">
                <a:solidFill>
                  <a:srgbClr val="521B93"/>
                </a:solidFill>
              </a:rPr>
              <a:t>occur every few days or if things appear to have degraded.</a:t>
            </a:r>
          </a:p>
          <a:p>
            <a:endParaRPr lang="en-US" dirty="0">
              <a:solidFill>
                <a:srgbClr val="521B93"/>
              </a:solidFill>
            </a:endParaRPr>
          </a:p>
          <a:p>
            <a:endParaRPr lang="en-US" dirty="0">
              <a:solidFill>
                <a:srgbClr val="521B93"/>
              </a:solidFill>
            </a:endParaRPr>
          </a:p>
        </p:txBody>
      </p:sp>
      <p:pic>
        <p:nvPicPr>
          <p:cNvPr id="8" name="Picture 7" descr="Diagram&#10;&#10;Description automatically generated">
            <a:extLst>
              <a:ext uri="{FF2B5EF4-FFF2-40B4-BE49-F238E27FC236}">
                <a16:creationId xmlns:a16="http://schemas.microsoft.com/office/drawing/2014/main" id="{848E5B97-6EA2-824F-922B-12E91640EDFD}"/>
              </a:ext>
            </a:extLst>
          </p:cNvPr>
          <p:cNvPicPr>
            <a:picLocks noChangeAspect="1"/>
          </p:cNvPicPr>
          <p:nvPr/>
        </p:nvPicPr>
        <p:blipFill>
          <a:blip r:embed="rId2"/>
          <a:stretch>
            <a:fillRect/>
          </a:stretch>
        </p:blipFill>
        <p:spPr>
          <a:xfrm>
            <a:off x="2038864" y="4123373"/>
            <a:ext cx="7677294" cy="2337638"/>
          </a:xfrm>
          <a:prstGeom prst="rect">
            <a:avLst/>
          </a:prstGeom>
        </p:spPr>
      </p:pic>
    </p:spTree>
    <p:extLst>
      <p:ext uri="{BB962C8B-B14F-4D97-AF65-F5344CB8AC3E}">
        <p14:creationId xmlns:p14="http://schemas.microsoft.com/office/powerpoint/2010/main" val="1428551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A427-7E93-E749-9C66-BCF679BCDF4E}"/>
              </a:ext>
            </a:extLst>
          </p:cNvPr>
          <p:cNvSpPr>
            <a:spLocks noGrp="1"/>
          </p:cNvSpPr>
          <p:nvPr>
            <p:ph type="title"/>
          </p:nvPr>
        </p:nvSpPr>
        <p:spPr>
          <a:xfrm>
            <a:off x="838200" y="412202"/>
            <a:ext cx="3733800" cy="899764"/>
          </a:xfrm>
        </p:spPr>
        <p:txBody>
          <a:bodyPr/>
          <a:lstStyle/>
          <a:p>
            <a:r>
              <a:rPr lang="en-US" dirty="0"/>
              <a:t>Active Collimator</a:t>
            </a:r>
          </a:p>
        </p:txBody>
      </p:sp>
      <p:sp>
        <p:nvSpPr>
          <p:cNvPr id="3" name="Date Placeholder 2">
            <a:extLst>
              <a:ext uri="{FF2B5EF4-FFF2-40B4-BE49-F238E27FC236}">
                <a16:creationId xmlns:a16="http://schemas.microsoft.com/office/drawing/2014/main" id="{8812B769-50F9-914D-AB6E-A9DF259A95B2}"/>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404C0CAB-14D4-3B44-AE7A-2F0CE193AF35}"/>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C442DE70-22E0-5944-9B70-244567A7517C}"/>
              </a:ext>
            </a:extLst>
          </p:cNvPr>
          <p:cNvSpPr>
            <a:spLocks noGrp="1"/>
          </p:cNvSpPr>
          <p:nvPr>
            <p:ph type="sldNum" sz="quarter" idx="12"/>
          </p:nvPr>
        </p:nvSpPr>
        <p:spPr/>
        <p:txBody>
          <a:bodyPr/>
          <a:lstStyle/>
          <a:p>
            <a:fld id="{DB392262-BD66-3A4C-BC85-A54D298B8442}" type="slidenum">
              <a:rPr lang="en-US" smtClean="0"/>
              <a:t>13</a:t>
            </a:fld>
            <a:endParaRPr lang="en-US"/>
          </a:p>
        </p:txBody>
      </p:sp>
      <p:pic>
        <p:nvPicPr>
          <p:cNvPr id="6" name="Picture 5" descr="A picture containing indoor, kitchenware, disk brake, silver&#10;&#10;Description automatically generated">
            <a:extLst>
              <a:ext uri="{FF2B5EF4-FFF2-40B4-BE49-F238E27FC236}">
                <a16:creationId xmlns:a16="http://schemas.microsoft.com/office/drawing/2014/main" id="{C01041CD-0D8C-5B48-A959-7D7F82CC9F65}"/>
              </a:ext>
            </a:extLst>
          </p:cNvPr>
          <p:cNvPicPr>
            <a:picLocks noChangeAspect="1"/>
          </p:cNvPicPr>
          <p:nvPr/>
        </p:nvPicPr>
        <p:blipFill>
          <a:blip r:embed="rId2"/>
          <a:stretch>
            <a:fillRect/>
          </a:stretch>
        </p:blipFill>
        <p:spPr>
          <a:xfrm>
            <a:off x="6547338" y="981936"/>
            <a:ext cx="3434862" cy="2576147"/>
          </a:xfrm>
          <a:prstGeom prst="rect">
            <a:avLst/>
          </a:prstGeom>
        </p:spPr>
      </p:pic>
      <p:sp>
        <p:nvSpPr>
          <p:cNvPr id="7" name="TextBox 6">
            <a:extLst>
              <a:ext uri="{FF2B5EF4-FFF2-40B4-BE49-F238E27FC236}">
                <a16:creationId xmlns:a16="http://schemas.microsoft.com/office/drawing/2014/main" id="{65EC1595-03AC-6142-9775-AE5923CA57C0}"/>
              </a:ext>
            </a:extLst>
          </p:cNvPr>
          <p:cNvSpPr txBox="1"/>
          <p:nvPr/>
        </p:nvSpPr>
        <p:spPr>
          <a:xfrm>
            <a:off x="327991" y="1180570"/>
            <a:ext cx="5874027" cy="1323439"/>
          </a:xfrm>
          <a:prstGeom prst="rect">
            <a:avLst/>
          </a:prstGeom>
          <a:noFill/>
        </p:spPr>
        <p:txBody>
          <a:bodyPr wrap="square" rtlCol="0">
            <a:spAutoFit/>
          </a:bodyPr>
          <a:lstStyle/>
          <a:p>
            <a:r>
              <a:rPr lang="en-US" sz="2000" dirty="0">
                <a:solidFill>
                  <a:srgbClr val="521B93"/>
                </a:solidFill>
              </a:rPr>
              <a:t>In addition to the devices just mentions, the Active Collimator (AC) is used to monitor the location of the photon beam at the entrance to the collimator and is used by accelerator to keep the beam in place.</a:t>
            </a:r>
          </a:p>
        </p:txBody>
      </p:sp>
      <p:sp>
        <p:nvSpPr>
          <p:cNvPr id="8" name="Rectangle 7">
            <a:extLst>
              <a:ext uri="{FF2B5EF4-FFF2-40B4-BE49-F238E27FC236}">
                <a16:creationId xmlns:a16="http://schemas.microsoft.com/office/drawing/2014/main" id="{C33942C0-F04D-1C43-91C0-345B7A25FE55}"/>
              </a:ext>
            </a:extLst>
          </p:cNvPr>
          <p:cNvSpPr/>
          <p:nvPr/>
        </p:nvSpPr>
        <p:spPr>
          <a:xfrm>
            <a:off x="4267200" y="3791003"/>
            <a:ext cx="7590183" cy="2246769"/>
          </a:xfrm>
          <a:prstGeom prst="rect">
            <a:avLst/>
          </a:prstGeom>
        </p:spPr>
        <p:txBody>
          <a:bodyPr wrap="square">
            <a:spAutoFit/>
          </a:bodyPr>
          <a:lstStyle/>
          <a:p>
            <a:r>
              <a:rPr lang="en-US" sz="2000" dirty="0">
                <a:solidFill>
                  <a:srgbClr val="941651"/>
                </a:solidFill>
              </a:rPr>
              <a:t>The AC consists of a dense array of tungsten pins attached to tungsten base plates. The tungsten plate intercepts off-axis beam photons before they enter the collimator, creating an electromagnetic shower that cascades through the array of pins. The tungsten plates are mounted on an insulating support, and the plate currents are monitored by a preamplifier with </a:t>
            </a:r>
            <a:r>
              <a:rPr lang="en-US" sz="2000" dirty="0" err="1">
                <a:solidFill>
                  <a:srgbClr val="941651"/>
                </a:solidFill>
              </a:rPr>
              <a:t>pA</a:t>
            </a:r>
            <a:r>
              <a:rPr lang="en-US" sz="2000" dirty="0">
                <a:solidFill>
                  <a:srgbClr val="941651"/>
                </a:solidFill>
              </a:rPr>
              <a:t> sensitivity. The device is segmented into two concentric rings, each divided into four quadrants.</a:t>
            </a:r>
          </a:p>
        </p:txBody>
      </p:sp>
      <p:pic>
        <p:nvPicPr>
          <p:cNvPr id="1026" name="Picture 2">
            <a:extLst>
              <a:ext uri="{FF2B5EF4-FFF2-40B4-BE49-F238E27FC236}">
                <a16:creationId xmlns:a16="http://schemas.microsoft.com/office/drawing/2014/main" id="{7CAC3878-57D7-7E48-B1B6-D8CA3D61D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678" y="2568001"/>
            <a:ext cx="2544977" cy="372435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7077384-2FD9-EF42-B268-432924C9D13C}"/>
              </a:ext>
            </a:extLst>
          </p:cNvPr>
          <p:cNvSpPr/>
          <p:nvPr/>
        </p:nvSpPr>
        <p:spPr>
          <a:xfrm>
            <a:off x="1493107" y="6413698"/>
            <a:ext cx="4895335" cy="307777"/>
          </a:xfrm>
          <a:prstGeom prst="rect">
            <a:avLst/>
          </a:prstGeom>
        </p:spPr>
        <p:txBody>
          <a:bodyPr wrap="square">
            <a:spAutoFit/>
          </a:bodyPr>
          <a:lstStyle/>
          <a:p>
            <a:r>
              <a:rPr lang="en-US" sz="1400" dirty="0">
                <a:latin typeface="CharisSIL"/>
              </a:rPr>
              <a:t>G. Miller, </a:t>
            </a:r>
            <a:r>
              <a:rPr lang="en-US" sz="1400" dirty="0" err="1">
                <a:latin typeface="CharisSIL"/>
              </a:rPr>
              <a:t>Nucl</a:t>
            </a:r>
            <a:r>
              <a:rPr lang="en-US" sz="1400" dirty="0">
                <a:latin typeface="CharisSIL"/>
              </a:rPr>
              <a:t>. </a:t>
            </a:r>
            <a:r>
              <a:rPr lang="en-US" sz="1400" dirty="0" err="1">
                <a:latin typeface="CharisSIL"/>
              </a:rPr>
              <a:t>Instrum</a:t>
            </a:r>
            <a:r>
              <a:rPr lang="en-US" sz="1400" dirty="0">
                <a:latin typeface="CharisSIL"/>
              </a:rPr>
              <a:t>. Methods </a:t>
            </a:r>
            <a:r>
              <a:rPr lang="en-US" sz="1400" b="1" dirty="0">
                <a:latin typeface="CharisSIL"/>
              </a:rPr>
              <a:t>117</a:t>
            </a:r>
            <a:r>
              <a:rPr lang="en-US" sz="1400" dirty="0">
                <a:latin typeface="CharisSIL"/>
              </a:rPr>
              <a:t>, 33 (1974). </a:t>
            </a:r>
            <a:endParaRPr lang="en-US" sz="1400" dirty="0">
              <a:effectLst/>
            </a:endParaRPr>
          </a:p>
        </p:txBody>
      </p:sp>
    </p:spTree>
    <p:extLst>
      <p:ext uri="{BB962C8B-B14F-4D97-AF65-F5344CB8AC3E}">
        <p14:creationId xmlns:p14="http://schemas.microsoft.com/office/powerpoint/2010/main" val="3723128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BC6A-245E-9E4E-9693-5332A0C465DA}"/>
              </a:ext>
            </a:extLst>
          </p:cNvPr>
          <p:cNvSpPr>
            <a:spLocks noGrp="1"/>
          </p:cNvSpPr>
          <p:nvPr>
            <p:ph type="title"/>
          </p:nvPr>
        </p:nvSpPr>
        <p:spPr>
          <a:xfrm>
            <a:off x="838200" y="365125"/>
            <a:ext cx="3921369" cy="807183"/>
          </a:xfrm>
        </p:spPr>
        <p:txBody>
          <a:bodyPr/>
          <a:lstStyle/>
          <a:p>
            <a:r>
              <a:rPr lang="en-US" dirty="0"/>
              <a:t>Triplet Polarimeter</a:t>
            </a:r>
          </a:p>
        </p:txBody>
      </p:sp>
      <p:sp>
        <p:nvSpPr>
          <p:cNvPr id="3" name="Date Placeholder 2">
            <a:extLst>
              <a:ext uri="{FF2B5EF4-FFF2-40B4-BE49-F238E27FC236}">
                <a16:creationId xmlns:a16="http://schemas.microsoft.com/office/drawing/2014/main" id="{42D0533D-A221-DD43-A9CB-A51CE045DF1F}"/>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8A95946A-7FFE-0944-AF74-A5F4DB49E381}"/>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EA726797-A841-5B45-A2E3-85F9E8DF79D1}"/>
              </a:ext>
            </a:extLst>
          </p:cNvPr>
          <p:cNvSpPr>
            <a:spLocks noGrp="1"/>
          </p:cNvSpPr>
          <p:nvPr>
            <p:ph type="sldNum" sz="quarter" idx="12"/>
          </p:nvPr>
        </p:nvSpPr>
        <p:spPr/>
        <p:txBody>
          <a:bodyPr/>
          <a:lstStyle/>
          <a:p>
            <a:fld id="{DB392262-BD66-3A4C-BC85-A54D298B8442}" type="slidenum">
              <a:rPr lang="en-US" smtClean="0"/>
              <a:t>14</a:t>
            </a:fld>
            <a:endParaRPr lang="en-US"/>
          </a:p>
        </p:txBody>
      </p:sp>
      <p:sp>
        <p:nvSpPr>
          <p:cNvPr id="8" name="Rectangle 7">
            <a:extLst>
              <a:ext uri="{FF2B5EF4-FFF2-40B4-BE49-F238E27FC236}">
                <a16:creationId xmlns:a16="http://schemas.microsoft.com/office/drawing/2014/main" id="{BDF02C55-4F09-C145-B430-4086FBEA7BC6}"/>
              </a:ext>
            </a:extLst>
          </p:cNvPr>
          <p:cNvSpPr/>
          <p:nvPr/>
        </p:nvSpPr>
        <p:spPr>
          <a:xfrm>
            <a:off x="128953" y="5987018"/>
            <a:ext cx="7174523" cy="369332"/>
          </a:xfrm>
          <a:prstGeom prst="rect">
            <a:avLst/>
          </a:prstGeom>
        </p:spPr>
        <p:txBody>
          <a:bodyPr wrap="square">
            <a:spAutoFit/>
          </a:bodyPr>
          <a:lstStyle/>
          <a:p>
            <a:r>
              <a:rPr lang="en-US" dirty="0" err="1"/>
              <a:t>Nucl</a:t>
            </a:r>
            <a:r>
              <a:rPr lang="en-US" dirty="0"/>
              <a:t>. </a:t>
            </a:r>
            <a:r>
              <a:rPr lang="en-US" dirty="0" err="1"/>
              <a:t>Instrum</a:t>
            </a:r>
            <a:r>
              <a:rPr lang="en-US" dirty="0"/>
              <a:t>. &amp; Meth. A</a:t>
            </a:r>
            <a:r>
              <a:rPr lang="en-US" b="1" dirty="0"/>
              <a:t>867</a:t>
            </a:r>
            <a:r>
              <a:rPr lang="en-US" dirty="0"/>
              <a:t>, 115 (2017).</a:t>
            </a:r>
          </a:p>
        </p:txBody>
      </p:sp>
      <p:sp>
        <p:nvSpPr>
          <p:cNvPr id="15" name="TextBox 14">
            <a:extLst>
              <a:ext uri="{FF2B5EF4-FFF2-40B4-BE49-F238E27FC236}">
                <a16:creationId xmlns:a16="http://schemas.microsoft.com/office/drawing/2014/main" id="{53515D49-FA04-8E46-9809-2F032DF59039}"/>
              </a:ext>
            </a:extLst>
          </p:cNvPr>
          <p:cNvSpPr txBox="1"/>
          <p:nvPr/>
        </p:nvSpPr>
        <p:spPr>
          <a:xfrm>
            <a:off x="468923" y="1273420"/>
            <a:ext cx="6670431" cy="707886"/>
          </a:xfrm>
          <a:prstGeom prst="rect">
            <a:avLst/>
          </a:prstGeom>
          <a:noFill/>
        </p:spPr>
        <p:txBody>
          <a:bodyPr wrap="square" rtlCol="0">
            <a:spAutoFit/>
          </a:bodyPr>
          <a:lstStyle/>
          <a:p>
            <a:r>
              <a:rPr lang="en-US" sz="2000" dirty="0">
                <a:solidFill>
                  <a:srgbClr val="521B93"/>
                </a:solidFill>
              </a:rPr>
              <a:t>Measure the polarization of the photon beam using the triplet photoproduction process:  </a:t>
            </a:r>
          </a:p>
        </p:txBody>
      </p:sp>
      <p:pic>
        <p:nvPicPr>
          <p:cNvPr id="16" name="Picture 15">
            <a:extLst>
              <a:ext uri="{FF2B5EF4-FFF2-40B4-BE49-F238E27FC236}">
                <a16:creationId xmlns:a16="http://schemas.microsoft.com/office/drawing/2014/main" id="{B78786B6-BECA-4640-9813-8BF90808B62E}"/>
              </a:ext>
            </a:extLst>
          </p:cNvPr>
          <p:cNvPicPr>
            <a:picLocks noChangeAspect="1"/>
          </p:cNvPicPr>
          <p:nvPr/>
        </p:nvPicPr>
        <p:blipFill>
          <a:blip r:embed="rId2"/>
          <a:stretch>
            <a:fillRect/>
          </a:stretch>
        </p:blipFill>
        <p:spPr>
          <a:xfrm>
            <a:off x="3422650" y="1594029"/>
            <a:ext cx="1993900" cy="330200"/>
          </a:xfrm>
          <a:prstGeom prst="rect">
            <a:avLst/>
          </a:prstGeom>
        </p:spPr>
      </p:pic>
      <p:sp>
        <p:nvSpPr>
          <p:cNvPr id="17" name="TextBox 16">
            <a:extLst>
              <a:ext uri="{FF2B5EF4-FFF2-40B4-BE49-F238E27FC236}">
                <a16:creationId xmlns:a16="http://schemas.microsoft.com/office/drawing/2014/main" id="{11926767-78A6-FE4F-B598-7D3E81E42D55}"/>
              </a:ext>
            </a:extLst>
          </p:cNvPr>
          <p:cNvSpPr txBox="1"/>
          <p:nvPr/>
        </p:nvSpPr>
        <p:spPr>
          <a:xfrm>
            <a:off x="237393" y="2128179"/>
            <a:ext cx="3187700" cy="2862322"/>
          </a:xfrm>
          <a:prstGeom prst="rect">
            <a:avLst/>
          </a:prstGeom>
          <a:noFill/>
        </p:spPr>
        <p:txBody>
          <a:bodyPr wrap="square" rtlCol="0">
            <a:spAutoFit/>
          </a:bodyPr>
          <a:lstStyle/>
          <a:p>
            <a:r>
              <a:rPr lang="en-US" dirty="0"/>
              <a:t>This is a calculable QED process with 8 diagrams (one) shown.</a:t>
            </a:r>
          </a:p>
          <a:p>
            <a:endParaRPr lang="en-US" dirty="0"/>
          </a:p>
          <a:p>
            <a:endParaRPr lang="en-US" dirty="0"/>
          </a:p>
          <a:p>
            <a:r>
              <a:rPr lang="en-US" dirty="0"/>
              <a:t>P is the photon polarization,</a:t>
            </a:r>
            <a:r>
              <a:rPr lang="en-US" dirty="0">
                <a:latin typeface="Symbol" pitchFamily="2" charset="2"/>
              </a:rPr>
              <a:t> S </a:t>
            </a:r>
            <a:r>
              <a:rPr lang="en-US" dirty="0"/>
              <a:t>is beam asymmetry of the process, </a:t>
            </a:r>
            <a:r>
              <a:rPr lang="en-US" dirty="0">
                <a:latin typeface="Symbol" pitchFamily="2" charset="2"/>
              </a:rPr>
              <a:t>f</a:t>
            </a:r>
            <a:r>
              <a:rPr lang="en-US" dirty="0"/>
              <a:t> is azimuthal angle of the recoil electron relative to the plane of the photon’s polarization.</a:t>
            </a:r>
          </a:p>
        </p:txBody>
      </p:sp>
      <p:pic>
        <p:nvPicPr>
          <p:cNvPr id="18" name="Picture 17">
            <a:extLst>
              <a:ext uri="{FF2B5EF4-FFF2-40B4-BE49-F238E27FC236}">
                <a16:creationId xmlns:a16="http://schemas.microsoft.com/office/drawing/2014/main" id="{8F60AA57-346D-DD45-BDEE-99113A6AF79D}"/>
              </a:ext>
            </a:extLst>
          </p:cNvPr>
          <p:cNvPicPr>
            <a:picLocks noChangeAspect="1"/>
          </p:cNvPicPr>
          <p:nvPr/>
        </p:nvPicPr>
        <p:blipFill>
          <a:blip r:embed="rId3"/>
          <a:stretch>
            <a:fillRect/>
          </a:stretch>
        </p:blipFill>
        <p:spPr>
          <a:xfrm>
            <a:off x="269143" y="2819073"/>
            <a:ext cx="3187700" cy="317500"/>
          </a:xfrm>
          <a:prstGeom prst="rect">
            <a:avLst/>
          </a:prstGeom>
        </p:spPr>
      </p:pic>
      <p:sp>
        <p:nvSpPr>
          <p:cNvPr id="6" name="TextBox 5">
            <a:extLst>
              <a:ext uri="{FF2B5EF4-FFF2-40B4-BE49-F238E27FC236}">
                <a16:creationId xmlns:a16="http://schemas.microsoft.com/office/drawing/2014/main" id="{85456880-C635-4147-B106-F0271C5D9A38}"/>
              </a:ext>
            </a:extLst>
          </p:cNvPr>
          <p:cNvSpPr txBox="1"/>
          <p:nvPr/>
        </p:nvSpPr>
        <p:spPr>
          <a:xfrm>
            <a:off x="7648820" y="1627363"/>
            <a:ext cx="3940908" cy="3477875"/>
          </a:xfrm>
          <a:prstGeom prst="rect">
            <a:avLst/>
          </a:prstGeom>
          <a:noFill/>
        </p:spPr>
        <p:txBody>
          <a:bodyPr wrap="square" rtlCol="0">
            <a:spAutoFit/>
          </a:bodyPr>
          <a:lstStyle/>
          <a:p>
            <a:r>
              <a:rPr lang="en-US" sz="2000" dirty="0">
                <a:solidFill>
                  <a:srgbClr val="521B93"/>
                </a:solidFill>
              </a:rPr>
              <a:t>The photon (1) scatters off an atomic electron ( 0 ) in a beryllium radiator. The scattered e</a:t>
            </a:r>
            <a:r>
              <a:rPr lang="en-US" sz="2000" baseline="30000" dirty="0">
                <a:solidFill>
                  <a:srgbClr val="521B93"/>
                </a:solidFill>
                <a:latin typeface="Symbol" pitchFamily="2" charset="2"/>
              </a:rPr>
              <a:t>- </a:t>
            </a:r>
            <a:r>
              <a:rPr lang="en-US" sz="2000" dirty="0">
                <a:solidFill>
                  <a:srgbClr val="521B93"/>
                </a:solidFill>
              </a:rPr>
              <a:t>(4) is detected in the triplet polarimeter. The produced  e</a:t>
            </a:r>
            <a:r>
              <a:rPr lang="en-US" sz="2000" baseline="30000" dirty="0">
                <a:solidFill>
                  <a:srgbClr val="521B93"/>
                </a:solidFill>
                <a:latin typeface="Symbol" pitchFamily="2" charset="2"/>
              </a:rPr>
              <a:t>-</a:t>
            </a:r>
            <a:r>
              <a:rPr lang="en-US" sz="2000" dirty="0">
                <a:solidFill>
                  <a:srgbClr val="521B93"/>
                </a:solidFill>
              </a:rPr>
              <a:t>e</a:t>
            </a:r>
            <a:r>
              <a:rPr lang="en-US" sz="2000" baseline="30000" dirty="0">
                <a:solidFill>
                  <a:srgbClr val="521B93"/>
                </a:solidFill>
                <a:latin typeface="Symbol" pitchFamily="2" charset="2"/>
              </a:rPr>
              <a:t>+ </a:t>
            </a:r>
            <a:r>
              <a:rPr lang="en-US" sz="2000" dirty="0">
                <a:solidFill>
                  <a:srgbClr val="521B93"/>
                </a:solidFill>
              </a:rPr>
              <a:t>pair (2 &amp; 3) is detected in the pair spectrometer.</a:t>
            </a:r>
          </a:p>
          <a:p>
            <a:endParaRPr lang="en-US" sz="2000" dirty="0">
              <a:solidFill>
                <a:srgbClr val="521B93"/>
              </a:solidFill>
            </a:endParaRPr>
          </a:p>
          <a:p>
            <a:r>
              <a:rPr lang="en-US" sz="2000" dirty="0">
                <a:solidFill>
                  <a:srgbClr val="521B93"/>
                </a:solidFill>
              </a:rPr>
              <a:t>Measuring the azimuthal angular distribution, </a:t>
            </a:r>
            <a:r>
              <a:rPr lang="en-US" sz="2000" dirty="0">
                <a:solidFill>
                  <a:srgbClr val="521B93"/>
                </a:solidFill>
                <a:latin typeface="Symbol" pitchFamily="2" charset="2"/>
              </a:rPr>
              <a:t>f</a:t>
            </a:r>
            <a:r>
              <a:rPr lang="en-US" sz="2000" dirty="0">
                <a:solidFill>
                  <a:srgbClr val="521B93"/>
                </a:solidFill>
              </a:rPr>
              <a:t>, yields a measurement of the photon polarization P.</a:t>
            </a:r>
          </a:p>
        </p:txBody>
      </p:sp>
      <p:pic>
        <p:nvPicPr>
          <p:cNvPr id="9" name="Picture 8">
            <a:extLst>
              <a:ext uri="{FF2B5EF4-FFF2-40B4-BE49-F238E27FC236}">
                <a16:creationId xmlns:a16="http://schemas.microsoft.com/office/drawing/2014/main" id="{E6CC1E4A-C577-EA4B-B963-52830491EA09}"/>
              </a:ext>
            </a:extLst>
          </p:cNvPr>
          <p:cNvPicPr>
            <a:picLocks noChangeAspect="1"/>
          </p:cNvPicPr>
          <p:nvPr/>
        </p:nvPicPr>
        <p:blipFill>
          <a:blip r:embed="rId4"/>
          <a:stretch>
            <a:fillRect/>
          </a:stretch>
        </p:blipFill>
        <p:spPr>
          <a:xfrm>
            <a:off x="4038600" y="2313727"/>
            <a:ext cx="2636242" cy="1837381"/>
          </a:xfrm>
          <a:prstGeom prst="rect">
            <a:avLst/>
          </a:prstGeom>
        </p:spPr>
      </p:pic>
      <p:sp>
        <p:nvSpPr>
          <p:cNvPr id="19" name="TextBox 18">
            <a:extLst>
              <a:ext uri="{FF2B5EF4-FFF2-40B4-BE49-F238E27FC236}">
                <a16:creationId xmlns:a16="http://schemas.microsoft.com/office/drawing/2014/main" id="{DBC860DB-145F-DC44-9EC5-1F65A57BCF86}"/>
              </a:ext>
            </a:extLst>
          </p:cNvPr>
          <p:cNvSpPr txBox="1"/>
          <p:nvPr/>
        </p:nvSpPr>
        <p:spPr>
          <a:xfrm>
            <a:off x="3024554" y="4342544"/>
            <a:ext cx="4114800" cy="1200329"/>
          </a:xfrm>
          <a:prstGeom prst="rect">
            <a:avLst/>
          </a:prstGeom>
          <a:noFill/>
        </p:spPr>
        <p:txBody>
          <a:bodyPr wrap="square" rtlCol="0">
            <a:spAutoFit/>
          </a:bodyPr>
          <a:lstStyle/>
          <a:p>
            <a:r>
              <a:rPr lang="en-US" dirty="0">
                <a:solidFill>
                  <a:srgbClr val="941651"/>
                </a:solidFill>
              </a:rPr>
              <a:t>The scattered electron (4) has low energy and large scattering angle. The fast </a:t>
            </a:r>
            <a:r>
              <a:rPr lang="en-US" dirty="0" err="1">
                <a:solidFill>
                  <a:srgbClr val="941651"/>
                </a:solidFill>
              </a:rPr>
              <a:t>e</a:t>
            </a:r>
            <a:r>
              <a:rPr lang="en-US" baseline="30000" dirty="0" err="1">
                <a:solidFill>
                  <a:srgbClr val="941651"/>
                </a:solidFill>
                <a:latin typeface="Symbol" pitchFamily="2" charset="2"/>
              </a:rPr>
              <a:t>+</a:t>
            </a:r>
            <a:r>
              <a:rPr lang="en-US" dirty="0" err="1">
                <a:solidFill>
                  <a:srgbClr val="941651"/>
                </a:solidFill>
              </a:rPr>
              <a:t>e</a:t>
            </a:r>
            <a:r>
              <a:rPr lang="en-US" baseline="30000" dirty="0">
                <a:solidFill>
                  <a:srgbClr val="941651"/>
                </a:solidFill>
                <a:latin typeface="Symbol" pitchFamily="2" charset="2"/>
              </a:rPr>
              <a:t>-</a:t>
            </a:r>
            <a:r>
              <a:rPr lang="en-US" dirty="0">
                <a:solidFill>
                  <a:srgbClr val="941651"/>
                </a:solidFill>
              </a:rPr>
              <a:t> pair trigger the event in the pair spectrometer.</a:t>
            </a:r>
          </a:p>
        </p:txBody>
      </p:sp>
    </p:spTree>
    <p:extLst>
      <p:ext uri="{BB962C8B-B14F-4D97-AF65-F5344CB8AC3E}">
        <p14:creationId xmlns:p14="http://schemas.microsoft.com/office/powerpoint/2010/main" val="1941375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BC6A-245E-9E4E-9693-5332A0C465DA}"/>
              </a:ext>
            </a:extLst>
          </p:cNvPr>
          <p:cNvSpPr>
            <a:spLocks noGrp="1"/>
          </p:cNvSpPr>
          <p:nvPr>
            <p:ph type="title"/>
          </p:nvPr>
        </p:nvSpPr>
        <p:spPr>
          <a:xfrm>
            <a:off x="838200" y="365125"/>
            <a:ext cx="3921369" cy="807183"/>
          </a:xfrm>
        </p:spPr>
        <p:txBody>
          <a:bodyPr/>
          <a:lstStyle/>
          <a:p>
            <a:r>
              <a:rPr lang="en-US" dirty="0"/>
              <a:t>Triplet Polarimeter</a:t>
            </a:r>
          </a:p>
        </p:txBody>
      </p:sp>
      <p:sp>
        <p:nvSpPr>
          <p:cNvPr id="3" name="Date Placeholder 2">
            <a:extLst>
              <a:ext uri="{FF2B5EF4-FFF2-40B4-BE49-F238E27FC236}">
                <a16:creationId xmlns:a16="http://schemas.microsoft.com/office/drawing/2014/main" id="{42D0533D-A221-DD43-A9CB-A51CE045DF1F}"/>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8A95946A-7FFE-0944-AF74-A5F4DB49E381}"/>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EA726797-A841-5B45-A2E3-85F9E8DF79D1}"/>
              </a:ext>
            </a:extLst>
          </p:cNvPr>
          <p:cNvSpPr>
            <a:spLocks noGrp="1"/>
          </p:cNvSpPr>
          <p:nvPr>
            <p:ph type="sldNum" sz="quarter" idx="12"/>
          </p:nvPr>
        </p:nvSpPr>
        <p:spPr/>
        <p:txBody>
          <a:bodyPr/>
          <a:lstStyle/>
          <a:p>
            <a:fld id="{DB392262-BD66-3A4C-BC85-A54D298B8442}" type="slidenum">
              <a:rPr lang="en-US" smtClean="0"/>
              <a:t>15</a:t>
            </a:fld>
            <a:endParaRPr lang="en-US"/>
          </a:p>
        </p:txBody>
      </p:sp>
      <p:sp>
        <p:nvSpPr>
          <p:cNvPr id="8" name="Rectangle 7">
            <a:extLst>
              <a:ext uri="{FF2B5EF4-FFF2-40B4-BE49-F238E27FC236}">
                <a16:creationId xmlns:a16="http://schemas.microsoft.com/office/drawing/2014/main" id="{BDF02C55-4F09-C145-B430-4086FBEA7BC6}"/>
              </a:ext>
            </a:extLst>
          </p:cNvPr>
          <p:cNvSpPr/>
          <p:nvPr/>
        </p:nvSpPr>
        <p:spPr>
          <a:xfrm>
            <a:off x="128953" y="5987018"/>
            <a:ext cx="7174523" cy="307777"/>
          </a:xfrm>
          <a:prstGeom prst="rect">
            <a:avLst/>
          </a:prstGeom>
        </p:spPr>
        <p:txBody>
          <a:bodyPr wrap="square">
            <a:spAutoFit/>
          </a:bodyPr>
          <a:lstStyle/>
          <a:p>
            <a:r>
              <a:rPr lang="en-US" sz="1400" dirty="0"/>
              <a:t>M. </a:t>
            </a:r>
            <a:r>
              <a:rPr lang="en-US" sz="1400" dirty="0" err="1"/>
              <a:t>Dugger</a:t>
            </a:r>
            <a:r>
              <a:rPr lang="en-US" sz="1400" dirty="0"/>
              <a:t>, </a:t>
            </a:r>
            <a:r>
              <a:rPr lang="en-US" sz="1400" dirty="0" err="1"/>
              <a:t>Nucl</a:t>
            </a:r>
            <a:r>
              <a:rPr lang="en-US" sz="1400" dirty="0"/>
              <a:t>. </a:t>
            </a:r>
            <a:r>
              <a:rPr lang="en-US" sz="1400" dirty="0" err="1"/>
              <a:t>Instrum</a:t>
            </a:r>
            <a:r>
              <a:rPr lang="en-US" sz="1400" dirty="0"/>
              <a:t>. &amp; Meth. A</a:t>
            </a:r>
            <a:r>
              <a:rPr lang="en-US" sz="1400" b="1" dirty="0"/>
              <a:t>867</a:t>
            </a:r>
            <a:r>
              <a:rPr lang="en-US" sz="1400" dirty="0"/>
              <a:t>, 115 (2017).</a:t>
            </a:r>
          </a:p>
        </p:txBody>
      </p:sp>
      <p:pic>
        <p:nvPicPr>
          <p:cNvPr id="28" name="Picture 27">
            <a:extLst>
              <a:ext uri="{FF2B5EF4-FFF2-40B4-BE49-F238E27FC236}">
                <a16:creationId xmlns:a16="http://schemas.microsoft.com/office/drawing/2014/main" id="{1B6947E3-30D8-2C4A-AE04-615D33A49A38}"/>
              </a:ext>
            </a:extLst>
          </p:cNvPr>
          <p:cNvPicPr>
            <a:picLocks noChangeAspect="1"/>
          </p:cNvPicPr>
          <p:nvPr/>
        </p:nvPicPr>
        <p:blipFill>
          <a:blip r:embed="rId2"/>
          <a:stretch>
            <a:fillRect/>
          </a:stretch>
        </p:blipFill>
        <p:spPr>
          <a:xfrm>
            <a:off x="5507684" y="3769281"/>
            <a:ext cx="4505983" cy="2871216"/>
          </a:xfrm>
          <a:prstGeom prst="rect">
            <a:avLst/>
          </a:prstGeom>
        </p:spPr>
      </p:pic>
      <p:sp>
        <p:nvSpPr>
          <p:cNvPr id="29" name="TextBox 28">
            <a:extLst>
              <a:ext uri="{FF2B5EF4-FFF2-40B4-BE49-F238E27FC236}">
                <a16:creationId xmlns:a16="http://schemas.microsoft.com/office/drawing/2014/main" id="{F4EF03B0-3D8F-F64F-B6D4-1F0B46ADB341}"/>
              </a:ext>
            </a:extLst>
          </p:cNvPr>
          <p:cNvSpPr txBox="1"/>
          <p:nvPr/>
        </p:nvSpPr>
        <p:spPr>
          <a:xfrm>
            <a:off x="4334225" y="1172308"/>
            <a:ext cx="7294558" cy="2308324"/>
          </a:xfrm>
          <a:prstGeom prst="rect">
            <a:avLst/>
          </a:prstGeom>
          <a:noFill/>
        </p:spPr>
        <p:txBody>
          <a:bodyPr wrap="square" rtlCol="0">
            <a:spAutoFit/>
          </a:bodyPr>
          <a:lstStyle/>
          <a:p>
            <a:r>
              <a:rPr lang="en-US" dirty="0">
                <a:solidFill>
                  <a:srgbClr val="521B93"/>
                </a:solidFill>
              </a:rPr>
              <a:t>A 75</a:t>
            </a:r>
            <a:r>
              <a:rPr lang="en-US" dirty="0">
                <a:solidFill>
                  <a:srgbClr val="521B93"/>
                </a:solidFill>
                <a:latin typeface="Symbol" pitchFamily="2" charset="2"/>
              </a:rPr>
              <a:t>m</a:t>
            </a:r>
            <a:r>
              <a:rPr lang="en-US" dirty="0">
                <a:solidFill>
                  <a:srgbClr val="521B93"/>
                </a:solidFill>
              </a:rPr>
              <a:t>m thick Be convertor is used as the </a:t>
            </a:r>
            <a:r>
              <a:rPr lang="en-US" i="1" dirty="0">
                <a:solidFill>
                  <a:srgbClr val="521B93"/>
                </a:solidFill>
              </a:rPr>
              <a:t>electron target</a:t>
            </a:r>
            <a:r>
              <a:rPr lang="en-US" dirty="0">
                <a:solidFill>
                  <a:srgbClr val="521B93"/>
                </a:solidFill>
              </a:rPr>
              <a:t> for the triplet scattering.  </a:t>
            </a:r>
          </a:p>
          <a:p>
            <a:r>
              <a:rPr lang="en-US" dirty="0">
                <a:solidFill>
                  <a:srgbClr val="521B93"/>
                </a:solidFill>
              </a:rPr>
              <a:t> </a:t>
            </a:r>
          </a:p>
          <a:p>
            <a:r>
              <a:rPr lang="en-US" dirty="0">
                <a:solidFill>
                  <a:srgbClr val="521B93"/>
                </a:solidFill>
              </a:rPr>
              <a:t>The scattered electron is detected in a silicon detector that is disc shaped and segmented into 30 wedges.  </a:t>
            </a:r>
          </a:p>
          <a:p>
            <a:endParaRPr lang="en-US" dirty="0">
              <a:solidFill>
                <a:srgbClr val="521B93"/>
              </a:solidFill>
            </a:endParaRPr>
          </a:p>
          <a:p>
            <a:r>
              <a:rPr lang="en-US" dirty="0">
                <a:solidFill>
                  <a:srgbClr val="521B93"/>
                </a:solidFill>
              </a:rPr>
              <a:t>Measuring counts per azimuthal angle allows extraction of the linear polarization as a function of the beam energy. </a:t>
            </a:r>
          </a:p>
        </p:txBody>
      </p:sp>
      <p:pic>
        <p:nvPicPr>
          <p:cNvPr id="7" name="Picture 6" descr="Chart, line chart&#10;&#10;Description automatically generated">
            <a:extLst>
              <a:ext uri="{FF2B5EF4-FFF2-40B4-BE49-F238E27FC236}">
                <a16:creationId xmlns:a16="http://schemas.microsoft.com/office/drawing/2014/main" id="{56DB11CF-97C6-3847-B16B-C4DBEB3CE07A}"/>
              </a:ext>
            </a:extLst>
          </p:cNvPr>
          <p:cNvPicPr>
            <a:picLocks noChangeAspect="1"/>
          </p:cNvPicPr>
          <p:nvPr/>
        </p:nvPicPr>
        <p:blipFill>
          <a:blip r:embed="rId3"/>
          <a:stretch>
            <a:fillRect/>
          </a:stretch>
        </p:blipFill>
        <p:spPr>
          <a:xfrm>
            <a:off x="317469" y="3966527"/>
            <a:ext cx="3276601" cy="2078214"/>
          </a:xfrm>
          <a:prstGeom prst="rect">
            <a:avLst/>
          </a:prstGeom>
        </p:spPr>
      </p:pic>
      <p:pic>
        <p:nvPicPr>
          <p:cNvPr id="9" name="Picture 8" descr="A close - up of a machine&#10;&#10;Description automatically generated with medium confidence">
            <a:extLst>
              <a:ext uri="{FF2B5EF4-FFF2-40B4-BE49-F238E27FC236}">
                <a16:creationId xmlns:a16="http://schemas.microsoft.com/office/drawing/2014/main" id="{89FC78E0-D200-6C41-BE9F-628AC986FA12}"/>
              </a:ext>
            </a:extLst>
          </p:cNvPr>
          <p:cNvPicPr>
            <a:picLocks noChangeAspect="1"/>
          </p:cNvPicPr>
          <p:nvPr/>
        </p:nvPicPr>
        <p:blipFill>
          <a:blip r:embed="rId4"/>
          <a:stretch>
            <a:fillRect/>
          </a:stretch>
        </p:blipFill>
        <p:spPr>
          <a:xfrm>
            <a:off x="654363" y="1044146"/>
            <a:ext cx="2939707" cy="2922381"/>
          </a:xfrm>
          <a:prstGeom prst="rect">
            <a:avLst/>
          </a:prstGeom>
        </p:spPr>
      </p:pic>
    </p:spTree>
    <p:extLst>
      <p:ext uri="{BB962C8B-B14F-4D97-AF65-F5344CB8AC3E}">
        <p14:creationId xmlns:p14="http://schemas.microsoft.com/office/powerpoint/2010/main" val="3282272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02731-45F8-6943-B71E-942CC7089E59}"/>
              </a:ext>
            </a:extLst>
          </p:cNvPr>
          <p:cNvSpPr>
            <a:spLocks noGrp="1"/>
          </p:cNvSpPr>
          <p:nvPr>
            <p:ph type="title"/>
          </p:nvPr>
        </p:nvSpPr>
        <p:spPr>
          <a:xfrm>
            <a:off x="838200" y="365125"/>
            <a:ext cx="3663462" cy="654783"/>
          </a:xfrm>
        </p:spPr>
        <p:txBody>
          <a:bodyPr/>
          <a:lstStyle/>
          <a:p>
            <a:r>
              <a:rPr lang="en-US" dirty="0"/>
              <a:t>Pair Spectrometer</a:t>
            </a:r>
          </a:p>
        </p:txBody>
      </p:sp>
      <p:sp>
        <p:nvSpPr>
          <p:cNvPr id="3" name="Date Placeholder 2">
            <a:extLst>
              <a:ext uri="{FF2B5EF4-FFF2-40B4-BE49-F238E27FC236}">
                <a16:creationId xmlns:a16="http://schemas.microsoft.com/office/drawing/2014/main" id="{DC3CEA5E-1EE8-3141-B229-E999D741A685}"/>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F0298250-3679-7E4C-99EE-87E10039B077}"/>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3A59B748-7867-EC4B-9305-49A48EFFFE79}"/>
              </a:ext>
            </a:extLst>
          </p:cNvPr>
          <p:cNvSpPr>
            <a:spLocks noGrp="1"/>
          </p:cNvSpPr>
          <p:nvPr>
            <p:ph type="sldNum" sz="quarter" idx="12"/>
          </p:nvPr>
        </p:nvSpPr>
        <p:spPr/>
        <p:txBody>
          <a:bodyPr/>
          <a:lstStyle/>
          <a:p>
            <a:fld id="{DB392262-BD66-3A4C-BC85-A54D298B8442}" type="slidenum">
              <a:rPr lang="en-US" smtClean="0"/>
              <a:t>16</a:t>
            </a:fld>
            <a:endParaRPr lang="en-US"/>
          </a:p>
        </p:txBody>
      </p:sp>
      <p:sp>
        <p:nvSpPr>
          <p:cNvPr id="6" name="Rectangle 5">
            <a:extLst>
              <a:ext uri="{FF2B5EF4-FFF2-40B4-BE49-F238E27FC236}">
                <a16:creationId xmlns:a16="http://schemas.microsoft.com/office/drawing/2014/main" id="{A8D68C1D-E787-5541-8D51-47EF0C4C0912}"/>
              </a:ext>
            </a:extLst>
          </p:cNvPr>
          <p:cNvSpPr/>
          <p:nvPr/>
        </p:nvSpPr>
        <p:spPr>
          <a:xfrm>
            <a:off x="200736" y="5987018"/>
            <a:ext cx="4348626" cy="307777"/>
          </a:xfrm>
          <a:prstGeom prst="rect">
            <a:avLst/>
          </a:prstGeom>
        </p:spPr>
        <p:txBody>
          <a:bodyPr wrap="none">
            <a:spAutoFit/>
          </a:bodyPr>
          <a:lstStyle/>
          <a:p>
            <a:r>
              <a:rPr lang="en-US" sz="1400" dirty="0"/>
              <a:t>F. Barbosa, </a:t>
            </a:r>
            <a:r>
              <a:rPr lang="en-US" sz="1400" dirty="0" err="1"/>
              <a:t>Nucl</a:t>
            </a:r>
            <a:r>
              <a:rPr lang="en-US" sz="1400" dirty="0"/>
              <a:t>. </a:t>
            </a:r>
            <a:r>
              <a:rPr lang="en-US" sz="1400" dirty="0" err="1"/>
              <a:t>Instrum</a:t>
            </a:r>
            <a:r>
              <a:rPr lang="en-US" sz="1400" dirty="0"/>
              <a:t>. &amp; Meth. A</a:t>
            </a:r>
            <a:r>
              <a:rPr lang="en-US" sz="1400" b="1" dirty="0"/>
              <a:t>795</a:t>
            </a:r>
            <a:r>
              <a:rPr lang="en-US" sz="1400" dirty="0"/>
              <a:t>, 376-380 (2015).</a:t>
            </a:r>
          </a:p>
        </p:txBody>
      </p:sp>
      <p:pic>
        <p:nvPicPr>
          <p:cNvPr id="8" name="Picture 7" descr="Diagram&#10;&#10;Description automatically generated">
            <a:extLst>
              <a:ext uri="{FF2B5EF4-FFF2-40B4-BE49-F238E27FC236}">
                <a16:creationId xmlns:a16="http://schemas.microsoft.com/office/drawing/2014/main" id="{A88994E9-EF6F-D84A-8EDE-6842FDE79756}"/>
              </a:ext>
            </a:extLst>
          </p:cNvPr>
          <p:cNvPicPr>
            <a:picLocks noChangeAspect="1"/>
          </p:cNvPicPr>
          <p:nvPr/>
        </p:nvPicPr>
        <p:blipFill>
          <a:blip r:embed="rId2"/>
          <a:stretch>
            <a:fillRect/>
          </a:stretch>
        </p:blipFill>
        <p:spPr>
          <a:xfrm>
            <a:off x="5685692" y="1734010"/>
            <a:ext cx="6223056" cy="2904093"/>
          </a:xfrm>
          <a:prstGeom prst="rect">
            <a:avLst/>
          </a:prstGeom>
        </p:spPr>
      </p:pic>
      <p:sp>
        <p:nvSpPr>
          <p:cNvPr id="9" name="TextBox 8">
            <a:extLst>
              <a:ext uri="{FF2B5EF4-FFF2-40B4-BE49-F238E27FC236}">
                <a16:creationId xmlns:a16="http://schemas.microsoft.com/office/drawing/2014/main" id="{D80DD63B-8369-E24B-A2A9-0BE537168A93}"/>
              </a:ext>
            </a:extLst>
          </p:cNvPr>
          <p:cNvSpPr txBox="1"/>
          <p:nvPr/>
        </p:nvSpPr>
        <p:spPr>
          <a:xfrm>
            <a:off x="9302261" y="1189129"/>
            <a:ext cx="1359877" cy="523220"/>
          </a:xfrm>
          <a:prstGeom prst="rect">
            <a:avLst/>
          </a:prstGeom>
          <a:noFill/>
        </p:spPr>
        <p:txBody>
          <a:bodyPr wrap="square" rtlCol="0">
            <a:spAutoFit/>
          </a:bodyPr>
          <a:lstStyle/>
          <a:p>
            <a:pPr algn="ctr"/>
            <a:r>
              <a:rPr lang="en-US" sz="1400" dirty="0"/>
              <a:t>High-granularity counters</a:t>
            </a:r>
          </a:p>
        </p:txBody>
      </p:sp>
      <p:sp>
        <p:nvSpPr>
          <p:cNvPr id="10" name="TextBox 9">
            <a:extLst>
              <a:ext uri="{FF2B5EF4-FFF2-40B4-BE49-F238E27FC236}">
                <a16:creationId xmlns:a16="http://schemas.microsoft.com/office/drawing/2014/main" id="{50D0F722-6A1D-BA47-8203-EE5F281C945C}"/>
              </a:ext>
            </a:extLst>
          </p:cNvPr>
          <p:cNvSpPr txBox="1"/>
          <p:nvPr/>
        </p:nvSpPr>
        <p:spPr>
          <a:xfrm>
            <a:off x="10662138" y="1199960"/>
            <a:ext cx="1295226" cy="523220"/>
          </a:xfrm>
          <a:prstGeom prst="rect">
            <a:avLst/>
          </a:prstGeom>
          <a:noFill/>
        </p:spPr>
        <p:txBody>
          <a:bodyPr wrap="none" rtlCol="0">
            <a:spAutoFit/>
          </a:bodyPr>
          <a:lstStyle/>
          <a:p>
            <a:pPr algn="ctr"/>
            <a:r>
              <a:rPr lang="en-US" sz="1400" dirty="0"/>
              <a:t>Course-grained</a:t>
            </a:r>
          </a:p>
          <a:p>
            <a:pPr algn="ctr"/>
            <a:r>
              <a:rPr lang="en-US" sz="1400" dirty="0"/>
              <a:t>counters</a:t>
            </a:r>
          </a:p>
        </p:txBody>
      </p:sp>
      <p:sp>
        <p:nvSpPr>
          <p:cNvPr id="11" name="TextBox 10">
            <a:extLst>
              <a:ext uri="{FF2B5EF4-FFF2-40B4-BE49-F238E27FC236}">
                <a16:creationId xmlns:a16="http://schemas.microsoft.com/office/drawing/2014/main" id="{41D241CD-60FF-DC4A-A06E-C3BCD796C9BF}"/>
              </a:ext>
            </a:extLst>
          </p:cNvPr>
          <p:cNvSpPr txBox="1"/>
          <p:nvPr/>
        </p:nvSpPr>
        <p:spPr>
          <a:xfrm>
            <a:off x="283252" y="3601237"/>
            <a:ext cx="5251939" cy="1631216"/>
          </a:xfrm>
          <a:prstGeom prst="rect">
            <a:avLst/>
          </a:prstGeom>
          <a:noFill/>
        </p:spPr>
        <p:txBody>
          <a:bodyPr wrap="square" rtlCol="0">
            <a:spAutoFit/>
          </a:bodyPr>
          <a:lstStyle/>
          <a:p>
            <a:r>
              <a:rPr lang="en-US" sz="2000" dirty="0">
                <a:solidFill>
                  <a:srgbClr val="521B93"/>
                </a:solidFill>
              </a:rPr>
              <a:t>The high-granularity counters, PS-A, measure the momentum of the </a:t>
            </a:r>
            <a:r>
              <a:rPr lang="en-US" sz="2000" dirty="0" err="1">
                <a:solidFill>
                  <a:srgbClr val="521B93"/>
                </a:solidFill>
              </a:rPr>
              <a:t>e</a:t>
            </a:r>
            <a:r>
              <a:rPr lang="en-US" sz="2000" baseline="30000" dirty="0" err="1">
                <a:solidFill>
                  <a:srgbClr val="521B93"/>
                </a:solidFill>
                <a:latin typeface="Symbol" pitchFamily="2" charset="2"/>
              </a:rPr>
              <a:t>+</a:t>
            </a:r>
            <a:r>
              <a:rPr lang="en-US" sz="2000" dirty="0" err="1">
                <a:solidFill>
                  <a:srgbClr val="521B93"/>
                </a:solidFill>
              </a:rPr>
              <a:t>e</a:t>
            </a:r>
            <a:r>
              <a:rPr lang="en-US" sz="2000" baseline="30000" dirty="0">
                <a:solidFill>
                  <a:srgbClr val="521B93"/>
                </a:solidFill>
                <a:latin typeface="Symbol" pitchFamily="2" charset="2"/>
              </a:rPr>
              <a:t>-</a:t>
            </a:r>
            <a:r>
              <a:rPr lang="en-US" sz="2000" dirty="0">
                <a:solidFill>
                  <a:srgbClr val="521B93"/>
                </a:solidFill>
              </a:rPr>
              <a:t> pair. The course-grained counters, PSC, are used to for the pair-spectrometer (PS) trigger. </a:t>
            </a:r>
          </a:p>
          <a:p>
            <a:endParaRPr lang="en-US" sz="2000" dirty="0">
              <a:solidFill>
                <a:srgbClr val="521B93"/>
              </a:solidFill>
            </a:endParaRPr>
          </a:p>
        </p:txBody>
      </p:sp>
      <p:sp>
        <p:nvSpPr>
          <p:cNvPr id="12" name="TextBox 11">
            <a:extLst>
              <a:ext uri="{FF2B5EF4-FFF2-40B4-BE49-F238E27FC236}">
                <a16:creationId xmlns:a16="http://schemas.microsoft.com/office/drawing/2014/main" id="{D41EA15C-C430-DE41-B99C-BFE1A7A137A8}"/>
              </a:ext>
            </a:extLst>
          </p:cNvPr>
          <p:cNvSpPr txBox="1"/>
          <p:nvPr/>
        </p:nvSpPr>
        <p:spPr>
          <a:xfrm>
            <a:off x="283252" y="938459"/>
            <a:ext cx="5402440" cy="2246769"/>
          </a:xfrm>
          <a:prstGeom prst="rect">
            <a:avLst/>
          </a:prstGeom>
          <a:noFill/>
        </p:spPr>
        <p:txBody>
          <a:bodyPr wrap="square" rtlCol="0">
            <a:spAutoFit/>
          </a:bodyPr>
          <a:lstStyle/>
          <a:p>
            <a:r>
              <a:rPr lang="en-US" sz="2000" dirty="0">
                <a:solidFill>
                  <a:srgbClr val="521B93"/>
                </a:solidFill>
              </a:rPr>
              <a:t>The pair spectrometer (PS) provides the measurement of photon flux entering the </a:t>
            </a:r>
            <a:r>
              <a:rPr lang="en-US" sz="2000" dirty="0" err="1">
                <a:solidFill>
                  <a:srgbClr val="521B93"/>
                </a:solidFill>
              </a:rPr>
              <a:t>GlueX</a:t>
            </a:r>
            <a:r>
              <a:rPr lang="en-US" sz="2000" dirty="0">
                <a:solidFill>
                  <a:srgbClr val="521B93"/>
                </a:solidFill>
              </a:rPr>
              <a:t> detector as well as providing a measurement of the energy spectrum of the photon beam.</a:t>
            </a:r>
          </a:p>
          <a:p>
            <a:endParaRPr lang="en-US" sz="2000" dirty="0">
              <a:solidFill>
                <a:srgbClr val="521B93"/>
              </a:solidFill>
            </a:endParaRPr>
          </a:p>
          <a:p>
            <a:r>
              <a:rPr lang="en-US" sz="2000" dirty="0">
                <a:solidFill>
                  <a:srgbClr val="002060"/>
                </a:solidFill>
              </a:rPr>
              <a:t>It is also used to trigger the triplet polarimeter events, which are a subset of all PS events.</a:t>
            </a:r>
          </a:p>
        </p:txBody>
      </p:sp>
      <p:sp>
        <p:nvSpPr>
          <p:cNvPr id="13" name="Rectangle 12">
            <a:extLst>
              <a:ext uri="{FF2B5EF4-FFF2-40B4-BE49-F238E27FC236}">
                <a16:creationId xmlns:a16="http://schemas.microsoft.com/office/drawing/2014/main" id="{CA7D8407-D47A-534F-BCB8-9C1852C2717B}"/>
              </a:ext>
            </a:extLst>
          </p:cNvPr>
          <p:cNvSpPr/>
          <p:nvPr/>
        </p:nvSpPr>
        <p:spPr>
          <a:xfrm>
            <a:off x="283253" y="5156020"/>
            <a:ext cx="11674112" cy="707886"/>
          </a:xfrm>
          <a:prstGeom prst="rect">
            <a:avLst/>
          </a:prstGeom>
        </p:spPr>
        <p:txBody>
          <a:bodyPr wrap="square">
            <a:spAutoFit/>
          </a:bodyPr>
          <a:lstStyle/>
          <a:p>
            <a:r>
              <a:rPr lang="en-US" sz="2000" dirty="0">
                <a:solidFill>
                  <a:srgbClr val="002060"/>
                </a:solidFill>
              </a:rPr>
              <a:t>The PS trigger is used as an independent </a:t>
            </a:r>
            <a:r>
              <a:rPr lang="en-US" sz="2000" dirty="0" err="1">
                <a:solidFill>
                  <a:srgbClr val="002060"/>
                </a:solidFill>
              </a:rPr>
              <a:t>GlueX</a:t>
            </a:r>
            <a:r>
              <a:rPr lang="en-US" sz="2000" dirty="0">
                <a:solidFill>
                  <a:srgbClr val="002060"/>
                </a:solidFill>
              </a:rPr>
              <a:t> trigger is about 20%</a:t>
            </a:r>
            <a:r>
              <a:rPr lang="en-US" sz="2000" baseline="30000" dirty="0">
                <a:solidFill>
                  <a:srgbClr val="002060"/>
                </a:solidFill>
              </a:rPr>
              <a:t>&amp;</a:t>
            </a:r>
            <a:r>
              <a:rPr lang="en-US" sz="2000" dirty="0">
                <a:solidFill>
                  <a:srgbClr val="002060"/>
                </a:solidFill>
              </a:rPr>
              <a:t> of the primary trigger rate to collect sample of events to calibrate both the flux and photon energy and contains the triplet polarimeter events.</a:t>
            </a:r>
          </a:p>
        </p:txBody>
      </p:sp>
      <p:sp>
        <p:nvSpPr>
          <p:cNvPr id="7" name="TextBox 6">
            <a:extLst>
              <a:ext uri="{FF2B5EF4-FFF2-40B4-BE49-F238E27FC236}">
                <a16:creationId xmlns:a16="http://schemas.microsoft.com/office/drawing/2014/main" id="{BC02EB17-4621-4640-A1AB-542E9D21E47C}"/>
              </a:ext>
            </a:extLst>
          </p:cNvPr>
          <p:cNvSpPr txBox="1"/>
          <p:nvPr/>
        </p:nvSpPr>
        <p:spPr>
          <a:xfrm>
            <a:off x="7525265" y="6125518"/>
            <a:ext cx="1901161" cy="338554"/>
          </a:xfrm>
          <a:prstGeom prst="rect">
            <a:avLst/>
          </a:prstGeom>
          <a:noFill/>
        </p:spPr>
        <p:txBody>
          <a:bodyPr wrap="none" rtlCol="0">
            <a:spAutoFit/>
          </a:bodyPr>
          <a:lstStyle/>
          <a:p>
            <a:r>
              <a:rPr lang="en-US" sz="1600" baseline="30000" dirty="0">
                <a:solidFill>
                  <a:srgbClr val="941651"/>
                </a:solidFill>
              </a:rPr>
              <a:t>&amp;</a:t>
            </a:r>
            <a:r>
              <a:rPr lang="en-US" sz="1600" dirty="0">
                <a:solidFill>
                  <a:srgbClr val="941651"/>
                </a:solidFill>
              </a:rPr>
              <a:t> The rate in </a:t>
            </a:r>
            <a:r>
              <a:rPr lang="en-US" sz="1600" dirty="0" err="1">
                <a:solidFill>
                  <a:srgbClr val="941651"/>
                </a:solidFill>
              </a:rPr>
              <a:t>GlueX</a:t>
            </a:r>
            <a:r>
              <a:rPr lang="en-US" sz="1600" dirty="0">
                <a:solidFill>
                  <a:srgbClr val="941651"/>
                </a:solidFill>
              </a:rPr>
              <a:t> I.</a:t>
            </a:r>
          </a:p>
        </p:txBody>
      </p:sp>
    </p:spTree>
    <p:extLst>
      <p:ext uri="{BB962C8B-B14F-4D97-AF65-F5344CB8AC3E}">
        <p14:creationId xmlns:p14="http://schemas.microsoft.com/office/powerpoint/2010/main" val="114871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C7DE3-1343-3D48-8EB3-E74DC9828A07}"/>
              </a:ext>
            </a:extLst>
          </p:cNvPr>
          <p:cNvSpPr>
            <a:spLocks noGrp="1"/>
          </p:cNvSpPr>
          <p:nvPr>
            <p:ph type="title"/>
          </p:nvPr>
        </p:nvSpPr>
        <p:spPr>
          <a:xfrm>
            <a:off x="838200" y="365125"/>
            <a:ext cx="3286539" cy="708301"/>
          </a:xfrm>
        </p:spPr>
        <p:txBody>
          <a:bodyPr/>
          <a:lstStyle/>
          <a:p>
            <a:r>
              <a:rPr lang="en-US" dirty="0"/>
              <a:t>Photon Beam</a:t>
            </a:r>
          </a:p>
        </p:txBody>
      </p:sp>
      <p:sp>
        <p:nvSpPr>
          <p:cNvPr id="3" name="Date Placeholder 2">
            <a:extLst>
              <a:ext uri="{FF2B5EF4-FFF2-40B4-BE49-F238E27FC236}">
                <a16:creationId xmlns:a16="http://schemas.microsoft.com/office/drawing/2014/main" id="{550D7553-EDAC-7F4A-B196-8B6FA9B395F9}"/>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1A73981A-9B41-C74E-93A8-68216A588DDE}"/>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08A6C3DB-19D1-A940-8DE7-B38326B88794}"/>
              </a:ext>
            </a:extLst>
          </p:cNvPr>
          <p:cNvSpPr>
            <a:spLocks noGrp="1"/>
          </p:cNvSpPr>
          <p:nvPr>
            <p:ph type="sldNum" sz="quarter" idx="12"/>
          </p:nvPr>
        </p:nvSpPr>
        <p:spPr/>
        <p:txBody>
          <a:bodyPr/>
          <a:lstStyle/>
          <a:p>
            <a:fld id="{DB392262-BD66-3A4C-BC85-A54D298B8442}" type="slidenum">
              <a:rPr lang="en-US" smtClean="0"/>
              <a:t>17</a:t>
            </a:fld>
            <a:endParaRPr lang="en-US" dirty="0"/>
          </a:p>
        </p:txBody>
      </p:sp>
      <p:sp>
        <p:nvSpPr>
          <p:cNvPr id="6" name="TextBox 5">
            <a:extLst>
              <a:ext uri="{FF2B5EF4-FFF2-40B4-BE49-F238E27FC236}">
                <a16:creationId xmlns:a16="http://schemas.microsoft.com/office/drawing/2014/main" id="{93439A6E-8B0E-B048-9BCF-238227E4912C}"/>
              </a:ext>
            </a:extLst>
          </p:cNvPr>
          <p:cNvSpPr txBox="1"/>
          <p:nvPr/>
        </p:nvSpPr>
        <p:spPr>
          <a:xfrm>
            <a:off x="838201" y="1242392"/>
            <a:ext cx="10515600" cy="1200329"/>
          </a:xfrm>
          <a:prstGeom prst="rect">
            <a:avLst/>
          </a:prstGeom>
          <a:noFill/>
        </p:spPr>
        <p:txBody>
          <a:bodyPr wrap="square" rtlCol="0">
            <a:spAutoFit/>
          </a:bodyPr>
          <a:lstStyle/>
          <a:p>
            <a:r>
              <a:rPr lang="en-US" sz="2400" dirty="0">
                <a:solidFill>
                  <a:srgbClr val="521B93"/>
                </a:solidFill>
              </a:rPr>
              <a:t>The photon beam now goes through the liquid hydrogen target in the </a:t>
            </a:r>
            <a:r>
              <a:rPr lang="en-US" sz="2400" dirty="0" err="1">
                <a:solidFill>
                  <a:srgbClr val="521B93"/>
                </a:solidFill>
              </a:rPr>
              <a:t>GlueX</a:t>
            </a:r>
            <a:r>
              <a:rPr lang="en-US" sz="2400" dirty="0">
                <a:solidFill>
                  <a:srgbClr val="521B93"/>
                </a:solidFill>
              </a:rPr>
              <a:t> detector. Those photons that do not interact in </a:t>
            </a:r>
            <a:r>
              <a:rPr lang="en-US" sz="2400" dirty="0" err="1">
                <a:solidFill>
                  <a:srgbClr val="521B93"/>
                </a:solidFill>
              </a:rPr>
              <a:t>GlueX</a:t>
            </a:r>
            <a:r>
              <a:rPr lang="en-US" sz="2400" dirty="0">
                <a:solidFill>
                  <a:srgbClr val="521B93"/>
                </a:solidFill>
              </a:rPr>
              <a:t> continue downstream and are stopped in the Hall-D photon dump.</a:t>
            </a:r>
          </a:p>
        </p:txBody>
      </p:sp>
      <p:pic>
        <p:nvPicPr>
          <p:cNvPr id="7" name="Picture 6" descr="Diagram&#10;&#10;Description automatically generated">
            <a:extLst>
              <a:ext uri="{FF2B5EF4-FFF2-40B4-BE49-F238E27FC236}">
                <a16:creationId xmlns:a16="http://schemas.microsoft.com/office/drawing/2014/main" id="{DB3781BE-07B1-9D47-9EB9-154325D3DB2E}"/>
              </a:ext>
            </a:extLst>
          </p:cNvPr>
          <p:cNvPicPr>
            <a:picLocks noChangeAspect="1"/>
          </p:cNvPicPr>
          <p:nvPr/>
        </p:nvPicPr>
        <p:blipFill>
          <a:blip r:embed="rId2"/>
          <a:stretch>
            <a:fillRect/>
          </a:stretch>
        </p:blipFill>
        <p:spPr>
          <a:xfrm>
            <a:off x="1186247" y="2935362"/>
            <a:ext cx="9617305" cy="2928346"/>
          </a:xfrm>
          <a:prstGeom prst="rect">
            <a:avLst/>
          </a:prstGeom>
        </p:spPr>
      </p:pic>
      <p:sp>
        <p:nvSpPr>
          <p:cNvPr id="8" name="Rectangle 7">
            <a:extLst>
              <a:ext uri="{FF2B5EF4-FFF2-40B4-BE49-F238E27FC236}">
                <a16:creationId xmlns:a16="http://schemas.microsoft.com/office/drawing/2014/main" id="{617DB3AD-9A42-B24F-94EA-A90540BC1A5B}"/>
              </a:ext>
            </a:extLst>
          </p:cNvPr>
          <p:cNvSpPr/>
          <p:nvPr/>
        </p:nvSpPr>
        <p:spPr>
          <a:xfrm>
            <a:off x="9074426" y="4174435"/>
            <a:ext cx="79513" cy="10933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26D7BF-2C1A-4C46-894D-69A3300CFF61}"/>
              </a:ext>
            </a:extLst>
          </p:cNvPr>
          <p:cNvSpPr txBox="1"/>
          <p:nvPr/>
        </p:nvSpPr>
        <p:spPr>
          <a:xfrm>
            <a:off x="8471531" y="4229100"/>
            <a:ext cx="1007007" cy="646331"/>
          </a:xfrm>
          <a:prstGeom prst="rect">
            <a:avLst/>
          </a:prstGeom>
          <a:noFill/>
        </p:spPr>
        <p:txBody>
          <a:bodyPr wrap="none" rtlCol="0">
            <a:spAutoFit/>
          </a:bodyPr>
          <a:lstStyle/>
          <a:p>
            <a:pPr algn="ctr"/>
            <a:r>
              <a:rPr lang="en-US" sz="1200" b="1" dirty="0">
                <a:latin typeface="Helvetica" pitchFamily="2" charset="0"/>
              </a:rPr>
              <a:t>Total</a:t>
            </a:r>
          </a:p>
          <a:p>
            <a:pPr algn="ctr"/>
            <a:r>
              <a:rPr lang="en-US" sz="1200" b="1" dirty="0">
                <a:latin typeface="Helvetica" pitchFamily="2" charset="0"/>
              </a:rPr>
              <a:t>Absorption</a:t>
            </a:r>
          </a:p>
          <a:p>
            <a:pPr algn="ctr"/>
            <a:r>
              <a:rPr lang="en-US" sz="1200" b="1" dirty="0">
                <a:latin typeface="Helvetica" pitchFamily="2" charset="0"/>
              </a:rPr>
              <a:t>Counter</a:t>
            </a:r>
          </a:p>
        </p:txBody>
      </p:sp>
    </p:spTree>
    <p:extLst>
      <p:ext uri="{BB962C8B-B14F-4D97-AF65-F5344CB8AC3E}">
        <p14:creationId xmlns:p14="http://schemas.microsoft.com/office/powerpoint/2010/main" val="831423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C0F0B-0463-F442-A4FE-581ABB18B6FA}"/>
              </a:ext>
            </a:extLst>
          </p:cNvPr>
          <p:cNvSpPr>
            <a:spLocks noGrp="1"/>
          </p:cNvSpPr>
          <p:nvPr>
            <p:ph type="title"/>
          </p:nvPr>
        </p:nvSpPr>
        <p:spPr>
          <a:xfrm>
            <a:off x="838200" y="365126"/>
            <a:ext cx="5945659" cy="857040"/>
          </a:xfrm>
        </p:spPr>
        <p:txBody>
          <a:bodyPr/>
          <a:lstStyle/>
          <a:p>
            <a:r>
              <a:rPr lang="en-US" dirty="0"/>
              <a:t>The Total Absorption Counter</a:t>
            </a:r>
          </a:p>
        </p:txBody>
      </p:sp>
      <p:sp>
        <p:nvSpPr>
          <p:cNvPr id="3" name="Date Placeholder 2">
            <a:extLst>
              <a:ext uri="{FF2B5EF4-FFF2-40B4-BE49-F238E27FC236}">
                <a16:creationId xmlns:a16="http://schemas.microsoft.com/office/drawing/2014/main" id="{8CE006F0-8323-6D4C-A01C-B7379340FF1C}"/>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854A65DE-3B31-6641-9DF7-97A87B4F21F5}"/>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390F5882-820D-CE4E-A7BD-11826CCF9CE3}"/>
              </a:ext>
            </a:extLst>
          </p:cNvPr>
          <p:cNvSpPr>
            <a:spLocks noGrp="1"/>
          </p:cNvSpPr>
          <p:nvPr>
            <p:ph type="sldNum" sz="quarter" idx="12"/>
          </p:nvPr>
        </p:nvSpPr>
        <p:spPr/>
        <p:txBody>
          <a:bodyPr/>
          <a:lstStyle/>
          <a:p>
            <a:fld id="{DB392262-BD66-3A4C-BC85-A54D298B8442}" type="slidenum">
              <a:rPr lang="en-US" smtClean="0"/>
              <a:t>18</a:t>
            </a:fld>
            <a:endParaRPr lang="en-US"/>
          </a:p>
        </p:txBody>
      </p:sp>
      <p:sp>
        <p:nvSpPr>
          <p:cNvPr id="6" name="Rectangle 5">
            <a:extLst>
              <a:ext uri="{FF2B5EF4-FFF2-40B4-BE49-F238E27FC236}">
                <a16:creationId xmlns:a16="http://schemas.microsoft.com/office/drawing/2014/main" id="{D026332F-C0C0-0E41-B4B7-30007233FC7F}"/>
              </a:ext>
            </a:extLst>
          </p:cNvPr>
          <p:cNvSpPr/>
          <p:nvPr/>
        </p:nvSpPr>
        <p:spPr>
          <a:xfrm>
            <a:off x="838200" y="1222166"/>
            <a:ext cx="9969843" cy="5016758"/>
          </a:xfrm>
          <a:prstGeom prst="rect">
            <a:avLst/>
          </a:prstGeom>
        </p:spPr>
        <p:txBody>
          <a:bodyPr wrap="square">
            <a:spAutoFit/>
          </a:bodyPr>
          <a:lstStyle/>
          <a:p>
            <a:r>
              <a:rPr lang="en-US" sz="2000" dirty="0">
                <a:solidFill>
                  <a:srgbClr val="521B93"/>
                </a:solidFill>
              </a:rPr>
              <a:t>The TAC is a high-efficiency lead-glass calorimeter, used at low beam currents (</a:t>
            </a:r>
            <a:r>
              <a:rPr lang="en-US" sz="2000" i="1" dirty="0">
                <a:solidFill>
                  <a:srgbClr val="521B93"/>
                </a:solidFill>
              </a:rPr>
              <a:t>&lt;</a:t>
            </a:r>
            <a:r>
              <a:rPr lang="en-US" sz="2000" dirty="0">
                <a:solidFill>
                  <a:srgbClr val="521B93"/>
                </a:solidFill>
              </a:rPr>
              <a:t>5 </a:t>
            </a:r>
            <a:r>
              <a:rPr lang="en-US" sz="2000" dirty="0" err="1">
                <a:solidFill>
                  <a:srgbClr val="521B93"/>
                </a:solidFill>
              </a:rPr>
              <a:t>nA</a:t>
            </a:r>
            <a:r>
              <a:rPr lang="en-US" sz="2000" dirty="0">
                <a:solidFill>
                  <a:srgbClr val="521B93"/>
                </a:solidFill>
              </a:rPr>
              <a:t>) to determine the overall normalization of the flux from the </a:t>
            </a:r>
            <a:r>
              <a:rPr lang="en-US" sz="2000" dirty="0" err="1">
                <a:solidFill>
                  <a:srgbClr val="521B93"/>
                </a:solidFill>
              </a:rPr>
              <a:t>GlueX</a:t>
            </a:r>
            <a:r>
              <a:rPr lang="en-US" sz="2000" dirty="0">
                <a:solidFill>
                  <a:srgbClr val="521B93"/>
                </a:solidFill>
              </a:rPr>
              <a:t> coherent bremsstrahlung facility. </a:t>
            </a:r>
          </a:p>
          <a:p>
            <a:endParaRPr lang="en-US" sz="2000" dirty="0">
              <a:solidFill>
                <a:srgbClr val="521B93"/>
              </a:solidFill>
            </a:endParaRPr>
          </a:p>
          <a:p>
            <a:r>
              <a:rPr lang="en-US" sz="2000" dirty="0">
                <a:solidFill>
                  <a:srgbClr val="002060"/>
                </a:solidFill>
              </a:rPr>
              <a:t>This device is intended to count all beam photons above a certain energy threshold, which have a matching hit in the tagger system. </a:t>
            </a:r>
          </a:p>
          <a:p>
            <a:endParaRPr lang="en-US" sz="2000" dirty="0">
              <a:solidFill>
                <a:srgbClr val="521B93"/>
              </a:solidFill>
            </a:endParaRPr>
          </a:p>
          <a:p>
            <a:r>
              <a:rPr lang="en-US" sz="2000" dirty="0">
                <a:solidFill>
                  <a:srgbClr val="521B93"/>
                </a:solidFill>
              </a:rPr>
              <a:t>There would be a very large number of overlapping pulses in the TAC if it were used with the production photon flux, resulting in low detection efficiency and therefore large systematic uncertainties. Therefore, the TAC is only inserted into the beam during dedicated runs at very low intensities when the detector can run with near 100% efficiency. </a:t>
            </a:r>
          </a:p>
          <a:p>
            <a:endParaRPr lang="en-US" sz="2000" dirty="0">
              <a:solidFill>
                <a:srgbClr val="521B93"/>
              </a:solidFill>
            </a:endParaRPr>
          </a:p>
          <a:p>
            <a:r>
              <a:rPr lang="en-US" sz="2000" dirty="0">
                <a:solidFill>
                  <a:srgbClr val="002060"/>
                </a:solidFill>
              </a:rPr>
              <a:t>Because of the low-current requirement, there are also issues with beam bleed through from the other experimental halls.</a:t>
            </a:r>
          </a:p>
          <a:p>
            <a:endParaRPr lang="en-US" sz="2000" dirty="0">
              <a:solidFill>
                <a:srgbClr val="521B93"/>
              </a:solidFill>
            </a:endParaRPr>
          </a:p>
          <a:p>
            <a:endParaRPr lang="en-US" sz="2000" dirty="0">
              <a:solidFill>
                <a:srgbClr val="521B93"/>
              </a:solidFill>
            </a:endParaRPr>
          </a:p>
        </p:txBody>
      </p:sp>
    </p:spTree>
    <p:extLst>
      <p:ext uri="{BB962C8B-B14F-4D97-AF65-F5344CB8AC3E}">
        <p14:creationId xmlns:p14="http://schemas.microsoft.com/office/powerpoint/2010/main" val="3562035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0FCC3-FA8C-7C4A-BF43-E9136C284A6B}"/>
              </a:ext>
            </a:extLst>
          </p:cNvPr>
          <p:cNvSpPr>
            <a:spLocks noGrp="1"/>
          </p:cNvSpPr>
          <p:nvPr>
            <p:ph type="title"/>
          </p:nvPr>
        </p:nvSpPr>
        <p:spPr>
          <a:xfrm>
            <a:off x="676703" y="130347"/>
            <a:ext cx="9882145" cy="680277"/>
          </a:xfrm>
        </p:spPr>
        <p:txBody>
          <a:bodyPr/>
          <a:lstStyle/>
          <a:p>
            <a:r>
              <a:rPr lang="en-US" dirty="0"/>
              <a:t>Instrumentation Publications</a:t>
            </a:r>
          </a:p>
        </p:txBody>
      </p:sp>
      <p:sp>
        <p:nvSpPr>
          <p:cNvPr id="3" name="Date Placeholder 2">
            <a:extLst>
              <a:ext uri="{FF2B5EF4-FFF2-40B4-BE49-F238E27FC236}">
                <a16:creationId xmlns:a16="http://schemas.microsoft.com/office/drawing/2014/main" id="{883F7678-286C-AA4D-9180-31A9A3015371}"/>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048DCE9D-E79F-FC45-898F-E875E63C86FE}"/>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C4D8B320-D46F-DD49-A800-E521A1F3C745}"/>
              </a:ext>
            </a:extLst>
          </p:cNvPr>
          <p:cNvSpPr>
            <a:spLocks noGrp="1"/>
          </p:cNvSpPr>
          <p:nvPr>
            <p:ph type="sldNum" sz="quarter" idx="12"/>
          </p:nvPr>
        </p:nvSpPr>
        <p:spPr/>
        <p:txBody>
          <a:bodyPr/>
          <a:lstStyle/>
          <a:p>
            <a:fld id="{DB392262-BD66-3A4C-BC85-A54D298B8442}" type="slidenum">
              <a:rPr lang="en-US" smtClean="0"/>
              <a:t>19</a:t>
            </a:fld>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D25AF4B3-2CBC-014A-8551-15C8EC12DFF9}"/>
              </a:ext>
            </a:extLst>
          </p:cNvPr>
          <p:cNvPicPr>
            <a:picLocks noChangeAspect="1"/>
          </p:cNvPicPr>
          <p:nvPr/>
        </p:nvPicPr>
        <p:blipFill>
          <a:blip r:embed="rId2"/>
          <a:stretch>
            <a:fillRect/>
          </a:stretch>
        </p:blipFill>
        <p:spPr>
          <a:xfrm>
            <a:off x="676704" y="2686844"/>
            <a:ext cx="4298950" cy="2673350"/>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AD5E1A2B-0A0A-334E-9DB9-9E67A8812FE5}"/>
              </a:ext>
            </a:extLst>
          </p:cNvPr>
          <p:cNvPicPr>
            <a:picLocks noChangeAspect="1"/>
          </p:cNvPicPr>
          <p:nvPr/>
        </p:nvPicPr>
        <p:blipFill>
          <a:blip r:embed="rId3"/>
          <a:stretch>
            <a:fillRect/>
          </a:stretch>
        </p:blipFill>
        <p:spPr>
          <a:xfrm>
            <a:off x="6199312" y="1037255"/>
            <a:ext cx="5154488" cy="4238480"/>
          </a:xfrm>
          <a:prstGeom prst="rect">
            <a:avLst/>
          </a:prstGeom>
        </p:spPr>
      </p:pic>
      <p:cxnSp>
        <p:nvCxnSpPr>
          <p:cNvPr id="11" name="Straight Arrow Connector 10">
            <a:extLst>
              <a:ext uri="{FF2B5EF4-FFF2-40B4-BE49-F238E27FC236}">
                <a16:creationId xmlns:a16="http://schemas.microsoft.com/office/drawing/2014/main" id="{F97A8488-40AE-ED4C-9A89-218529E6B8B4}"/>
              </a:ext>
            </a:extLst>
          </p:cNvPr>
          <p:cNvCxnSpPr>
            <a:cxnSpLocks/>
          </p:cNvCxnSpPr>
          <p:nvPr/>
        </p:nvCxnSpPr>
        <p:spPr>
          <a:xfrm flipV="1">
            <a:off x="3909193" y="1210962"/>
            <a:ext cx="2186807" cy="243696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F5764C-4335-B944-AB3B-05968119DD76}"/>
              </a:ext>
            </a:extLst>
          </p:cNvPr>
          <p:cNvSpPr txBox="1"/>
          <p:nvPr/>
        </p:nvSpPr>
        <p:spPr>
          <a:xfrm>
            <a:off x="6339016" y="5708822"/>
            <a:ext cx="4494500" cy="338554"/>
          </a:xfrm>
          <a:prstGeom prst="rect">
            <a:avLst/>
          </a:prstGeom>
          <a:noFill/>
        </p:spPr>
        <p:txBody>
          <a:bodyPr wrap="none" rtlCol="0">
            <a:spAutoFit/>
          </a:bodyPr>
          <a:lstStyle/>
          <a:p>
            <a:r>
              <a:rPr lang="en-US" sz="1600" dirty="0">
                <a:solidFill>
                  <a:srgbClr val="7030A0"/>
                </a:solidFill>
              </a:rPr>
              <a:t>(The first instrumentation publication is from 1998.)</a:t>
            </a:r>
          </a:p>
        </p:txBody>
      </p:sp>
      <p:sp>
        <p:nvSpPr>
          <p:cNvPr id="15" name="TextBox 14">
            <a:extLst>
              <a:ext uri="{FF2B5EF4-FFF2-40B4-BE49-F238E27FC236}">
                <a16:creationId xmlns:a16="http://schemas.microsoft.com/office/drawing/2014/main" id="{E1AA12F0-3118-C347-81D2-9B1483958109}"/>
              </a:ext>
            </a:extLst>
          </p:cNvPr>
          <p:cNvSpPr txBox="1"/>
          <p:nvPr/>
        </p:nvSpPr>
        <p:spPr>
          <a:xfrm>
            <a:off x="141688" y="1047014"/>
            <a:ext cx="5159361" cy="646331"/>
          </a:xfrm>
          <a:prstGeom prst="rect">
            <a:avLst/>
          </a:prstGeom>
          <a:noFill/>
        </p:spPr>
        <p:txBody>
          <a:bodyPr wrap="none" rtlCol="0">
            <a:spAutoFit/>
          </a:bodyPr>
          <a:lstStyle/>
          <a:p>
            <a:r>
              <a:rPr lang="en-US" dirty="0">
                <a:solidFill>
                  <a:srgbClr val="7030A0"/>
                </a:solidFill>
              </a:rPr>
              <a:t>The </a:t>
            </a:r>
            <a:r>
              <a:rPr lang="en-US" dirty="0" err="1">
                <a:solidFill>
                  <a:srgbClr val="7030A0"/>
                </a:solidFill>
              </a:rPr>
              <a:t>GlueX</a:t>
            </a:r>
            <a:r>
              <a:rPr lang="en-US" dirty="0">
                <a:solidFill>
                  <a:srgbClr val="7030A0"/>
                </a:solidFill>
              </a:rPr>
              <a:t> Public Wiki:</a:t>
            </a:r>
          </a:p>
          <a:p>
            <a:r>
              <a:rPr lang="en-US" dirty="0">
                <a:solidFill>
                  <a:srgbClr val="0432FF"/>
                </a:solidFill>
              </a:rPr>
              <a:t>https://</a:t>
            </a:r>
            <a:r>
              <a:rPr lang="en-US" dirty="0" err="1">
                <a:solidFill>
                  <a:srgbClr val="0432FF"/>
                </a:solidFill>
              </a:rPr>
              <a:t>halldweb.jlab.org</a:t>
            </a:r>
            <a:r>
              <a:rPr lang="en-US" dirty="0">
                <a:solidFill>
                  <a:srgbClr val="0432FF"/>
                </a:solidFill>
              </a:rPr>
              <a:t>/wiki/</a:t>
            </a:r>
            <a:r>
              <a:rPr lang="en-US" dirty="0" err="1">
                <a:solidFill>
                  <a:srgbClr val="0432FF"/>
                </a:solidFill>
              </a:rPr>
              <a:t>index.php</a:t>
            </a:r>
            <a:r>
              <a:rPr lang="en-US" dirty="0">
                <a:solidFill>
                  <a:srgbClr val="0432FF"/>
                </a:solidFill>
              </a:rPr>
              <a:t>/</a:t>
            </a:r>
            <a:r>
              <a:rPr lang="en-US" dirty="0" err="1">
                <a:solidFill>
                  <a:srgbClr val="0432FF"/>
                </a:solidFill>
              </a:rPr>
              <a:t>Main_Page</a:t>
            </a:r>
            <a:endParaRPr lang="en-US" dirty="0">
              <a:solidFill>
                <a:srgbClr val="0432FF"/>
              </a:solidFill>
            </a:endParaRPr>
          </a:p>
        </p:txBody>
      </p:sp>
      <p:sp>
        <p:nvSpPr>
          <p:cNvPr id="16" name="Rounded Rectangle 15">
            <a:extLst>
              <a:ext uri="{FF2B5EF4-FFF2-40B4-BE49-F238E27FC236}">
                <a16:creationId xmlns:a16="http://schemas.microsoft.com/office/drawing/2014/main" id="{D25B9C52-DA47-2C48-81BB-03BE5FA31134}"/>
              </a:ext>
            </a:extLst>
          </p:cNvPr>
          <p:cNvSpPr/>
          <p:nvPr/>
        </p:nvSpPr>
        <p:spPr>
          <a:xfrm>
            <a:off x="143186" y="974572"/>
            <a:ext cx="5054551" cy="939114"/>
          </a:xfrm>
          <a:prstGeom prst="roundRect">
            <a:avLst/>
          </a:prstGeom>
          <a:noFill/>
          <a:ln w="22225">
            <a:solidFill>
              <a:srgbClr val="941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172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EB7ED-2CE9-4844-B679-AE16BE96764A}"/>
              </a:ext>
            </a:extLst>
          </p:cNvPr>
          <p:cNvSpPr>
            <a:spLocks noGrp="1"/>
          </p:cNvSpPr>
          <p:nvPr>
            <p:ph type="title"/>
          </p:nvPr>
        </p:nvSpPr>
        <p:spPr/>
        <p:txBody>
          <a:bodyPr/>
          <a:lstStyle/>
          <a:p>
            <a:r>
              <a:rPr lang="en-US" dirty="0"/>
              <a:t>The Hall-D Photon Facility</a:t>
            </a:r>
          </a:p>
        </p:txBody>
      </p:sp>
      <p:sp>
        <p:nvSpPr>
          <p:cNvPr id="3" name="Content Placeholder 2">
            <a:extLst>
              <a:ext uri="{FF2B5EF4-FFF2-40B4-BE49-F238E27FC236}">
                <a16:creationId xmlns:a16="http://schemas.microsoft.com/office/drawing/2014/main" id="{7DBE7F55-5AB7-A44B-9B02-DD0A7F3B85E5}"/>
              </a:ext>
            </a:extLst>
          </p:cNvPr>
          <p:cNvSpPr>
            <a:spLocks noGrp="1"/>
          </p:cNvSpPr>
          <p:nvPr>
            <p:ph idx="1"/>
          </p:nvPr>
        </p:nvSpPr>
        <p:spPr>
          <a:xfrm>
            <a:off x="774294" y="1437080"/>
            <a:ext cx="4807226" cy="4775032"/>
          </a:xfrm>
        </p:spPr>
        <p:txBody>
          <a:bodyPr>
            <a:normAutofit/>
          </a:bodyPr>
          <a:lstStyle/>
          <a:p>
            <a:pPr>
              <a:buFont typeface="Wingdings" pitchFamily="2" charset="2"/>
              <a:buChar char="Ø"/>
            </a:pPr>
            <a:r>
              <a:rPr lang="en-US" sz="2000" dirty="0"/>
              <a:t>The CEBAF accelerator delivers an electron beam of up to 12GeV energy and with a current up to 2</a:t>
            </a:r>
            <a:r>
              <a:rPr lang="en-US" sz="2000" dirty="0">
                <a:latin typeface="Symbol" pitchFamily="2" charset="2"/>
              </a:rPr>
              <a:t>m</a:t>
            </a:r>
            <a:r>
              <a:rPr lang="en-US" sz="2000" dirty="0"/>
              <a:t>A to the Hall-D Photon Facility. </a:t>
            </a:r>
          </a:p>
          <a:p>
            <a:pPr>
              <a:buFont typeface="Wingdings" pitchFamily="2" charset="2"/>
              <a:buChar char="Ø"/>
            </a:pPr>
            <a:r>
              <a:rPr lang="en-US" sz="2000" dirty="0">
                <a:solidFill>
                  <a:srgbClr val="002060"/>
                </a:solidFill>
              </a:rPr>
              <a:t>The accelerator is configured such that only the highest energy electrons in CEBAF can be delivered to Hall D.</a:t>
            </a:r>
          </a:p>
          <a:p>
            <a:pPr>
              <a:buFont typeface="Wingdings" pitchFamily="2" charset="2"/>
              <a:buChar char="Ø"/>
            </a:pPr>
            <a:r>
              <a:rPr lang="en-US" sz="2000" dirty="0"/>
              <a:t>Those electrons are used to produce a bremsstrahlung photon beam with a linearly-polarized coherent component where the energy of the coherent edge is about 75% of the primary electron beam.</a:t>
            </a:r>
          </a:p>
          <a:p>
            <a:pPr>
              <a:buFont typeface="Wingdings" pitchFamily="2" charset="2"/>
              <a:buChar char="Ø"/>
            </a:pPr>
            <a:r>
              <a:rPr lang="en-US" sz="2000" dirty="0">
                <a:solidFill>
                  <a:srgbClr val="002060"/>
                </a:solidFill>
              </a:rPr>
              <a:t>The facility was designed so it is only possible to deliver photons to Hall D.</a:t>
            </a:r>
          </a:p>
        </p:txBody>
      </p:sp>
      <p:sp>
        <p:nvSpPr>
          <p:cNvPr id="4" name="Date Placeholder 3">
            <a:extLst>
              <a:ext uri="{FF2B5EF4-FFF2-40B4-BE49-F238E27FC236}">
                <a16:creationId xmlns:a16="http://schemas.microsoft.com/office/drawing/2014/main" id="{4BA382B5-DEB4-7145-BA80-91C65F1A8A63}"/>
              </a:ext>
            </a:extLst>
          </p:cNvPr>
          <p:cNvSpPr>
            <a:spLocks noGrp="1"/>
          </p:cNvSpPr>
          <p:nvPr>
            <p:ph type="dt" sz="half" idx="10"/>
          </p:nvPr>
        </p:nvSpPr>
        <p:spPr/>
        <p:txBody>
          <a:bodyPr/>
          <a:lstStyle/>
          <a:p>
            <a:r>
              <a:rPr lang="en-US"/>
              <a:t>2/5/2021</a:t>
            </a:r>
          </a:p>
        </p:txBody>
      </p:sp>
      <p:sp>
        <p:nvSpPr>
          <p:cNvPr id="5" name="Footer Placeholder 4">
            <a:extLst>
              <a:ext uri="{FF2B5EF4-FFF2-40B4-BE49-F238E27FC236}">
                <a16:creationId xmlns:a16="http://schemas.microsoft.com/office/drawing/2014/main" id="{037FF653-5738-D343-A728-4AA414D39A31}"/>
              </a:ext>
            </a:extLst>
          </p:cNvPr>
          <p:cNvSpPr>
            <a:spLocks noGrp="1"/>
          </p:cNvSpPr>
          <p:nvPr>
            <p:ph type="ftr" sz="quarter" idx="11"/>
          </p:nvPr>
        </p:nvSpPr>
        <p:spPr/>
        <p:txBody>
          <a:bodyPr/>
          <a:lstStyle/>
          <a:p>
            <a:r>
              <a:rPr lang="en-US"/>
              <a:t>The GlueX Photon Facility</a:t>
            </a:r>
          </a:p>
        </p:txBody>
      </p:sp>
      <p:sp>
        <p:nvSpPr>
          <p:cNvPr id="6" name="Slide Number Placeholder 5">
            <a:extLst>
              <a:ext uri="{FF2B5EF4-FFF2-40B4-BE49-F238E27FC236}">
                <a16:creationId xmlns:a16="http://schemas.microsoft.com/office/drawing/2014/main" id="{EA2A2098-F31A-5848-B599-74EAEB1E022B}"/>
              </a:ext>
            </a:extLst>
          </p:cNvPr>
          <p:cNvSpPr>
            <a:spLocks noGrp="1"/>
          </p:cNvSpPr>
          <p:nvPr>
            <p:ph type="sldNum" sz="quarter" idx="12"/>
          </p:nvPr>
        </p:nvSpPr>
        <p:spPr/>
        <p:txBody>
          <a:bodyPr/>
          <a:lstStyle/>
          <a:p>
            <a:fld id="{DB392262-BD66-3A4C-BC85-A54D298B8442}" type="slidenum">
              <a:rPr lang="en-US" smtClean="0"/>
              <a:t>2</a:t>
            </a:fld>
            <a:endParaRPr lang="en-US"/>
          </a:p>
        </p:txBody>
      </p:sp>
      <p:pic>
        <p:nvPicPr>
          <p:cNvPr id="7" name="Content Placeholder 3" descr="Cebaf_2013.jpg">
            <a:extLst>
              <a:ext uri="{FF2B5EF4-FFF2-40B4-BE49-F238E27FC236}">
                <a16:creationId xmlns:a16="http://schemas.microsoft.com/office/drawing/2014/main" id="{27145A5D-402B-D14A-8EDA-9FD200C52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4187" y="539183"/>
            <a:ext cx="4493895" cy="5528691"/>
          </a:xfrm>
          <a:prstGeom prst="rect">
            <a:avLst/>
          </a:prstGeom>
        </p:spPr>
      </p:pic>
      <p:sp>
        <p:nvSpPr>
          <p:cNvPr id="8" name="TextBox 7">
            <a:extLst>
              <a:ext uri="{FF2B5EF4-FFF2-40B4-BE49-F238E27FC236}">
                <a16:creationId xmlns:a16="http://schemas.microsoft.com/office/drawing/2014/main" id="{23150E9D-2990-474D-8F22-380D24C16795}"/>
              </a:ext>
            </a:extLst>
          </p:cNvPr>
          <p:cNvSpPr txBox="1"/>
          <p:nvPr/>
        </p:nvSpPr>
        <p:spPr>
          <a:xfrm>
            <a:off x="9226865" y="5019261"/>
            <a:ext cx="755335" cy="369332"/>
          </a:xfrm>
          <a:prstGeom prst="rect">
            <a:avLst/>
          </a:prstGeom>
          <a:noFill/>
        </p:spPr>
        <p:txBody>
          <a:bodyPr wrap="none" rtlCol="0">
            <a:spAutoFit/>
          </a:bodyPr>
          <a:lstStyle/>
          <a:p>
            <a:r>
              <a:rPr lang="en-US" b="1" dirty="0">
                <a:solidFill>
                  <a:srgbClr val="FFFF00"/>
                </a:solidFill>
              </a:rPr>
              <a:t>Hall D</a:t>
            </a:r>
          </a:p>
        </p:txBody>
      </p:sp>
      <p:sp>
        <p:nvSpPr>
          <p:cNvPr id="9" name="TextBox 8">
            <a:extLst>
              <a:ext uri="{FF2B5EF4-FFF2-40B4-BE49-F238E27FC236}">
                <a16:creationId xmlns:a16="http://schemas.microsoft.com/office/drawing/2014/main" id="{D03B2F09-5CD5-924F-B91E-50EF3DCA08C9}"/>
              </a:ext>
            </a:extLst>
          </p:cNvPr>
          <p:cNvSpPr txBox="1"/>
          <p:nvPr/>
        </p:nvSpPr>
        <p:spPr>
          <a:xfrm>
            <a:off x="8442897" y="4016814"/>
            <a:ext cx="932628" cy="646331"/>
          </a:xfrm>
          <a:prstGeom prst="rect">
            <a:avLst/>
          </a:prstGeom>
          <a:noFill/>
        </p:spPr>
        <p:txBody>
          <a:bodyPr wrap="none" rtlCol="0">
            <a:spAutoFit/>
          </a:bodyPr>
          <a:lstStyle/>
          <a:p>
            <a:pPr algn="ctr"/>
            <a:r>
              <a:rPr lang="en-US" b="1" dirty="0">
                <a:solidFill>
                  <a:srgbClr val="FFFF00"/>
                </a:solidFill>
              </a:rPr>
              <a:t>Photon </a:t>
            </a:r>
          </a:p>
          <a:p>
            <a:pPr algn="ctr"/>
            <a:r>
              <a:rPr lang="en-US" b="1" dirty="0">
                <a:solidFill>
                  <a:srgbClr val="FFFF00"/>
                </a:solidFill>
              </a:rPr>
              <a:t>Hall</a:t>
            </a:r>
          </a:p>
        </p:txBody>
      </p:sp>
      <p:sp>
        <p:nvSpPr>
          <p:cNvPr id="10" name="Oval 9">
            <a:extLst>
              <a:ext uri="{FF2B5EF4-FFF2-40B4-BE49-F238E27FC236}">
                <a16:creationId xmlns:a16="http://schemas.microsoft.com/office/drawing/2014/main" id="{50D57DB5-7F0E-1D4A-8756-43767E920F6A}"/>
              </a:ext>
            </a:extLst>
          </p:cNvPr>
          <p:cNvSpPr/>
          <p:nvPr/>
        </p:nvSpPr>
        <p:spPr>
          <a:xfrm>
            <a:off x="9358426" y="4190831"/>
            <a:ext cx="245076" cy="29829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793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C3651-C9F2-6E4B-9072-28C60C056FE0}"/>
              </a:ext>
            </a:extLst>
          </p:cNvPr>
          <p:cNvSpPr>
            <a:spLocks noGrp="1"/>
          </p:cNvSpPr>
          <p:nvPr>
            <p:ph type="title"/>
          </p:nvPr>
        </p:nvSpPr>
        <p:spPr>
          <a:xfrm>
            <a:off x="368644" y="333848"/>
            <a:ext cx="4191000" cy="734626"/>
          </a:xfrm>
        </p:spPr>
        <p:txBody>
          <a:bodyPr/>
          <a:lstStyle/>
          <a:p>
            <a:r>
              <a:rPr lang="en-US" dirty="0"/>
              <a:t>The Photon Hall</a:t>
            </a:r>
          </a:p>
        </p:txBody>
      </p:sp>
      <p:sp>
        <p:nvSpPr>
          <p:cNvPr id="3" name="Date Placeholder 2">
            <a:extLst>
              <a:ext uri="{FF2B5EF4-FFF2-40B4-BE49-F238E27FC236}">
                <a16:creationId xmlns:a16="http://schemas.microsoft.com/office/drawing/2014/main" id="{1890F082-8D9E-C24F-B990-DBAB4AC1B346}"/>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17E3C932-31D6-9048-B477-B472E220728A}"/>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3060D5FC-4B32-4D49-901F-9849F4E11661}"/>
              </a:ext>
            </a:extLst>
          </p:cNvPr>
          <p:cNvSpPr>
            <a:spLocks noGrp="1"/>
          </p:cNvSpPr>
          <p:nvPr>
            <p:ph type="sldNum" sz="quarter" idx="12"/>
          </p:nvPr>
        </p:nvSpPr>
        <p:spPr/>
        <p:txBody>
          <a:bodyPr/>
          <a:lstStyle/>
          <a:p>
            <a:fld id="{DB392262-BD66-3A4C-BC85-A54D298B8442}" type="slidenum">
              <a:rPr lang="en-US" smtClean="0"/>
              <a:t>3</a:t>
            </a:fld>
            <a:endParaRPr lang="en-US"/>
          </a:p>
        </p:txBody>
      </p:sp>
      <p:pic>
        <p:nvPicPr>
          <p:cNvPr id="7" name="Picture 6" descr="Diagram&#10;&#10;Description automatically generated">
            <a:extLst>
              <a:ext uri="{FF2B5EF4-FFF2-40B4-BE49-F238E27FC236}">
                <a16:creationId xmlns:a16="http://schemas.microsoft.com/office/drawing/2014/main" id="{72E28440-5DDB-2D46-A32F-3AC7847E3EEE}"/>
              </a:ext>
            </a:extLst>
          </p:cNvPr>
          <p:cNvPicPr>
            <a:picLocks noChangeAspect="1"/>
          </p:cNvPicPr>
          <p:nvPr/>
        </p:nvPicPr>
        <p:blipFill>
          <a:blip r:embed="rId2"/>
          <a:stretch>
            <a:fillRect/>
          </a:stretch>
        </p:blipFill>
        <p:spPr>
          <a:xfrm>
            <a:off x="368644" y="1068474"/>
            <a:ext cx="11781796" cy="3587406"/>
          </a:xfrm>
          <a:prstGeom prst="rect">
            <a:avLst/>
          </a:prstGeom>
        </p:spPr>
      </p:pic>
      <p:sp>
        <p:nvSpPr>
          <p:cNvPr id="6" name="TextBox 5">
            <a:extLst>
              <a:ext uri="{FF2B5EF4-FFF2-40B4-BE49-F238E27FC236}">
                <a16:creationId xmlns:a16="http://schemas.microsoft.com/office/drawing/2014/main" id="{2AEC3B04-C43F-864C-BD1A-A92564048B5E}"/>
              </a:ext>
            </a:extLst>
          </p:cNvPr>
          <p:cNvSpPr txBox="1"/>
          <p:nvPr/>
        </p:nvSpPr>
        <p:spPr>
          <a:xfrm>
            <a:off x="494270" y="4868562"/>
            <a:ext cx="11331146" cy="1323439"/>
          </a:xfrm>
          <a:prstGeom prst="rect">
            <a:avLst/>
          </a:prstGeom>
          <a:noFill/>
        </p:spPr>
        <p:txBody>
          <a:bodyPr wrap="square" rtlCol="0">
            <a:spAutoFit/>
          </a:bodyPr>
          <a:lstStyle/>
          <a:p>
            <a:r>
              <a:rPr lang="en-US" sz="2000" dirty="0">
                <a:solidFill>
                  <a:srgbClr val="521B93"/>
                </a:solidFill>
              </a:rPr>
              <a:t>Electrons enter the photon hall from the left where they pass through the diamond radiator and are then bent to the right towards the electron dump. To prevent the electron beam from ever reaching Hall-D, a permanent magnet has been installed down stream of the tagger magnet. The photons then travel through the photon beam to the collimator hut, and into the experimental hall.  </a:t>
            </a:r>
          </a:p>
        </p:txBody>
      </p:sp>
      <p:sp>
        <p:nvSpPr>
          <p:cNvPr id="8" name="Rectangle 7">
            <a:extLst>
              <a:ext uri="{FF2B5EF4-FFF2-40B4-BE49-F238E27FC236}">
                <a16:creationId xmlns:a16="http://schemas.microsoft.com/office/drawing/2014/main" id="{8229ECC9-E467-6D41-A6D2-950A50E3F8BB}"/>
              </a:ext>
            </a:extLst>
          </p:cNvPr>
          <p:cNvSpPr/>
          <p:nvPr/>
        </p:nvSpPr>
        <p:spPr>
          <a:xfrm>
            <a:off x="10028583" y="2584174"/>
            <a:ext cx="69574" cy="12920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AE77C74-B11C-D245-B917-1A0C33DAECD3}"/>
              </a:ext>
            </a:extLst>
          </p:cNvPr>
          <p:cNvCxnSpPr>
            <a:cxnSpLocks/>
          </p:cNvCxnSpPr>
          <p:nvPr/>
        </p:nvCxnSpPr>
        <p:spPr>
          <a:xfrm flipH="1">
            <a:off x="9761838" y="2713383"/>
            <a:ext cx="220362" cy="15613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09B70F-F329-1445-BD2F-C8EF664390AC}"/>
              </a:ext>
            </a:extLst>
          </p:cNvPr>
          <p:cNvSpPr txBox="1"/>
          <p:nvPr/>
        </p:nvSpPr>
        <p:spPr>
          <a:xfrm>
            <a:off x="8773359" y="2869513"/>
            <a:ext cx="1635384" cy="553998"/>
          </a:xfrm>
          <a:prstGeom prst="rect">
            <a:avLst/>
          </a:prstGeom>
          <a:noFill/>
        </p:spPr>
        <p:txBody>
          <a:bodyPr wrap="none" rtlCol="0">
            <a:spAutoFit/>
          </a:bodyPr>
          <a:lstStyle/>
          <a:p>
            <a:pPr algn="ctr"/>
            <a:r>
              <a:rPr lang="en-US" sz="1500" b="1" dirty="0">
                <a:latin typeface="Helvetica" pitchFamily="2" charset="0"/>
              </a:rPr>
              <a:t>total absorption</a:t>
            </a:r>
          </a:p>
          <a:p>
            <a:pPr algn="ctr"/>
            <a:r>
              <a:rPr lang="en-US" sz="1500" b="1" dirty="0">
                <a:latin typeface="Helvetica" pitchFamily="2" charset="0"/>
              </a:rPr>
              <a:t>counter</a:t>
            </a:r>
          </a:p>
        </p:txBody>
      </p:sp>
      <p:sp>
        <p:nvSpPr>
          <p:cNvPr id="9" name="TextBox 8">
            <a:extLst>
              <a:ext uri="{FF2B5EF4-FFF2-40B4-BE49-F238E27FC236}">
                <a16:creationId xmlns:a16="http://schemas.microsoft.com/office/drawing/2014/main" id="{648EF743-8046-AF43-8828-492D02AAB35C}"/>
              </a:ext>
            </a:extLst>
          </p:cNvPr>
          <p:cNvSpPr txBox="1"/>
          <p:nvPr/>
        </p:nvSpPr>
        <p:spPr>
          <a:xfrm>
            <a:off x="7603435" y="2984929"/>
            <a:ext cx="816249" cy="323165"/>
          </a:xfrm>
          <a:prstGeom prst="rect">
            <a:avLst/>
          </a:prstGeom>
          <a:noFill/>
        </p:spPr>
        <p:txBody>
          <a:bodyPr wrap="none" rtlCol="0">
            <a:spAutoFit/>
          </a:bodyPr>
          <a:lstStyle/>
          <a:p>
            <a:r>
              <a:rPr lang="en-US" sz="1500" b="1" dirty="0">
                <a:latin typeface="Helvetica" pitchFamily="2" charset="0"/>
              </a:rPr>
              <a:t>Alcove</a:t>
            </a:r>
          </a:p>
        </p:txBody>
      </p:sp>
    </p:spTree>
    <p:extLst>
      <p:ext uri="{BB962C8B-B14F-4D97-AF65-F5344CB8AC3E}">
        <p14:creationId xmlns:p14="http://schemas.microsoft.com/office/powerpoint/2010/main" val="4101775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7FB89-2F22-9945-9696-A35F0E46D16D}"/>
              </a:ext>
            </a:extLst>
          </p:cNvPr>
          <p:cNvSpPr>
            <a:spLocks noGrp="1"/>
          </p:cNvSpPr>
          <p:nvPr>
            <p:ph type="title"/>
          </p:nvPr>
        </p:nvSpPr>
        <p:spPr>
          <a:xfrm>
            <a:off x="838200" y="365125"/>
            <a:ext cx="5117757" cy="771697"/>
          </a:xfrm>
        </p:spPr>
        <p:txBody>
          <a:bodyPr/>
          <a:lstStyle/>
          <a:p>
            <a:r>
              <a:rPr lang="en-US" dirty="0"/>
              <a:t>Hall Design Requirements</a:t>
            </a:r>
          </a:p>
        </p:txBody>
      </p:sp>
      <p:sp>
        <p:nvSpPr>
          <p:cNvPr id="4" name="Date Placeholder 3">
            <a:extLst>
              <a:ext uri="{FF2B5EF4-FFF2-40B4-BE49-F238E27FC236}">
                <a16:creationId xmlns:a16="http://schemas.microsoft.com/office/drawing/2014/main" id="{3B0A2EC2-8FC2-024C-9116-1C1C01CA9E66}"/>
              </a:ext>
            </a:extLst>
          </p:cNvPr>
          <p:cNvSpPr>
            <a:spLocks noGrp="1"/>
          </p:cNvSpPr>
          <p:nvPr>
            <p:ph type="dt" sz="half" idx="10"/>
          </p:nvPr>
        </p:nvSpPr>
        <p:spPr/>
        <p:txBody>
          <a:bodyPr/>
          <a:lstStyle/>
          <a:p>
            <a:r>
              <a:rPr lang="en-US"/>
              <a:t>2/5/2021</a:t>
            </a:r>
          </a:p>
        </p:txBody>
      </p:sp>
      <p:sp>
        <p:nvSpPr>
          <p:cNvPr id="5" name="Footer Placeholder 4">
            <a:extLst>
              <a:ext uri="{FF2B5EF4-FFF2-40B4-BE49-F238E27FC236}">
                <a16:creationId xmlns:a16="http://schemas.microsoft.com/office/drawing/2014/main" id="{C7C7921A-3357-1D44-A42D-5F0D37AC876B}"/>
              </a:ext>
            </a:extLst>
          </p:cNvPr>
          <p:cNvSpPr>
            <a:spLocks noGrp="1"/>
          </p:cNvSpPr>
          <p:nvPr>
            <p:ph type="ftr" sz="quarter" idx="11"/>
          </p:nvPr>
        </p:nvSpPr>
        <p:spPr/>
        <p:txBody>
          <a:bodyPr/>
          <a:lstStyle/>
          <a:p>
            <a:r>
              <a:rPr lang="en-US"/>
              <a:t>The GlueX Photon Facility</a:t>
            </a:r>
          </a:p>
        </p:txBody>
      </p:sp>
      <p:sp>
        <p:nvSpPr>
          <p:cNvPr id="6" name="Slide Number Placeholder 5">
            <a:extLst>
              <a:ext uri="{FF2B5EF4-FFF2-40B4-BE49-F238E27FC236}">
                <a16:creationId xmlns:a16="http://schemas.microsoft.com/office/drawing/2014/main" id="{F00A75A6-06E2-7B4B-84AD-CDACD9C908D4}"/>
              </a:ext>
            </a:extLst>
          </p:cNvPr>
          <p:cNvSpPr>
            <a:spLocks noGrp="1"/>
          </p:cNvSpPr>
          <p:nvPr>
            <p:ph type="sldNum" sz="quarter" idx="12"/>
          </p:nvPr>
        </p:nvSpPr>
        <p:spPr/>
        <p:txBody>
          <a:bodyPr/>
          <a:lstStyle/>
          <a:p>
            <a:fld id="{DB392262-BD66-3A4C-BC85-A54D298B8442}" type="slidenum">
              <a:rPr lang="en-US" smtClean="0"/>
              <a:t>4</a:t>
            </a:fld>
            <a:endParaRPr lang="en-US"/>
          </a:p>
        </p:txBody>
      </p:sp>
      <p:sp>
        <p:nvSpPr>
          <p:cNvPr id="7" name="TextBox 6">
            <a:extLst>
              <a:ext uri="{FF2B5EF4-FFF2-40B4-BE49-F238E27FC236}">
                <a16:creationId xmlns:a16="http://schemas.microsoft.com/office/drawing/2014/main" id="{2CE5655C-2384-FF41-B1D4-90E77B765DF7}"/>
              </a:ext>
            </a:extLst>
          </p:cNvPr>
          <p:cNvSpPr txBox="1"/>
          <p:nvPr/>
        </p:nvSpPr>
        <p:spPr>
          <a:xfrm>
            <a:off x="481915" y="1359243"/>
            <a:ext cx="11244648" cy="4093428"/>
          </a:xfrm>
          <a:prstGeom prst="rect">
            <a:avLst/>
          </a:prstGeom>
          <a:noFill/>
        </p:spPr>
        <p:txBody>
          <a:bodyPr wrap="square" rtlCol="0">
            <a:spAutoFit/>
          </a:bodyPr>
          <a:lstStyle/>
          <a:p>
            <a:r>
              <a:rPr lang="en-US" sz="2000" dirty="0">
                <a:solidFill>
                  <a:srgbClr val="521B93"/>
                </a:solidFill>
              </a:rPr>
              <a:t>The </a:t>
            </a:r>
            <a:r>
              <a:rPr lang="en-US" sz="2000" dirty="0" err="1">
                <a:solidFill>
                  <a:srgbClr val="521B93"/>
                </a:solidFill>
              </a:rPr>
              <a:t>GlueX</a:t>
            </a:r>
            <a:r>
              <a:rPr lang="en-US" sz="2000" dirty="0">
                <a:solidFill>
                  <a:srgbClr val="521B93"/>
                </a:solidFill>
              </a:rPr>
              <a:t> experiment requires a high-intensity beam of linearly polarized photons where the energy of the individual photons is known to an accuracy of about 10 MeV. In addition, the time of the photon needs to be measured precisely enough to identify which 4ns beam bucket they came from.</a:t>
            </a:r>
          </a:p>
          <a:p>
            <a:endParaRPr lang="en-US" sz="2000" dirty="0">
              <a:solidFill>
                <a:srgbClr val="521B93"/>
              </a:solidFill>
            </a:endParaRPr>
          </a:p>
          <a:p>
            <a:r>
              <a:rPr lang="en-US" sz="2000" dirty="0">
                <a:solidFill>
                  <a:srgbClr val="521B93"/>
                </a:solidFill>
              </a:rPr>
              <a:t>We accomplish the energy and time measurement by </a:t>
            </a:r>
            <a:r>
              <a:rPr lang="en-US" sz="2000" i="1" dirty="0">
                <a:solidFill>
                  <a:srgbClr val="521B93"/>
                </a:solidFill>
              </a:rPr>
              <a:t>tagging</a:t>
            </a:r>
            <a:r>
              <a:rPr lang="en-US" sz="2000" dirty="0">
                <a:solidFill>
                  <a:srgbClr val="521B93"/>
                </a:solidFill>
              </a:rPr>
              <a:t> the photons. This is done by using the tagging detectors to measure the energy and time of the electron that produced the photon. </a:t>
            </a:r>
          </a:p>
          <a:p>
            <a:endParaRPr lang="en-US" sz="2000" dirty="0">
              <a:solidFill>
                <a:srgbClr val="521B93"/>
              </a:solidFill>
            </a:endParaRPr>
          </a:p>
          <a:p>
            <a:r>
              <a:rPr lang="en-US" sz="2000" dirty="0">
                <a:solidFill>
                  <a:srgbClr val="521B93"/>
                </a:solidFill>
              </a:rPr>
              <a:t>The photon hall is a separate building from the experimental hall because of the long flight path (75m) needed to isolate the linearly polarized photons. This also reduces backgrounds from the electron beam dump in Hall-D. </a:t>
            </a:r>
          </a:p>
          <a:p>
            <a:endParaRPr lang="en-US" sz="2000" dirty="0">
              <a:solidFill>
                <a:srgbClr val="521B93"/>
              </a:solidFill>
            </a:endParaRPr>
          </a:p>
          <a:p>
            <a:r>
              <a:rPr lang="en-US" sz="2000" dirty="0">
                <a:solidFill>
                  <a:srgbClr val="521B93"/>
                </a:solidFill>
              </a:rPr>
              <a:t>The photons first enter the collimator alcove where about 85% of the photon beam’s energy is absorbed. The highly collimated photon beam then passes into Hall-D and </a:t>
            </a:r>
            <a:r>
              <a:rPr lang="en-US" sz="2000" dirty="0" err="1">
                <a:solidFill>
                  <a:srgbClr val="521B93"/>
                </a:solidFill>
              </a:rPr>
              <a:t>GlueX</a:t>
            </a:r>
            <a:r>
              <a:rPr lang="en-US" sz="2000" dirty="0">
                <a:solidFill>
                  <a:srgbClr val="521B93"/>
                </a:solidFill>
              </a:rPr>
              <a:t>.</a:t>
            </a:r>
          </a:p>
        </p:txBody>
      </p:sp>
    </p:spTree>
    <p:extLst>
      <p:ext uri="{BB962C8B-B14F-4D97-AF65-F5344CB8AC3E}">
        <p14:creationId xmlns:p14="http://schemas.microsoft.com/office/powerpoint/2010/main" val="925051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DA22389-7709-D842-9697-D2C17C14C460}"/>
              </a:ext>
            </a:extLst>
          </p:cNvPr>
          <p:cNvSpPr txBox="1"/>
          <p:nvPr/>
        </p:nvSpPr>
        <p:spPr>
          <a:xfrm>
            <a:off x="4354199" y="818052"/>
            <a:ext cx="1176073" cy="830997"/>
          </a:xfrm>
          <a:prstGeom prst="rect">
            <a:avLst/>
          </a:prstGeom>
          <a:noFill/>
        </p:spPr>
        <p:txBody>
          <a:bodyPr wrap="square" rtlCol="0">
            <a:spAutoFit/>
          </a:bodyPr>
          <a:lstStyle/>
          <a:p>
            <a:pPr algn="ctr"/>
            <a:r>
              <a:rPr lang="en-US" sz="1600" dirty="0">
                <a:solidFill>
                  <a:srgbClr val="521B93"/>
                </a:solidFill>
              </a:rPr>
              <a:t>Coherent &amp; incoherent photons</a:t>
            </a:r>
          </a:p>
        </p:txBody>
      </p:sp>
      <p:sp>
        <p:nvSpPr>
          <p:cNvPr id="2" name="Title 1">
            <a:extLst>
              <a:ext uri="{FF2B5EF4-FFF2-40B4-BE49-F238E27FC236}">
                <a16:creationId xmlns:a16="http://schemas.microsoft.com/office/drawing/2014/main" id="{3BDEE0C9-9A3A-6246-8920-0D989D11D58E}"/>
              </a:ext>
            </a:extLst>
          </p:cNvPr>
          <p:cNvSpPr>
            <a:spLocks noGrp="1"/>
          </p:cNvSpPr>
          <p:nvPr>
            <p:ph type="title"/>
          </p:nvPr>
        </p:nvSpPr>
        <p:spPr>
          <a:xfrm>
            <a:off x="838200" y="365126"/>
            <a:ext cx="3770234" cy="657886"/>
          </a:xfrm>
        </p:spPr>
        <p:txBody>
          <a:bodyPr/>
          <a:lstStyle/>
          <a:p>
            <a:r>
              <a:rPr lang="en-US" dirty="0"/>
              <a:t>Diamond Radiator</a:t>
            </a:r>
          </a:p>
        </p:txBody>
      </p:sp>
      <p:sp>
        <p:nvSpPr>
          <p:cNvPr id="3" name="Date Placeholder 2">
            <a:extLst>
              <a:ext uri="{FF2B5EF4-FFF2-40B4-BE49-F238E27FC236}">
                <a16:creationId xmlns:a16="http://schemas.microsoft.com/office/drawing/2014/main" id="{A23D0209-F867-894E-907D-E29C55A8404A}"/>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878A9A52-8837-5B40-9196-8C7AACE3B404}"/>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EAB776A3-549D-1248-BDB4-94D690A0CA1E}"/>
              </a:ext>
            </a:extLst>
          </p:cNvPr>
          <p:cNvSpPr>
            <a:spLocks noGrp="1"/>
          </p:cNvSpPr>
          <p:nvPr>
            <p:ph type="sldNum" sz="quarter" idx="12"/>
          </p:nvPr>
        </p:nvSpPr>
        <p:spPr/>
        <p:txBody>
          <a:bodyPr/>
          <a:lstStyle/>
          <a:p>
            <a:fld id="{DB392262-BD66-3A4C-BC85-A54D298B8442}" type="slidenum">
              <a:rPr lang="en-US" smtClean="0"/>
              <a:t>5</a:t>
            </a:fld>
            <a:endParaRPr lang="en-US"/>
          </a:p>
        </p:txBody>
      </p:sp>
      <p:pic>
        <p:nvPicPr>
          <p:cNvPr id="9" name="Picture 6">
            <a:extLst>
              <a:ext uri="{FF2B5EF4-FFF2-40B4-BE49-F238E27FC236}">
                <a16:creationId xmlns:a16="http://schemas.microsoft.com/office/drawing/2014/main" id="{EF5B53C3-10C4-D54B-827D-3E37B71B39DF}"/>
              </a:ext>
            </a:extLst>
          </p:cNvPr>
          <p:cNvPicPr>
            <a:picLocks noChangeAspect="1" noChangeArrowheads="1"/>
          </p:cNvPicPr>
          <p:nvPr/>
        </p:nvPicPr>
        <p:blipFill>
          <a:blip r:embed="rId2">
            <a:alphaModFix amt="50000"/>
          </a:blip>
          <a:srcRect/>
          <a:stretch>
            <a:fillRect/>
          </a:stretch>
        </p:blipFill>
        <p:spPr bwMode="auto">
          <a:xfrm>
            <a:off x="1615897" y="3137297"/>
            <a:ext cx="3267376" cy="3570429"/>
          </a:xfrm>
          <a:prstGeom prst="rect">
            <a:avLst/>
          </a:prstGeom>
          <a:gradFill rotWithShape="0">
            <a:gsLst>
              <a:gs pos="0">
                <a:schemeClr val="accent1">
                  <a:alpha val="50000"/>
                </a:schemeClr>
              </a:gs>
              <a:gs pos="100000">
                <a:schemeClr val="accent1">
                  <a:gamma/>
                  <a:shade val="46275"/>
                  <a:invGamma/>
                </a:schemeClr>
              </a:gs>
            </a:gsLst>
            <a:lin ang="5400000" scaled="1"/>
          </a:gradFill>
        </p:spPr>
      </p:pic>
      <p:pic>
        <p:nvPicPr>
          <p:cNvPr id="14" name="Picture 26">
            <a:extLst>
              <a:ext uri="{FF2B5EF4-FFF2-40B4-BE49-F238E27FC236}">
                <a16:creationId xmlns:a16="http://schemas.microsoft.com/office/drawing/2014/main" id="{26F891FF-0663-6347-BDA4-351D56EE2898}"/>
              </a:ext>
            </a:extLst>
          </p:cNvPr>
          <p:cNvPicPr>
            <a:picLocks noChangeAspect="1" noChangeArrowheads="1"/>
          </p:cNvPicPr>
          <p:nvPr/>
        </p:nvPicPr>
        <p:blipFill>
          <a:blip r:embed="rId3"/>
          <a:srcRect l="10701" t="57410" r="52740" b="8984"/>
          <a:stretch>
            <a:fillRect/>
          </a:stretch>
        </p:blipFill>
        <p:spPr bwMode="auto">
          <a:xfrm>
            <a:off x="720318" y="1200675"/>
            <a:ext cx="3435430" cy="2010508"/>
          </a:xfrm>
          <a:prstGeom prst="rect">
            <a:avLst/>
          </a:prstGeom>
          <a:noFill/>
        </p:spPr>
      </p:pic>
      <p:sp>
        <p:nvSpPr>
          <p:cNvPr id="6" name="TextBox 5">
            <a:extLst>
              <a:ext uri="{FF2B5EF4-FFF2-40B4-BE49-F238E27FC236}">
                <a16:creationId xmlns:a16="http://schemas.microsoft.com/office/drawing/2014/main" id="{234D40F5-ACC2-B644-9F81-B598A311A71F}"/>
              </a:ext>
            </a:extLst>
          </p:cNvPr>
          <p:cNvSpPr txBox="1"/>
          <p:nvPr/>
        </p:nvSpPr>
        <p:spPr>
          <a:xfrm>
            <a:off x="189826" y="1599586"/>
            <a:ext cx="923650" cy="830997"/>
          </a:xfrm>
          <a:prstGeom prst="rect">
            <a:avLst/>
          </a:prstGeom>
          <a:noFill/>
        </p:spPr>
        <p:txBody>
          <a:bodyPr wrap="none" rtlCol="0">
            <a:spAutoFit/>
          </a:bodyPr>
          <a:lstStyle/>
          <a:p>
            <a:pPr algn="ctr"/>
            <a:r>
              <a:rPr lang="en-US" sz="1600" dirty="0">
                <a:solidFill>
                  <a:srgbClr val="521B93"/>
                </a:solidFill>
              </a:rPr>
              <a:t>50</a:t>
            </a:r>
            <a:r>
              <a:rPr lang="en-US" sz="1600" dirty="0">
                <a:solidFill>
                  <a:srgbClr val="521B93"/>
                </a:solidFill>
                <a:latin typeface="Symbol" pitchFamily="2" charset="2"/>
              </a:rPr>
              <a:t>m</a:t>
            </a:r>
            <a:r>
              <a:rPr lang="en-US" sz="1600" dirty="0">
                <a:solidFill>
                  <a:srgbClr val="521B93"/>
                </a:solidFill>
              </a:rPr>
              <a:t>m</a:t>
            </a:r>
          </a:p>
          <a:p>
            <a:pPr algn="ctr"/>
            <a:r>
              <a:rPr lang="en-US" sz="1600" dirty="0">
                <a:solidFill>
                  <a:srgbClr val="521B93"/>
                </a:solidFill>
              </a:rPr>
              <a:t>diamond</a:t>
            </a:r>
          </a:p>
          <a:p>
            <a:pPr algn="ctr"/>
            <a:r>
              <a:rPr lang="en-US" sz="1600" dirty="0">
                <a:solidFill>
                  <a:srgbClr val="521B93"/>
                </a:solidFill>
              </a:rPr>
              <a:t>radiator</a:t>
            </a:r>
          </a:p>
        </p:txBody>
      </p:sp>
      <p:sp>
        <p:nvSpPr>
          <p:cNvPr id="8" name="TextBox 7">
            <a:extLst>
              <a:ext uri="{FF2B5EF4-FFF2-40B4-BE49-F238E27FC236}">
                <a16:creationId xmlns:a16="http://schemas.microsoft.com/office/drawing/2014/main" id="{A123F4CF-921A-9A46-BF1B-9338F48D39F5}"/>
              </a:ext>
            </a:extLst>
          </p:cNvPr>
          <p:cNvSpPr txBox="1"/>
          <p:nvPr/>
        </p:nvSpPr>
        <p:spPr>
          <a:xfrm>
            <a:off x="395565" y="3025318"/>
            <a:ext cx="407484" cy="400110"/>
          </a:xfrm>
          <a:prstGeom prst="rect">
            <a:avLst/>
          </a:prstGeom>
          <a:noFill/>
        </p:spPr>
        <p:txBody>
          <a:bodyPr wrap="none" rtlCol="0">
            <a:spAutoFit/>
          </a:bodyPr>
          <a:lstStyle/>
          <a:p>
            <a:r>
              <a:rPr lang="en-US" sz="2000" b="1" dirty="0">
                <a:solidFill>
                  <a:schemeClr val="accent6">
                    <a:lumMod val="50000"/>
                  </a:schemeClr>
                </a:solidFill>
              </a:rPr>
              <a:t>e</a:t>
            </a:r>
            <a:r>
              <a:rPr lang="en-US" sz="2000" b="1" baseline="30000" dirty="0">
                <a:solidFill>
                  <a:schemeClr val="accent6">
                    <a:lumMod val="50000"/>
                  </a:schemeClr>
                </a:solidFill>
                <a:latin typeface="Symbol" pitchFamily="2" charset="2"/>
              </a:rPr>
              <a:t>-</a:t>
            </a:r>
          </a:p>
        </p:txBody>
      </p:sp>
      <p:sp>
        <p:nvSpPr>
          <p:cNvPr id="11" name="TextBox 10">
            <a:extLst>
              <a:ext uri="{FF2B5EF4-FFF2-40B4-BE49-F238E27FC236}">
                <a16:creationId xmlns:a16="http://schemas.microsoft.com/office/drawing/2014/main" id="{99C57031-A830-0E44-9E27-426DBB539E2F}"/>
              </a:ext>
            </a:extLst>
          </p:cNvPr>
          <p:cNvSpPr txBox="1"/>
          <p:nvPr/>
        </p:nvSpPr>
        <p:spPr>
          <a:xfrm>
            <a:off x="4089340" y="1721524"/>
            <a:ext cx="407484" cy="400110"/>
          </a:xfrm>
          <a:prstGeom prst="rect">
            <a:avLst/>
          </a:prstGeom>
          <a:noFill/>
        </p:spPr>
        <p:txBody>
          <a:bodyPr wrap="none" rtlCol="0">
            <a:spAutoFit/>
          </a:bodyPr>
          <a:lstStyle/>
          <a:p>
            <a:r>
              <a:rPr lang="en-US" sz="2000" b="1" dirty="0">
                <a:solidFill>
                  <a:schemeClr val="accent6">
                    <a:lumMod val="50000"/>
                  </a:schemeClr>
                </a:solidFill>
              </a:rPr>
              <a:t>e</a:t>
            </a:r>
            <a:r>
              <a:rPr lang="en-US" sz="2000" b="1" baseline="30000" dirty="0">
                <a:solidFill>
                  <a:schemeClr val="accent6">
                    <a:lumMod val="50000"/>
                  </a:schemeClr>
                </a:solidFill>
                <a:latin typeface="Symbol" pitchFamily="2" charset="2"/>
              </a:rPr>
              <a:t>-</a:t>
            </a:r>
          </a:p>
        </p:txBody>
      </p:sp>
      <p:sp>
        <p:nvSpPr>
          <p:cNvPr id="10" name="TextBox 9">
            <a:extLst>
              <a:ext uri="{FF2B5EF4-FFF2-40B4-BE49-F238E27FC236}">
                <a16:creationId xmlns:a16="http://schemas.microsoft.com/office/drawing/2014/main" id="{1F4A5C42-AE48-7D4B-923C-1D7BCF03B1CE}"/>
              </a:ext>
            </a:extLst>
          </p:cNvPr>
          <p:cNvSpPr txBox="1"/>
          <p:nvPr/>
        </p:nvSpPr>
        <p:spPr>
          <a:xfrm>
            <a:off x="4000096" y="899464"/>
            <a:ext cx="311304" cy="461665"/>
          </a:xfrm>
          <a:prstGeom prst="rect">
            <a:avLst/>
          </a:prstGeom>
          <a:noFill/>
        </p:spPr>
        <p:txBody>
          <a:bodyPr wrap="none" rtlCol="0">
            <a:spAutoFit/>
          </a:bodyPr>
          <a:lstStyle/>
          <a:p>
            <a:r>
              <a:rPr lang="en-US" sz="2400" b="1" dirty="0">
                <a:solidFill>
                  <a:schemeClr val="accent6">
                    <a:lumMod val="50000"/>
                  </a:schemeClr>
                </a:solidFill>
                <a:latin typeface="Symbol" pitchFamily="2" charset="2"/>
              </a:rPr>
              <a:t>g</a:t>
            </a:r>
          </a:p>
        </p:txBody>
      </p:sp>
      <p:sp>
        <p:nvSpPr>
          <p:cNvPr id="12" name="TextBox 11">
            <a:extLst>
              <a:ext uri="{FF2B5EF4-FFF2-40B4-BE49-F238E27FC236}">
                <a16:creationId xmlns:a16="http://schemas.microsoft.com/office/drawing/2014/main" id="{589FE57D-8E6D-CC48-8D67-380268F3D980}"/>
              </a:ext>
            </a:extLst>
          </p:cNvPr>
          <p:cNvSpPr txBox="1"/>
          <p:nvPr/>
        </p:nvSpPr>
        <p:spPr>
          <a:xfrm>
            <a:off x="91862" y="3653443"/>
            <a:ext cx="877035" cy="830997"/>
          </a:xfrm>
          <a:prstGeom prst="rect">
            <a:avLst/>
          </a:prstGeom>
          <a:noFill/>
        </p:spPr>
        <p:txBody>
          <a:bodyPr wrap="none" rtlCol="0">
            <a:spAutoFit/>
          </a:bodyPr>
          <a:lstStyle/>
          <a:p>
            <a:pPr algn="ctr"/>
            <a:r>
              <a:rPr lang="en-US" sz="1600" dirty="0">
                <a:solidFill>
                  <a:srgbClr val="521B93"/>
                </a:solidFill>
              </a:rPr>
              <a:t>12 GeV </a:t>
            </a:r>
          </a:p>
          <a:p>
            <a:pPr algn="ctr"/>
            <a:r>
              <a:rPr lang="en-US" sz="1600" dirty="0">
                <a:solidFill>
                  <a:srgbClr val="521B93"/>
                </a:solidFill>
              </a:rPr>
              <a:t>electron</a:t>
            </a:r>
          </a:p>
          <a:p>
            <a:pPr algn="ctr"/>
            <a:r>
              <a:rPr lang="en-US" sz="1600" dirty="0">
                <a:solidFill>
                  <a:srgbClr val="521B93"/>
                </a:solidFill>
              </a:rPr>
              <a:t>beam</a:t>
            </a:r>
          </a:p>
        </p:txBody>
      </p:sp>
      <p:cxnSp>
        <p:nvCxnSpPr>
          <p:cNvPr id="15" name="Straight Arrow Connector 14">
            <a:extLst>
              <a:ext uri="{FF2B5EF4-FFF2-40B4-BE49-F238E27FC236}">
                <a16:creationId xmlns:a16="http://schemas.microsoft.com/office/drawing/2014/main" id="{3EC6420C-EF84-B340-A465-04F07F431468}"/>
              </a:ext>
            </a:extLst>
          </p:cNvPr>
          <p:cNvCxnSpPr>
            <a:cxnSpLocks/>
          </p:cNvCxnSpPr>
          <p:nvPr/>
        </p:nvCxnSpPr>
        <p:spPr>
          <a:xfrm flipV="1">
            <a:off x="487430" y="3353603"/>
            <a:ext cx="0" cy="29321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73DFB17-4B42-D243-B0A3-7F8CAF5D34F8}"/>
              </a:ext>
            </a:extLst>
          </p:cNvPr>
          <p:cNvCxnSpPr>
            <a:cxnSpLocks/>
            <a:endCxn id="11" idx="2"/>
          </p:cNvCxnSpPr>
          <p:nvPr/>
        </p:nvCxnSpPr>
        <p:spPr>
          <a:xfrm flipH="1" flipV="1">
            <a:off x="4293082" y="2121634"/>
            <a:ext cx="213033" cy="10435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6240C29-6020-4640-88FD-FE12C5D66BFB}"/>
              </a:ext>
            </a:extLst>
          </p:cNvPr>
          <p:cNvCxnSpPr>
            <a:cxnSpLocks/>
          </p:cNvCxnSpPr>
          <p:nvPr/>
        </p:nvCxnSpPr>
        <p:spPr>
          <a:xfrm>
            <a:off x="720318" y="2430583"/>
            <a:ext cx="525364" cy="32918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E007E06-8DFE-E047-AD57-1F99874992B8}"/>
              </a:ext>
            </a:extLst>
          </p:cNvPr>
          <p:cNvCxnSpPr>
            <a:cxnSpLocks/>
            <a:stCxn id="26" idx="1"/>
            <a:endCxn id="10" idx="2"/>
          </p:cNvCxnSpPr>
          <p:nvPr/>
        </p:nvCxnSpPr>
        <p:spPr>
          <a:xfrm flipH="1">
            <a:off x="4155748" y="1233551"/>
            <a:ext cx="198451" cy="12757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643B0FD-9343-2045-A6B4-7ACBC2721EE1}"/>
              </a:ext>
            </a:extLst>
          </p:cNvPr>
          <p:cNvSpPr txBox="1"/>
          <p:nvPr/>
        </p:nvSpPr>
        <p:spPr>
          <a:xfrm>
            <a:off x="4293082" y="1919928"/>
            <a:ext cx="1144382" cy="738664"/>
          </a:xfrm>
          <a:prstGeom prst="rect">
            <a:avLst/>
          </a:prstGeom>
          <a:noFill/>
        </p:spPr>
        <p:txBody>
          <a:bodyPr wrap="square" rtlCol="0">
            <a:spAutoFit/>
          </a:bodyPr>
          <a:lstStyle/>
          <a:p>
            <a:pPr algn="ctr"/>
            <a:r>
              <a:rPr lang="en-US" sz="1400" dirty="0">
                <a:solidFill>
                  <a:srgbClr val="521B93"/>
                </a:solidFill>
              </a:rPr>
              <a:t>Outgoing electron beam</a:t>
            </a:r>
          </a:p>
        </p:txBody>
      </p:sp>
      <p:sp>
        <p:nvSpPr>
          <p:cNvPr id="28" name="TextBox 27">
            <a:extLst>
              <a:ext uri="{FF2B5EF4-FFF2-40B4-BE49-F238E27FC236}">
                <a16:creationId xmlns:a16="http://schemas.microsoft.com/office/drawing/2014/main" id="{5733370E-4F13-0C4E-AD7F-184F6A0A8C26}"/>
              </a:ext>
            </a:extLst>
          </p:cNvPr>
          <p:cNvSpPr txBox="1"/>
          <p:nvPr/>
        </p:nvSpPr>
        <p:spPr>
          <a:xfrm>
            <a:off x="5573071" y="818052"/>
            <a:ext cx="6585123" cy="5632311"/>
          </a:xfrm>
          <a:prstGeom prst="rect">
            <a:avLst/>
          </a:prstGeom>
          <a:noFill/>
        </p:spPr>
        <p:txBody>
          <a:bodyPr wrap="square" rtlCol="0">
            <a:spAutoFit/>
          </a:bodyPr>
          <a:lstStyle/>
          <a:p>
            <a:r>
              <a:rPr lang="en-US" sz="2000" dirty="0">
                <a:solidFill>
                  <a:srgbClr val="941651"/>
                </a:solidFill>
              </a:rPr>
              <a:t>The CEBAF electron beam produces coherent and incoherent bremsstrahlung photons on the 7mm by 7mm, 50</a:t>
            </a:r>
            <a:r>
              <a:rPr lang="en-US" sz="2000" dirty="0">
                <a:solidFill>
                  <a:srgbClr val="941651"/>
                </a:solidFill>
                <a:latin typeface="Symbol" pitchFamily="2" charset="2"/>
              </a:rPr>
              <a:t>m</a:t>
            </a:r>
            <a:r>
              <a:rPr lang="en-US" sz="2000" dirty="0">
                <a:solidFill>
                  <a:srgbClr val="941651"/>
                </a:solidFill>
              </a:rPr>
              <a:t>m thick diamond radiator.  On the diamond, the electron beam has a size of </a:t>
            </a:r>
            <a:r>
              <a:rPr lang="en-US" sz="2000" dirty="0" err="1">
                <a:solidFill>
                  <a:srgbClr val="941651"/>
                </a:solidFill>
                <a:latin typeface="Symbol" pitchFamily="2" charset="2"/>
              </a:rPr>
              <a:t>s</a:t>
            </a:r>
            <a:r>
              <a:rPr lang="en-US" sz="2000" baseline="-25000" dirty="0" err="1">
                <a:solidFill>
                  <a:srgbClr val="941651"/>
                </a:solidFill>
              </a:rPr>
              <a:t>x</a:t>
            </a:r>
            <a:r>
              <a:rPr lang="en-US" sz="2000" dirty="0">
                <a:solidFill>
                  <a:srgbClr val="941651"/>
                </a:solidFill>
              </a:rPr>
              <a:t>=0.7mm and </a:t>
            </a:r>
            <a:r>
              <a:rPr lang="en-US" sz="2000" dirty="0" err="1">
                <a:solidFill>
                  <a:srgbClr val="941651"/>
                </a:solidFill>
                <a:latin typeface="Symbol" pitchFamily="2" charset="2"/>
              </a:rPr>
              <a:t>s</a:t>
            </a:r>
            <a:r>
              <a:rPr lang="en-US" sz="2000" baseline="-25000" dirty="0" err="1">
                <a:solidFill>
                  <a:srgbClr val="941651"/>
                </a:solidFill>
              </a:rPr>
              <a:t>y</a:t>
            </a:r>
            <a:r>
              <a:rPr lang="en-US" sz="2000" dirty="0">
                <a:solidFill>
                  <a:srgbClr val="941651"/>
                </a:solidFill>
              </a:rPr>
              <a:t>=0.4mm.</a:t>
            </a:r>
          </a:p>
          <a:p>
            <a:endParaRPr lang="en-US" sz="2000" dirty="0">
              <a:solidFill>
                <a:srgbClr val="941651"/>
              </a:solidFill>
            </a:endParaRPr>
          </a:p>
          <a:p>
            <a:r>
              <a:rPr lang="en-US" sz="2000" dirty="0">
                <a:solidFill>
                  <a:srgbClr val="002060"/>
                </a:solidFill>
              </a:rPr>
              <a:t>Coherent radiation is produced by aligning crystal axes of the diamond with the electron beam. The resulting photons are linearly polarized and travel along the electron direction.</a:t>
            </a:r>
          </a:p>
          <a:p>
            <a:endParaRPr lang="en-US" sz="2000" dirty="0">
              <a:solidFill>
                <a:srgbClr val="002060"/>
              </a:solidFill>
            </a:endParaRPr>
          </a:p>
          <a:p>
            <a:r>
              <a:rPr lang="en-US" sz="2000" dirty="0">
                <a:solidFill>
                  <a:srgbClr val="941651"/>
                </a:solidFill>
              </a:rPr>
              <a:t>Normal bremsstrahlung radiation comes out in a cone.</a:t>
            </a:r>
          </a:p>
          <a:p>
            <a:endParaRPr lang="en-US" sz="2000" dirty="0">
              <a:solidFill>
                <a:srgbClr val="941651"/>
              </a:solidFill>
            </a:endParaRPr>
          </a:p>
          <a:p>
            <a:r>
              <a:rPr lang="en-US" sz="2000" dirty="0">
                <a:solidFill>
                  <a:srgbClr val="002060"/>
                </a:solidFill>
              </a:rPr>
              <a:t>When the photon beam passes through the 5mm diameter collimator 75m downstream of the diamond, much of the incoherent component is removed, leaving linearly polarized photons.</a:t>
            </a:r>
          </a:p>
          <a:p>
            <a:endParaRPr lang="en-US" sz="2000" dirty="0">
              <a:solidFill>
                <a:srgbClr val="002060"/>
              </a:solidFill>
            </a:endParaRPr>
          </a:p>
          <a:p>
            <a:r>
              <a:rPr lang="en-US" sz="2000" dirty="0">
                <a:solidFill>
                  <a:srgbClr val="941651"/>
                </a:solidFill>
              </a:rPr>
              <a:t>In the </a:t>
            </a:r>
            <a:r>
              <a:rPr lang="en-US" sz="2000" dirty="0" err="1">
                <a:solidFill>
                  <a:srgbClr val="941651"/>
                </a:solidFill>
              </a:rPr>
              <a:t>GlueX</a:t>
            </a:r>
            <a:r>
              <a:rPr lang="en-US" sz="2000" dirty="0">
                <a:solidFill>
                  <a:srgbClr val="941651"/>
                </a:solidFill>
              </a:rPr>
              <a:t> liquid hydrogen target, the photon beam spot has a (rms) radius of 0.7mm.</a:t>
            </a:r>
          </a:p>
        </p:txBody>
      </p:sp>
      <p:sp>
        <p:nvSpPr>
          <p:cNvPr id="36" name="TextBox 35">
            <a:extLst>
              <a:ext uri="{FF2B5EF4-FFF2-40B4-BE49-F238E27FC236}">
                <a16:creationId xmlns:a16="http://schemas.microsoft.com/office/drawing/2014/main" id="{AB0CC07F-BE18-2043-8626-AD833C98749A}"/>
              </a:ext>
            </a:extLst>
          </p:cNvPr>
          <p:cNvSpPr txBox="1"/>
          <p:nvPr/>
        </p:nvSpPr>
        <p:spPr>
          <a:xfrm>
            <a:off x="1615897" y="5716032"/>
            <a:ext cx="1701734" cy="338554"/>
          </a:xfrm>
          <a:prstGeom prst="rect">
            <a:avLst/>
          </a:prstGeom>
          <a:solidFill>
            <a:schemeClr val="bg2">
              <a:lumMod val="90000"/>
            </a:schemeClr>
          </a:solidFill>
        </p:spPr>
        <p:txBody>
          <a:bodyPr wrap="square" rtlCol="0">
            <a:spAutoFit/>
          </a:bodyPr>
          <a:lstStyle/>
          <a:p>
            <a:r>
              <a:rPr lang="en-US" sz="1600" dirty="0"/>
              <a:t>Collimated beam</a:t>
            </a:r>
          </a:p>
        </p:txBody>
      </p:sp>
      <p:sp>
        <p:nvSpPr>
          <p:cNvPr id="37" name="TextBox 36">
            <a:extLst>
              <a:ext uri="{FF2B5EF4-FFF2-40B4-BE49-F238E27FC236}">
                <a16:creationId xmlns:a16="http://schemas.microsoft.com/office/drawing/2014/main" id="{04E6110F-5F75-AE48-86C8-C653B2B5EB7D}"/>
              </a:ext>
            </a:extLst>
          </p:cNvPr>
          <p:cNvSpPr txBox="1"/>
          <p:nvPr/>
        </p:nvSpPr>
        <p:spPr>
          <a:xfrm>
            <a:off x="2354701" y="3300041"/>
            <a:ext cx="2253733" cy="584775"/>
          </a:xfrm>
          <a:prstGeom prst="rect">
            <a:avLst/>
          </a:prstGeom>
          <a:solidFill>
            <a:schemeClr val="tx2">
              <a:lumMod val="20000"/>
              <a:lumOff val="80000"/>
            </a:schemeClr>
          </a:solidFill>
        </p:spPr>
        <p:txBody>
          <a:bodyPr wrap="square" rtlCol="0">
            <a:spAutoFit/>
          </a:bodyPr>
          <a:lstStyle/>
          <a:p>
            <a:r>
              <a:rPr lang="en-US" sz="1600" dirty="0"/>
              <a:t>Incoherent and coherent photons</a:t>
            </a:r>
          </a:p>
        </p:txBody>
      </p:sp>
      <p:cxnSp>
        <p:nvCxnSpPr>
          <p:cNvPr id="39" name="Straight Arrow Connector 38">
            <a:extLst>
              <a:ext uri="{FF2B5EF4-FFF2-40B4-BE49-F238E27FC236}">
                <a16:creationId xmlns:a16="http://schemas.microsoft.com/office/drawing/2014/main" id="{96E159EE-29B3-C74F-9945-677C57E15108}"/>
              </a:ext>
            </a:extLst>
          </p:cNvPr>
          <p:cNvCxnSpPr/>
          <p:nvPr/>
        </p:nvCxnSpPr>
        <p:spPr>
          <a:xfrm>
            <a:off x="2999083" y="3927910"/>
            <a:ext cx="158326" cy="49950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D160D5E-564B-CD49-AE57-52ECA3EBF97E}"/>
              </a:ext>
            </a:extLst>
          </p:cNvPr>
          <p:cNvCxnSpPr/>
          <p:nvPr/>
        </p:nvCxnSpPr>
        <p:spPr>
          <a:xfrm>
            <a:off x="2812801" y="6054586"/>
            <a:ext cx="432847" cy="184784"/>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257C7FB-509F-1349-B1A5-E8005F41224A}"/>
              </a:ext>
            </a:extLst>
          </p:cNvPr>
          <p:cNvSpPr txBox="1"/>
          <p:nvPr/>
        </p:nvSpPr>
        <p:spPr>
          <a:xfrm>
            <a:off x="3679606" y="4463683"/>
            <a:ext cx="1203668" cy="830997"/>
          </a:xfrm>
          <a:prstGeom prst="rect">
            <a:avLst/>
          </a:prstGeom>
          <a:solidFill>
            <a:schemeClr val="bg2">
              <a:lumMod val="90000"/>
            </a:schemeClr>
          </a:solidFill>
        </p:spPr>
        <p:txBody>
          <a:bodyPr wrap="square" rtlCol="0">
            <a:spAutoFit/>
          </a:bodyPr>
          <a:lstStyle/>
          <a:p>
            <a:r>
              <a:rPr lang="en-US" sz="1600" dirty="0"/>
              <a:t>Coherent peak ~40% polarization</a:t>
            </a:r>
          </a:p>
        </p:txBody>
      </p:sp>
      <p:cxnSp>
        <p:nvCxnSpPr>
          <p:cNvPr id="44" name="Straight Arrow Connector 43">
            <a:extLst>
              <a:ext uri="{FF2B5EF4-FFF2-40B4-BE49-F238E27FC236}">
                <a16:creationId xmlns:a16="http://schemas.microsoft.com/office/drawing/2014/main" id="{A418BDB5-2EF1-D542-8B06-831CF7465844}"/>
              </a:ext>
            </a:extLst>
          </p:cNvPr>
          <p:cNvCxnSpPr/>
          <p:nvPr/>
        </p:nvCxnSpPr>
        <p:spPr>
          <a:xfrm flipH="1">
            <a:off x="3679606" y="5404338"/>
            <a:ext cx="631794" cy="49237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202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EE0C9-9A3A-6246-8920-0D989D11D58E}"/>
              </a:ext>
            </a:extLst>
          </p:cNvPr>
          <p:cNvSpPr>
            <a:spLocks noGrp="1"/>
          </p:cNvSpPr>
          <p:nvPr>
            <p:ph type="title"/>
          </p:nvPr>
        </p:nvSpPr>
        <p:spPr>
          <a:xfrm>
            <a:off x="838200" y="365126"/>
            <a:ext cx="4114800" cy="842352"/>
          </a:xfrm>
        </p:spPr>
        <p:txBody>
          <a:bodyPr/>
          <a:lstStyle/>
          <a:p>
            <a:r>
              <a:rPr lang="en-US" dirty="0"/>
              <a:t>Diamond Alignment</a:t>
            </a:r>
          </a:p>
        </p:txBody>
      </p:sp>
      <p:sp>
        <p:nvSpPr>
          <p:cNvPr id="3" name="Date Placeholder 2">
            <a:extLst>
              <a:ext uri="{FF2B5EF4-FFF2-40B4-BE49-F238E27FC236}">
                <a16:creationId xmlns:a16="http://schemas.microsoft.com/office/drawing/2014/main" id="{A23D0209-F867-894E-907D-E29C55A8404A}"/>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878A9A52-8837-5B40-9196-8C7AACE3B404}"/>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EAB776A3-549D-1248-BDB4-94D690A0CA1E}"/>
              </a:ext>
            </a:extLst>
          </p:cNvPr>
          <p:cNvSpPr>
            <a:spLocks noGrp="1"/>
          </p:cNvSpPr>
          <p:nvPr>
            <p:ph type="sldNum" sz="quarter" idx="12"/>
          </p:nvPr>
        </p:nvSpPr>
        <p:spPr/>
        <p:txBody>
          <a:bodyPr/>
          <a:lstStyle/>
          <a:p>
            <a:fld id="{DB392262-BD66-3A4C-BC85-A54D298B8442}" type="slidenum">
              <a:rPr lang="en-US" smtClean="0"/>
              <a:t>6</a:t>
            </a:fld>
            <a:endParaRPr lang="en-US"/>
          </a:p>
        </p:txBody>
      </p:sp>
      <p:sp>
        <p:nvSpPr>
          <p:cNvPr id="15" name="TextBox 14">
            <a:extLst>
              <a:ext uri="{FF2B5EF4-FFF2-40B4-BE49-F238E27FC236}">
                <a16:creationId xmlns:a16="http://schemas.microsoft.com/office/drawing/2014/main" id="{A744D244-2F27-D749-9EBB-F63304AD555E}"/>
              </a:ext>
            </a:extLst>
          </p:cNvPr>
          <p:cNvSpPr txBox="1"/>
          <p:nvPr/>
        </p:nvSpPr>
        <p:spPr>
          <a:xfrm>
            <a:off x="330960" y="1006193"/>
            <a:ext cx="7415279" cy="1015663"/>
          </a:xfrm>
          <a:prstGeom prst="rect">
            <a:avLst/>
          </a:prstGeom>
          <a:noFill/>
        </p:spPr>
        <p:txBody>
          <a:bodyPr wrap="square" rtlCol="0">
            <a:spAutoFit/>
          </a:bodyPr>
          <a:lstStyle/>
          <a:p>
            <a:r>
              <a:rPr lang="en-US" sz="2000" dirty="0">
                <a:solidFill>
                  <a:srgbClr val="521B93"/>
                </a:solidFill>
              </a:rPr>
              <a:t>Coherent bremsstrahlung is produced by scattering from one specific set of crystal lattice planes in the diamond</a:t>
            </a:r>
            <a:r>
              <a:rPr lang="en-US" sz="2000" baseline="30000" dirty="0">
                <a:solidFill>
                  <a:srgbClr val="521B93"/>
                </a:solidFill>
              </a:rPr>
              <a:t>&amp;</a:t>
            </a:r>
            <a:r>
              <a:rPr lang="en-US" sz="2000" dirty="0">
                <a:solidFill>
                  <a:srgbClr val="521B93"/>
                </a:solidFill>
              </a:rPr>
              <a:t> crystal, typically the 022 and 02-2 planes.</a:t>
            </a:r>
          </a:p>
        </p:txBody>
      </p:sp>
      <p:pic>
        <p:nvPicPr>
          <p:cNvPr id="18" name="Picture 17" descr="Diagram&#10;&#10;Description automatically generated">
            <a:extLst>
              <a:ext uri="{FF2B5EF4-FFF2-40B4-BE49-F238E27FC236}">
                <a16:creationId xmlns:a16="http://schemas.microsoft.com/office/drawing/2014/main" id="{73CF717B-4240-7D41-A613-35917E748A0C}"/>
              </a:ext>
            </a:extLst>
          </p:cNvPr>
          <p:cNvPicPr>
            <a:picLocks noChangeAspect="1"/>
          </p:cNvPicPr>
          <p:nvPr/>
        </p:nvPicPr>
        <p:blipFill>
          <a:blip r:embed="rId2"/>
          <a:stretch>
            <a:fillRect/>
          </a:stretch>
        </p:blipFill>
        <p:spPr>
          <a:xfrm>
            <a:off x="544689" y="2021856"/>
            <a:ext cx="3605279" cy="2123355"/>
          </a:xfrm>
          <a:prstGeom prst="rect">
            <a:avLst/>
          </a:prstGeom>
        </p:spPr>
      </p:pic>
      <p:sp>
        <p:nvSpPr>
          <p:cNvPr id="19" name="Rectangle 18">
            <a:extLst>
              <a:ext uri="{FF2B5EF4-FFF2-40B4-BE49-F238E27FC236}">
                <a16:creationId xmlns:a16="http://schemas.microsoft.com/office/drawing/2014/main" id="{BBDE9802-17E4-E547-A7CD-1B39B71733DA}"/>
              </a:ext>
            </a:extLst>
          </p:cNvPr>
          <p:cNvSpPr/>
          <p:nvPr/>
        </p:nvSpPr>
        <p:spPr>
          <a:xfrm>
            <a:off x="360267" y="4208703"/>
            <a:ext cx="7579402" cy="1477328"/>
          </a:xfrm>
          <a:prstGeom prst="rect">
            <a:avLst/>
          </a:prstGeom>
        </p:spPr>
        <p:txBody>
          <a:bodyPr wrap="square">
            <a:spAutoFit/>
          </a:bodyPr>
          <a:lstStyle/>
          <a:p>
            <a:r>
              <a:rPr lang="en-US" dirty="0">
                <a:solidFill>
                  <a:srgbClr val="521B93"/>
                </a:solidFill>
              </a:rPr>
              <a:t>The angle of the polarization plane is fixed by </a:t>
            </a:r>
            <a:r>
              <a:rPr lang="en-US" dirty="0">
                <a:solidFill>
                  <a:srgbClr val="521B93"/>
                </a:solidFill>
                <a:latin typeface="Symbol" pitchFamily="2" charset="2"/>
              </a:rPr>
              <a:t>f</a:t>
            </a:r>
            <a:r>
              <a:rPr lang="en-US" dirty="0">
                <a:solidFill>
                  <a:srgbClr val="521B93"/>
                </a:solidFill>
              </a:rPr>
              <a:t>; the azimuthal orientation of the 022 axis relative to the lab horizontal, and the position of the main coherent edge (specifically, its fractional energy x = </a:t>
            </a:r>
            <a:r>
              <a:rPr lang="en-US" dirty="0" err="1">
                <a:solidFill>
                  <a:srgbClr val="521B93"/>
                </a:solidFill>
              </a:rPr>
              <a:t>E</a:t>
            </a:r>
            <a:r>
              <a:rPr lang="en-US" baseline="-25000" dirty="0" err="1">
                <a:solidFill>
                  <a:srgbClr val="521B93"/>
                </a:solidFill>
              </a:rPr>
              <a:t>edge</a:t>
            </a:r>
            <a:r>
              <a:rPr lang="en-US" i="1" dirty="0">
                <a:solidFill>
                  <a:srgbClr val="521B93"/>
                </a:solidFill>
              </a:rPr>
              <a:t>/</a:t>
            </a:r>
            <a:r>
              <a:rPr lang="en-US" dirty="0" err="1">
                <a:solidFill>
                  <a:srgbClr val="521B93"/>
                </a:solidFill>
              </a:rPr>
              <a:t>E</a:t>
            </a:r>
            <a:r>
              <a:rPr lang="en-US" baseline="-25000" dirty="0" err="1">
                <a:solidFill>
                  <a:srgbClr val="521B93"/>
                </a:solidFill>
              </a:rPr>
              <a:t>beam</a:t>
            </a:r>
            <a:r>
              <a:rPr lang="en-US" dirty="0">
                <a:solidFill>
                  <a:srgbClr val="521B93"/>
                </a:solidFill>
              </a:rPr>
              <a:t>) is controlled by the angle c between the electron beam and the 02-2 planes. In practice c must be adjusted to position the main coherent peak at the region of interest.</a:t>
            </a:r>
            <a:endParaRPr lang="en-US" dirty="0">
              <a:solidFill>
                <a:srgbClr val="521B93"/>
              </a:solidFill>
              <a:effectLst/>
            </a:endParaRPr>
          </a:p>
        </p:txBody>
      </p:sp>
      <p:sp>
        <p:nvSpPr>
          <p:cNvPr id="20" name="TextBox 19">
            <a:extLst>
              <a:ext uri="{FF2B5EF4-FFF2-40B4-BE49-F238E27FC236}">
                <a16:creationId xmlns:a16="http://schemas.microsoft.com/office/drawing/2014/main" id="{CF58233D-9209-1843-B686-A19489FDB2EB}"/>
              </a:ext>
            </a:extLst>
          </p:cNvPr>
          <p:cNvSpPr txBox="1"/>
          <p:nvPr/>
        </p:nvSpPr>
        <p:spPr>
          <a:xfrm>
            <a:off x="3214108" y="3562676"/>
            <a:ext cx="2830711" cy="307777"/>
          </a:xfrm>
          <a:prstGeom prst="rect">
            <a:avLst/>
          </a:prstGeom>
          <a:noFill/>
        </p:spPr>
        <p:txBody>
          <a:bodyPr wrap="none" rtlCol="0">
            <a:spAutoFit/>
          </a:bodyPr>
          <a:lstStyle/>
          <a:p>
            <a:r>
              <a:rPr lang="en-US" sz="1400" dirty="0"/>
              <a:t>K. Livingston, NIM A</a:t>
            </a:r>
            <a:r>
              <a:rPr lang="en-US" sz="1400" b="1" dirty="0"/>
              <a:t>603</a:t>
            </a:r>
            <a:r>
              <a:rPr lang="en-US" sz="1400" dirty="0"/>
              <a:t>, 205 (2009) </a:t>
            </a:r>
          </a:p>
        </p:txBody>
      </p:sp>
      <p:sp>
        <p:nvSpPr>
          <p:cNvPr id="21" name="TextBox 20">
            <a:extLst>
              <a:ext uri="{FF2B5EF4-FFF2-40B4-BE49-F238E27FC236}">
                <a16:creationId xmlns:a16="http://schemas.microsoft.com/office/drawing/2014/main" id="{24178B1A-5C75-7546-9137-B7BC3BEF2F12}"/>
              </a:ext>
            </a:extLst>
          </p:cNvPr>
          <p:cNvSpPr txBox="1"/>
          <p:nvPr/>
        </p:nvSpPr>
        <p:spPr>
          <a:xfrm>
            <a:off x="8042033" y="3718402"/>
            <a:ext cx="3956537" cy="1754326"/>
          </a:xfrm>
          <a:prstGeom prst="rect">
            <a:avLst/>
          </a:prstGeom>
          <a:noFill/>
        </p:spPr>
        <p:txBody>
          <a:bodyPr wrap="square" rtlCol="0">
            <a:spAutoFit/>
          </a:bodyPr>
          <a:lstStyle/>
          <a:p>
            <a:r>
              <a:rPr lang="en-US" dirty="0">
                <a:solidFill>
                  <a:srgbClr val="941651"/>
                </a:solidFill>
              </a:rPr>
              <a:t>The orientation of the diamond is set using a 3-axis goniometer. Small tilts in </a:t>
            </a:r>
            <a:r>
              <a:rPr lang="en-US" dirty="0">
                <a:solidFill>
                  <a:srgbClr val="941651"/>
                </a:solidFill>
                <a:latin typeface="Symbol" pitchFamily="2" charset="2"/>
              </a:rPr>
              <a:t>f</a:t>
            </a:r>
            <a:r>
              <a:rPr lang="en-US" dirty="0">
                <a:solidFill>
                  <a:srgbClr val="941651"/>
                </a:solidFill>
              </a:rPr>
              <a:t> allow us to move between orthogonal polarizations. The diamond is rotated by 45</a:t>
            </a:r>
            <a:r>
              <a:rPr lang="en-US" baseline="30000" dirty="0">
                <a:solidFill>
                  <a:srgbClr val="941651"/>
                </a:solidFill>
              </a:rPr>
              <a:t>o</a:t>
            </a:r>
            <a:r>
              <a:rPr lang="en-US" dirty="0">
                <a:solidFill>
                  <a:srgbClr val="941651"/>
                </a:solidFill>
              </a:rPr>
              <a:t> to move between the  0/90 and </a:t>
            </a:r>
          </a:p>
          <a:p>
            <a:r>
              <a:rPr lang="en-US" dirty="0">
                <a:solidFill>
                  <a:srgbClr val="941651"/>
                </a:solidFill>
              </a:rPr>
              <a:t>-45/45 polarization configurations.</a:t>
            </a:r>
          </a:p>
        </p:txBody>
      </p:sp>
      <p:sp>
        <p:nvSpPr>
          <p:cNvPr id="22" name="TextBox 21">
            <a:extLst>
              <a:ext uri="{FF2B5EF4-FFF2-40B4-BE49-F238E27FC236}">
                <a16:creationId xmlns:a16="http://schemas.microsoft.com/office/drawing/2014/main" id="{8116E8A5-23D5-3C4F-BBF2-BC39D18DABC2}"/>
              </a:ext>
            </a:extLst>
          </p:cNvPr>
          <p:cNvSpPr txBox="1"/>
          <p:nvPr/>
        </p:nvSpPr>
        <p:spPr>
          <a:xfrm>
            <a:off x="544690" y="5949778"/>
            <a:ext cx="9151031" cy="338554"/>
          </a:xfrm>
          <a:prstGeom prst="rect">
            <a:avLst/>
          </a:prstGeom>
          <a:noFill/>
        </p:spPr>
        <p:txBody>
          <a:bodyPr wrap="none" rtlCol="0">
            <a:spAutoFit/>
          </a:bodyPr>
          <a:lstStyle/>
          <a:p>
            <a:r>
              <a:rPr lang="en-US" sz="1600" baseline="30000" dirty="0">
                <a:solidFill>
                  <a:srgbClr val="941651"/>
                </a:solidFill>
              </a:rPr>
              <a:t>&amp; </a:t>
            </a:r>
            <a:r>
              <a:rPr lang="en-US" sz="1600" dirty="0">
                <a:solidFill>
                  <a:srgbClr val="941651"/>
                </a:solidFill>
              </a:rPr>
              <a:t>Diamond is used as the radiator both because of its crystal structure and its very high Debye temperature. </a:t>
            </a:r>
          </a:p>
        </p:txBody>
      </p:sp>
      <p:pic>
        <p:nvPicPr>
          <p:cNvPr id="8" name="Picture 7" descr="A picture containing LEGO, toy&#10;&#10;Description automatically generated">
            <a:extLst>
              <a:ext uri="{FF2B5EF4-FFF2-40B4-BE49-F238E27FC236}">
                <a16:creationId xmlns:a16="http://schemas.microsoft.com/office/drawing/2014/main" id="{38BEAAF1-11E1-5A4D-A759-F8A365327093}"/>
              </a:ext>
            </a:extLst>
          </p:cNvPr>
          <p:cNvPicPr>
            <a:picLocks noChangeAspect="1"/>
          </p:cNvPicPr>
          <p:nvPr/>
        </p:nvPicPr>
        <p:blipFill>
          <a:blip r:embed="rId3"/>
          <a:stretch>
            <a:fillRect/>
          </a:stretch>
        </p:blipFill>
        <p:spPr>
          <a:xfrm>
            <a:off x="8042033" y="576966"/>
            <a:ext cx="2412062" cy="3139598"/>
          </a:xfrm>
          <a:prstGeom prst="rect">
            <a:avLst/>
          </a:prstGeom>
        </p:spPr>
      </p:pic>
      <p:pic>
        <p:nvPicPr>
          <p:cNvPr id="10" name="Picture 9" descr="Shape, arrow&#10;&#10;Description automatically generated">
            <a:extLst>
              <a:ext uri="{FF2B5EF4-FFF2-40B4-BE49-F238E27FC236}">
                <a16:creationId xmlns:a16="http://schemas.microsoft.com/office/drawing/2014/main" id="{D144DD4A-EC33-D441-A573-84D979612117}"/>
              </a:ext>
            </a:extLst>
          </p:cNvPr>
          <p:cNvPicPr>
            <a:picLocks noChangeAspect="1"/>
          </p:cNvPicPr>
          <p:nvPr/>
        </p:nvPicPr>
        <p:blipFill>
          <a:blip r:embed="rId4"/>
          <a:stretch>
            <a:fillRect/>
          </a:stretch>
        </p:blipFill>
        <p:spPr>
          <a:xfrm>
            <a:off x="5733534" y="1651000"/>
            <a:ext cx="1676915" cy="2268291"/>
          </a:xfrm>
          <a:prstGeom prst="rect">
            <a:avLst/>
          </a:prstGeom>
        </p:spPr>
      </p:pic>
    </p:spTree>
    <p:extLst>
      <p:ext uri="{BB962C8B-B14F-4D97-AF65-F5344CB8AC3E}">
        <p14:creationId xmlns:p14="http://schemas.microsoft.com/office/powerpoint/2010/main" val="3202531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1FBD-9E76-B04E-AD3A-27D3DE736049}"/>
              </a:ext>
            </a:extLst>
          </p:cNvPr>
          <p:cNvSpPr>
            <a:spLocks noGrp="1"/>
          </p:cNvSpPr>
          <p:nvPr>
            <p:ph type="title"/>
          </p:nvPr>
        </p:nvSpPr>
        <p:spPr>
          <a:xfrm>
            <a:off x="516925" y="352770"/>
            <a:ext cx="3684373" cy="833480"/>
          </a:xfrm>
        </p:spPr>
        <p:txBody>
          <a:bodyPr/>
          <a:lstStyle/>
          <a:p>
            <a:r>
              <a:rPr lang="en-US" dirty="0"/>
              <a:t>Beam Polarization</a:t>
            </a:r>
          </a:p>
        </p:txBody>
      </p:sp>
      <p:sp>
        <p:nvSpPr>
          <p:cNvPr id="3" name="Date Placeholder 2">
            <a:extLst>
              <a:ext uri="{FF2B5EF4-FFF2-40B4-BE49-F238E27FC236}">
                <a16:creationId xmlns:a16="http://schemas.microsoft.com/office/drawing/2014/main" id="{B1AEFE00-417E-FB40-832B-01664A977B71}"/>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137A1D49-2B16-984D-BB30-7D3B20C107AF}"/>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8F38949E-65FB-5340-91D6-93CA3E869BAD}"/>
              </a:ext>
            </a:extLst>
          </p:cNvPr>
          <p:cNvSpPr>
            <a:spLocks noGrp="1"/>
          </p:cNvSpPr>
          <p:nvPr>
            <p:ph type="sldNum" sz="quarter" idx="12"/>
          </p:nvPr>
        </p:nvSpPr>
        <p:spPr/>
        <p:txBody>
          <a:bodyPr/>
          <a:lstStyle/>
          <a:p>
            <a:fld id="{DB392262-BD66-3A4C-BC85-A54D298B8442}" type="slidenum">
              <a:rPr lang="en-US" smtClean="0"/>
              <a:t>7</a:t>
            </a:fld>
            <a:endParaRPr lang="en-US"/>
          </a:p>
        </p:txBody>
      </p:sp>
      <p:sp>
        <p:nvSpPr>
          <p:cNvPr id="6" name="TextBox 5">
            <a:extLst>
              <a:ext uri="{FF2B5EF4-FFF2-40B4-BE49-F238E27FC236}">
                <a16:creationId xmlns:a16="http://schemas.microsoft.com/office/drawing/2014/main" id="{C5C2F659-4725-2C47-A0E0-73C8D87C39FC}"/>
              </a:ext>
            </a:extLst>
          </p:cNvPr>
          <p:cNvSpPr txBox="1"/>
          <p:nvPr/>
        </p:nvSpPr>
        <p:spPr>
          <a:xfrm>
            <a:off x="572529" y="1359243"/>
            <a:ext cx="11046941" cy="4093428"/>
          </a:xfrm>
          <a:prstGeom prst="rect">
            <a:avLst/>
          </a:prstGeom>
          <a:noFill/>
        </p:spPr>
        <p:txBody>
          <a:bodyPr wrap="square" rtlCol="0">
            <a:spAutoFit/>
          </a:bodyPr>
          <a:lstStyle/>
          <a:p>
            <a:r>
              <a:rPr lang="en-US" sz="2000" dirty="0">
                <a:solidFill>
                  <a:srgbClr val="521B93"/>
                </a:solidFill>
              </a:rPr>
              <a:t>The </a:t>
            </a:r>
            <a:r>
              <a:rPr lang="en-US" sz="2000" dirty="0" err="1">
                <a:solidFill>
                  <a:srgbClr val="521B93"/>
                </a:solidFill>
              </a:rPr>
              <a:t>GlueX</a:t>
            </a:r>
            <a:r>
              <a:rPr lang="en-US" sz="2000" dirty="0">
                <a:solidFill>
                  <a:srgbClr val="521B93"/>
                </a:solidFill>
              </a:rPr>
              <a:t> photon beam has a peak linear polarization of about 40%, while the average polarization in the coherent peak region is about 33%. </a:t>
            </a:r>
          </a:p>
          <a:p>
            <a:endParaRPr lang="en-US" sz="2000" dirty="0">
              <a:solidFill>
                <a:srgbClr val="521B93"/>
              </a:solidFill>
            </a:endParaRPr>
          </a:p>
          <a:p>
            <a:r>
              <a:rPr lang="en-US" sz="2000" dirty="0">
                <a:solidFill>
                  <a:srgbClr val="521B93"/>
                </a:solidFill>
              </a:rPr>
              <a:t>The strength of the polarization is determined by at what fraction of the electron beam energy the edge of the coherent peak is placed. The polarization increases the smaller the fraction gets. </a:t>
            </a:r>
          </a:p>
          <a:p>
            <a:endParaRPr lang="en-US" sz="2000" dirty="0">
              <a:solidFill>
                <a:srgbClr val="521B93"/>
              </a:solidFill>
            </a:endParaRPr>
          </a:p>
          <a:p>
            <a:r>
              <a:rPr lang="en-US" sz="2000" dirty="0">
                <a:solidFill>
                  <a:srgbClr val="521B93"/>
                </a:solidFill>
              </a:rPr>
              <a:t>The choice of 75% of the electron beam energy was an optimization of the need for high-energy photons and as large a linear polarization as possible.  The </a:t>
            </a:r>
            <a:r>
              <a:rPr lang="en-US" sz="2000" dirty="0" err="1">
                <a:solidFill>
                  <a:srgbClr val="521B93"/>
                </a:solidFill>
              </a:rPr>
              <a:t>GlueX</a:t>
            </a:r>
            <a:r>
              <a:rPr lang="en-US" sz="2000" dirty="0">
                <a:solidFill>
                  <a:srgbClr val="521B93"/>
                </a:solidFill>
              </a:rPr>
              <a:t> physics was optimized for a 9GeV edge, so if the electron beam energy could go above 12 GeV, </a:t>
            </a:r>
            <a:r>
              <a:rPr lang="en-US" sz="2000" dirty="0" err="1">
                <a:solidFill>
                  <a:srgbClr val="521B93"/>
                </a:solidFill>
              </a:rPr>
              <a:t>GlueX</a:t>
            </a:r>
            <a:r>
              <a:rPr lang="en-US" sz="2000" dirty="0">
                <a:solidFill>
                  <a:srgbClr val="521B93"/>
                </a:solidFill>
              </a:rPr>
              <a:t> would hold the edge at 9GeV and increase the linear polarization.</a:t>
            </a:r>
          </a:p>
          <a:p>
            <a:endParaRPr lang="en-US" sz="2000" dirty="0">
              <a:solidFill>
                <a:srgbClr val="521B93"/>
              </a:solidFill>
            </a:endParaRPr>
          </a:p>
          <a:p>
            <a:r>
              <a:rPr lang="en-US" sz="2000" dirty="0">
                <a:solidFill>
                  <a:srgbClr val="521B93"/>
                </a:solidFill>
              </a:rPr>
              <a:t>While operating at electron beam energies below 12 GeV, the choice has been made to maintain the same linear polarization by setting the energy of the coherent edge lower in energy.</a:t>
            </a:r>
          </a:p>
        </p:txBody>
      </p:sp>
    </p:spTree>
    <p:extLst>
      <p:ext uri="{BB962C8B-B14F-4D97-AF65-F5344CB8AC3E}">
        <p14:creationId xmlns:p14="http://schemas.microsoft.com/office/powerpoint/2010/main" val="3103830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79CDF-34B9-424C-8AFA-F09822905B6D}"/>
              </a:ext>
            </a:extLst>
          </p:cNvPr>
          <p:cNvSpPr>
            <a:spLocks noGrp="1"/>
          </p:cNvSpPr>
          <p:nvPr>
            <p:ph type="title"/>
          </p:nvPr>
        </p:nvSpPr>
        <p:spPr>
          <a:xfrm>
            <a:off x="838200" y="365126"/>
            <a:ext cx="2473411" cy="697556"/>
          </a:xfrm>
        </p:spPr>
        <p:txBody>
          <a:bodyPr/>
          <a:lstStyle/>
          <a:p>
            <a:r>
              <a:rPr lang="en-US" dirty="0"/>
              <a:t>Beam Rate</a:t>
            </a:r>
          </a:p>
        </p:txBody>
      </p:sp>
      <p:sp>
        <p:nvSpPr>
          <p:cNvPr id="3" name="Date Placeholder 2">
            <a:extLst>
              <a:ext uri="{FF2B5EF4-FFF2-40B4-BE49-F238E27FC236}">
                <a16:creationId xmlns:a16="http://schemas.microsoft.com/office/drawing/2014/main" id="{97F0C484-4E3C-0044-89D3-CFAE6344B26F}"/>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047C2FA1-8DA7-9B4D-854E-5805D2AE1043}"/>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377FDB5F-7C5B-6A46-B497-3B6D44C4BDE0}"/>
              </a:ext>
            </a:extLst>
          </p:cNvPr>
          <p:cNvSpPr>
            <a:spLocks noGrp="1"/>
          </p:cNvSpPr>
          <p:nvPr>
            <p:ph type="sldNum" sz="quarter" idx="12"/>
          </p:nvPr>
        </p:nvSpPr>
        <p:spPr/>
        <p:txBody>
          <a:bodyPr/>
          <a:lstStyle/>
          <a:p>
            <a:fld id="{DB392262-BD66-3A4C-BC85-A54D298B8442}" type="slidenum">
              <a:rPr lang="en-US" smtClean="0"/>
              <a:t>8</a:t>
            </a:fld>
            <a:endParaRPr lang="en-US"/>
          </a:p>
        </p:txBody>
      </p:sp>
      <p:sp>
        <p:nvSpPr>
          <p:cNvPr id="6" name="TextBox 5">
            <a:extLst>
              <a:ext uri="{FF2B5EF4-FFF2-40B4-BE49-F238E27FC236}">
                <a16:creationId xmlns:a16="http://schemas.microsoft.com/office/drawing/2014/main" id="{06DA0DC8-575A-AA4A-9EE5-505C28B32566}"/>
              </a:ext>
            </a:extLst>
          </p:cNvPr>
          <p:cNvSpPr txBox="1"/>
          <p:nvPr/>
        </p:nvSpPr>
        <p:spPr>
          <a:xfrm>
            <a:off x="370703" y="1062682"/>
            <a:ext cx="11677135" cy="4708981"/>
          </a:xfrm>
          <a:prstGeom prst="rect">
            <a:avLst/>
          </a:prstGeom>
          <a:noFill/>
        </p:spPr>
        <p:txBody>
          <a:bodyPr wrap="square" rtlCol="0">
            <a:spAutoFit/>
          </a:bodyPr>
          <a:lstStyle/>
          <a:p>
            <a:r>
              <a:rPr lang="en-US" sz="2000" dirty="0">
                <a:solidFill>
                  <a:srgbClr val="521B93"/>
                </a:solidFill>
              </a:rPr>
              <a:t>The </a:t>
            </a:r>
            <a:r>
              <a:rPr lang="en-US" sz="2000" dirty="0" err="1">
                <a:solidFill>
                  <a:srgbClr val="521B93"/>
                </a:solidFill>
              </a:rPr>
              <a:t>GlueX</a:t>
            </a:r>
            <a:r>
              <a:rPr lang="en-US" sz="2000" dirty="0">
                <a:solidFill>
                  <a:srgbClr val="521B93"/>
                </a:solidFill>
              </a:rPr>
              <a:t> experiment was originally designed to operate with a 20 </a:t>
            </a:r>
            <a:r>
              <a:rPr lang="en-US" sz="2000" dirty="0">
                <a:solidFill>
                  <a:srgbClr val="521B93"/>
                </a:solidFill>
                <a:latin typeface="Symbol" pitchFamily="2" charset="2"/>
              </a:rPr>
              <a:t>m</a:t>
            </a:r>
            <a:r>
              <a:rPr lang="en-US" sz="2000" dirty="0">
                <a:solidFill>
                  <a:srgbClr val="521B93"/>
                </a:solidFill>
              </a:rPr>
              <a:t>m thick diamond radiator utilizing a 3 mm diameter collimator hole and operating at 500 MHz (2 ns between electron beam bunches). Under those conditions, the experiment was designed to operate with 10</a:t>
            </a:r>
            <a:r>
              <a:rPr lang="en-US" sz="2000" baseline="30000" dirty="0">
                <a:solidFill>
                  <a:srgbClr val="521B93"/>
                </a:solidFill>
              </a:rPr>
              <a:t>8</a:t>
            </a:r>
            <a:r>
              <a:rPr lang="en-US" sz="2000" dirty="0">
                <a:solidFill>
                  <a:srgbClr val="521B93"/>
                </a:solidFill>
              </a:rPr>
              <a:t> </a:t>
            </a:r>
            <a:r>
              <a:rPr lang="en-US" sz="2000" dirty="0">
                <a:solidFill>
                  <a:srgbClr val="521B93"/>
                </a:solidFill>
                <a:latin typeface="Symbol" pitchFamily="2" charset="2"/>
              </a:rPr>
              <a:t>g</a:t>
            </a:r>
            <a:r>
              <a:rPr lang="en-US" sz="2000" dirty="0">
                <a:solidFill>
                  <a:srgbClr val="521B93"/>
                </a:solidFill>
              </a:rPr>
              <a:t>/s in the coherent peak (</a:t>
            </a:r>
            <a:r>
              <a:rPr lang="en-US" sz="2000" dirty="0" err="1">
                <a:solidFill>
                  <a:srgbClr val="521B93"/>
                </a:solidFill>
              </a:rPr>
              <a:t>E</a:t>
            </a:r>
            <a:r>
              <a:rPr lang="en-US" sz="2000" baseline="-25000" dirty="0" err="1">
                <a:solidFill>
                  <a:srgbClr val="521B93"/>
                </a:solidFill>
                <a:latin typeface="Symbol" pitchFamily="2" charset="2"/>
              </a:rPr>
              <a:t>g</a:t>
            </a:r>
            <a:r>
              <a:rPr lang="en-US" sz="2000" dirty="0">
                <a:solidFill>
                  <a:srgbClr val="521B93"/>
                </a:solidFill>
              </a:rPr>
              <a:t> = 8.4 to 9.0 GeV).</a:t>
            </a:r>
          </a:p>
          <a:p>
            <a:endParaRPr lang="en-US" sz="2000" dirty="0">
              <a:solidFill>
                <a:srgbClr val="521B93"/>
              </a:solidFill>
            </a:endParaRPr>
          </a:p>
          <a:p>
            <a:r>
              <a:rPr lang="en-US" sz="2000" dirty="0">
                <a:solidFill>
                  <a:srgbClr val="002060"/>
                </a:solidFill>
              </a:rPr>
              <a:t>Actual </a:t>
            </a:r>
            <a:r>
              <a:rPr lang="en-US" sz="2000" dirty="0" err="1">
                <a:solidFill>
                  <a:srgbClr val="002060"/>
                </a:solidFill>
              </a:rPr>
              <a:t>GlueX</a:t>
            </a:r>
            <a:r>
              <a:rPr lang="en-US" sz="2000" dirty="0">
                <a:solidFill>
                  <a:srgbClr val="002060"/>
                </a:solidFill>
              </a:rPr>
              <a:t> running conditions are with a 50 </a:t>
            </a:r>
            <a:r>
              <a:rPr lang="en-US" sz="2000" dirty="0">
                <a:solidFill>
                  <a:srgbClr val="002060"/>
                </a:solidFill>
                <a:latin typeface="Symbol" pitchFamily="2" charset="2"/>
              </a:rPr>
              <a:t>m</a:t>
            </a:r>
            <a:r>
              <a:rPr lang="en-US" sz="2000" dirty="0">
                <a:solidFill>
                  <a:srgbClr val="002060"/>
                </a:solidFill>
              </a:rPr>
              <a:t>m thick diamond utilizing a 5 mm diameter collimator and operating at 250 MHz (4 ns between electron beam bunches). The experiment can operate with 5x10</a:t>
            </a:r>
            <a:r>
              <a:rPr lang="en-US" sz="2000" baseline="30000" dirty="0">
                <a:solidFill>
                  <a:srgbClr val="002060"/>
                </a:solidFill>
              </a:rPr>
              <a:t>7</a:t>
            </a:r>
            <a:r>
              <a:rPr lang="en-US" sz="2000" dirty="0">
                <a:solidFill>
                  <a:srgbClr val="002060"/>
                </a:solidFill>
              </a:rPr>
              <a:t> </a:t>
            </a:r>
            <a:r>
              <a:rPr lang="en-US" sz="2000" dirty="0">
                <a:solidFill>
                  <a:srgbClr val="002060"/>
                </a:solidFill>
                <a:latin typeface="Symbol" pitchFamily="2" charset="2"/>
              </a:rPr>
              <a:t>g</a:t>
            </a:r>
            <a:r>
              <a:rPr lang="en-US" sz="2000" dirty="0">
                <a:solidFill>
                  <a:srgbClr val="002060"/>
                </a:solidFill>
              </a:rPr>
              <a:t>/s in the coherent peak. The current of the electron beam under these conditions is  about 350nA.</a:t>
            </a:r>
          </a:p>
          <a:p>
            <a:endParaRPr lang="en-US" sz="2000" dirty="0">
              <a:solidFill>
                <a:srgbClr val="002060"/>
              </a:solidFill>
            </a:endParaRPr>
          </a:p>
          <a:p>
            <a:r>
              <a:rPr lang="en-US" sz="2000" dirty="0">
                <a:solidFill>
                  <a:srgbClr val="521B93"/>
                </a:solidFill>
              </a:rPr>
              <a:t>In addition to the photons in the coherent peak region, there are approximately the same number of photons with energy above the coherent peak. These higher-energy photons are usually read out as part of </a:t>
            </a:r>
            <a:r>
              <a:rPr lang="en-US" sz="2000" dirty="0" err="1">
                <a:solidFill>
                  <a:srgbClr val="521B93"/>
                </a:solidFill>
              </a:rPr>
              <a:t>GlueX</a:t>
            </a:r>
            <a:r>
              <a:rPr lang="en-US" sz="2000" dirty="0">
                <a:solidFill>
                  <a:srgbClr val="521B93"/>
                </a:solidFill>
              </a:rPr>
              <a:t> running. </a:t>
            </a:r>
          </a:p>
          <a:p>
            <a:endParaRPr lang="en-US" sz="2000" dirty="0">
              <a:solidFill>
                <a:srgbClr val="002060"/>
              </a:solidFill>
            </a:endParaRPr>
          </a:p>
          <a:p>
            <a:r>
              <a:rPr lang="en-US" sz="2000" dirty="0">
                <a:solidFill>
                  <a:srgbClr val="002060"/>
                </a:solidFill>
              </a:rPr>
              <a:t>There is a substantially larger number of photons below the coherent peak, of which only a small number are read out as part of </a:t>
            </a:r>
            <a:r>
              <a:rPr lang="en-US" sz="2000" dirty="0" err="1">
                <a:solidFill>
                  <a:srgbClr val="002060"/>
                </a:solidFill>
              </a:rPr>
              <a:t>GlueX</a:t>
            </a:r>
            <a:r>
              <a:rPr lang="en-US" sz="2000" dirty="0">
                <a:solidFill>
                  <a:srgbClr val="002060"/>
                </a:solidFill>
              </a:rPr>
              <a:t> running. However, these photons do contribute to a large electromagnetic background in the experiment which ultimately limit the maximum trigger rate of the experiment.</a:t>
            </a:r>
          </a:p>
        </p:txBody>
      </p:sp>
    </p:spTree>
    <p:extLst>
      <p:ext uri="{BB962C8B-B14F-4D97-AF65-F5344CB8AC3E}">
        <p14:creationId xmlns:p14="http://schemas.microsoft.com/office/powerpoint/2010/main" val="1073778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6541F-30C4-0B4E-A9F7-7A3981C71D8C}"/>
              </a:ext>
            </a:extLst>
          </p:cNvPr>
          <p:cNvSpPr>
            <a:spLocks noGrp="1"/>
          </p:cNvSpPr>
          <p:nvPr>
            <p:ph type="title"/>
          </p:nvPr>
        </p:nvSpPr>
        <p:spPr>
          <a:xfrm>
            <a:off x="838200" y="365125"/>
            <a:ext cx="4114800" cy="900967"/>
          </a:xfrm>
        </p:spPr>
        <p:txBody>
          <a:bodyPr/>
          <a:lstStyle/>
          <a:p>
            <a:r>
              <a:rPr lang="en-US" dirty="0"/>
              <a:t>Tagger Magnet</a:t>
            </a:r>
          </a:p>
        </p:txBody>
      </p:sp>
      <p:sp>
        <p:nvSpPr>
          <p:cNvPr id="3" name="Date Placeholder 2">
            <a:extLst>
              <a:ext uri="{FF2B5EF4-FFF2-40B4-BE49-F238E27FC236}">
                <a16:creationId xmlns:a16="http://schemas.microsoft.com/office/drawing/2014/main" id="{6A1B51D5-4D2D-5944-BABB-DBD51C623769}"/>
              </a:ext>
            </a:extLst>
          </p:cNvPr>
          <p:cNvSpPr>
            <a:spLocks noGrp="1"/>
          </p:cNvSpPr>
          <p:nvPr>
            <p:ph type="dt" sz="half" idx="10"/>
          </p:nvPr>
        </p:nvSpPr>
        <p:spPr/>
        <p:txBody>
          <a:bodyPr/>
          <a:lstStyle/>
          <a:p>
            <a:r>
              <a:rPr lang="en-US"/>
              <a:t>2/5/2021</a:t>
            </a:r>
          </a:p>
        </p:txBody>
      </p:sp>
      <p:sp>
        <p:nvSpPr>
          <p:cNvPr id="4" name="Footer Placeholder 3">
            <a:extLst>
              <a:ext uri="{FF2B5EF4-FFF2-40B4-BE49-F238E27FC236}">
                <a16:creationId xmlns:a16="http://schemas.microsoft.com/office/drawing/2014/main" id="{1ECB5D35-B20E-E448-AE32-E72584018044}"/>
              </a:ext>
            </a:extLst>
          </p:cNvPr>
          <p:cNvSpPr>
            <a:spLocks noGrp="1"/>
          </p:cNvSpPr>
          <p:nvPr>
            <p:ph type="ftr" sz="quarter" idx="11"/>
          </p:nvPr>
        </p:nvSpPr>
        <p:spPr/>
        <p:txBody>
          <a:bodyPr/>
          <a:lstStyle/>
          <a:p>
            <a:r>
              <a:rPr lang="en-US"/>
              <a:t>The GlueX Photon Facility</a:t>
            </a:r>
          </a:p>
        </p:txBody>
      </p:sp>
      <p:sp>
        <p:nvSpPr>
          <p:cNvPr id="5" name="Slide Number Placeholder 4">
            <a:extLst>
              <a:ext uri="{FF2B5EF4-FFF2-40B4-BE49-F238E27FC236}">
                <a16:creationId xmlns:a16="http://schemas.microsoft.com/office/drawing/2014/main" id="{A5180EB9-1416-8E4A-94F4-7DC60DD16BCA}"/>
              </a:ext>
            </a:extLst>
          </p:cNvPr>
          <p:cNvSpPr>
            <a:spLocks noGrp="1"/>
          </p:cNvSpPr>
          <p:nvPr>
            <p:ph type="sldNum" sz="quarter" idx="12"/>
          </p:nvPr>
        </p:nvSpPr>
        <p:spPr/>
        <p:txBody>
          <a:bodyPr/>
          <a:lstStyle/>
          <a:p>
            <a:fld id="{DB392262-BD66-3A4C-BC85-A54D298B8442}" type="slidenum">
              <a:rPr lang="en-US" smtClean="0"/>
              <a:t>9</a:t>
            </a:fld>
            <a:endParaRPr lang="en-US"/>
          </a:p>
        </p:txBody>
      </p:sp>
      <p:pic>
        <p:nvPicPr>
          <p:cNvPr id="6" name="Picture 5" descr="Chart&#10;&#10;Description automatically generated">
            <a:extLst>
              <a:ext uri="{FF2B5EF4-FFF2-40B4-BE49-F238E27FC236}">
                <a16:creationId xmlns:a16="http://schemas.microsoft.com/office/drawing/2014/main" id="{7015FD57-0446-AA4D-B388-F82DC4DAFC4E}"/>
              </a:ext>
            </a:extLst>
          </p:cNvPr>
          <p:cNvPicPr>
            <a:picLocks noChangeAspect="1"/>
          </p:cNvPicPr>
          <p:nvPr/>
        </p:nvPicPr>
        <p:blipFill>
          <a:blip r:embed="rId2"/>
          <a:stretch>
            <a:fillRect/>
          </a:stretch>
        </p:blipFill>
        <p:spPr>
          <a:xfrm>
            <a:off x="6054969" y="916966"/>
            <a:ext cx="6008077" cy="2253029"/>
          </a:xfrm>
          <a:prstGeom prst="rect">
            <a:avLst/>
          </a:prstGeom>
        </p:spPr>
      </p:pic>
      <p:sp>
        <p:nvSpPr>
          <p:cNvPr id="7" name="TextBox 6">
            <a:extLst>
              <a:ext uri="{FF2B5EF4-FFF2-40B4-BE49-F238E27FC236}">
                <a16:creationId xmlns:a16="http://schemas.microsoft.com/office/drawing/2014/main" id="{F274D454-8892-BB47-AFBC-1D2541D9ED92}"/>
              </a:ext>
            </a:extLst>
          </p:cNvPr>
          <p:cNvSpPr txBox="1"/>
          <p:nvPr/>
        </p:nvSpPr>
        <p:spPr>
          <a:xfrm>
            <a:off x="128954" y="1147505"/>
            <a:ext cx="5767754" cy="2462213"/>
          </a:xfrm>
          <a:prstGeom prst="rect">
            <a:avLst/>
          </a:prstGeom>
          <a:noFill/>
        </p:spPr>
        <p:txBody>
          <a:bodyPr wrap="square" rtlCol="0">
            <a:spAutoFit/>
          </a:bodyPr>
          <a:lstStyle/>
          <a:p>
            <a:r>
              <a:rPr lang="en-US" sz="2200" dirty="0">
                <a:solidFill>
                  <a:srgbClr val="521B93"/>
                </a:solidFill>
              </a:rPr>
              <a:t>The tagger magnet is a ~6m long conventional dipole magnet operating with a 1.5T field. The magnet bends the electron beam to the right in the horizontal plane. </a:t>
            </a:r>
          </a:p>
          <a:p>
            <a:endParaRPr lang="en-US" sz="2200" dirty="0">
              <a:solidFill>
                <a:srgbClr val="521B93"/>
              </a:solidFill>
            </a:endParaRPr>
          </a:p>
          <a:p>
            <a:r>
              <a:rPr lang="en-US" sz="2200" dirty="0">
                <a:solidFill>
                  <a:srgbClr val="002060"/>
                </a:solidFill>
              </a:rPr>
              <a:t>The non-interacting electrons are deflected by 13.4</a:t>
            </a:r>
            <a:r>
              <a:rPr lang="en-US" sz="2200" baseline="30000" dirty="0">
                <a:solidFill>
                  <a:srgbClr val="002060"/>
                </a:solidFill>
              </a:rPr>
              <a:t>o</a:t>
            </a:r>
            <a:r>
              <a:rPr lang="en-US" sz="2200" dirty="0">
                <a:solidFill>
                  <a:srgbClr val="002060"/>
                </a:solidFill>
              </a:rPr>
              <a:t> and go to the beam dump.</a:t>
            </a:r>
          </a:p>
        </p:txBody>
      </p:sp>
      <p:sp>
        <p:nvSpPr>
          <p:cNvPr id="8" name="Rectangle 7">
            <a:extLst>
              <a:ext uri="{FF2B5EF4-FFF2-40B4-BE49-F238E27FC236}">
                <a16:creationId xmlns:a16="http://schemas.microsoft.com/office/drawing/2014/main" id="{0301927C-FA8D-9243-BEFF-414434F84906}"/>
              </a:ext>
            </a:extLst>
          </p:cNvPr>
          <p:cNvSpPr/>
          <p:nvPr/>
        </p:nvSpPr>
        <p:spPr>
          <a:xfrm>
            <a:off x="128954" y="3701343"/>
            <a:ext cx="11816861" cy="2123658"/>
          </a:xfrm>
          <a:prstGeom prst="rect">
            <a:avLst/>
          </a:prstGeom>
        </p:spPr>
        <p:txBody>
          <a:bodyPr wrap="square">
            <a:spAutoFit/>
          </a:bodyPr>
          <a:lstStyle/>
          <a:p>
            <a:r>
              <a:rPr lang="en-US" sz="2200" dirty="0">
                <a:solidFill>
                  <a:srgbClr val="521B93"/>
                </a:solidFill>
              </a:rPr>
              <a:t>The electrons that underwent a bremsstrahlung interaction in the radiator are bent by larger angles, where the bend is inversely proportional to the electron’s momentum.</a:t>
            </a:r>
          </a:p>
          <a:p>
            <a:endParaRPr lang="en-US" sz="2200" dirty="0">
              <a:solidFill>
                <a:srgbClr val="521B93"/>
              </a:solidFill>
            </a:endParaRPr>
          </a:p>
          <a:p>
            <a:r>
              <a:rPr lang="en-US" sz="2200" dirty="0">
                <a:solidFill>
                  <a:srgbClr val="002060"/>
                </a:solidFill>
              </a:rPr>
              <a:t>These electrons are ”tagged” by either a hodoscope or microscope detector element. The location of the tagging detector maps to the energy of the scattered electron and provides a measurement of the energy of the bremsstrahlung photon.</a:t>
            </a:r>
          </a:p>
        </p:txBody>
      </p:sp>
    </p:spTree>
    <p:extLst>
      <p:ext uri="{BB962C8B-B14F-4D97-AF65-F5344CB8AC3E}">
        <p14:creationId xmlns:p14="http://schemas.microsoft.com/office/powerpoint/2010/main" val="3250438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5916</TotalTime>
  <Words>2430</Words>
  <Application>Microsoft Macintosh PowerPoint</Application>
  <PresentationFormat>Widescreen</PresentationFormat>
  <Paragraphs>196</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CharisSIL</vt:lpstr>
      <vt:lpstr>Helvetica</vt:lpstr>
      <vt:lpstr>Symbol</vt:lpstr>
      <vt:lpstr>Wingdings</vt:lpstr>
      <vt:lpstr>Office Theme</vt:lpstr>
      <vt:lpstr>The GlueX Experiment  part 2 The Photon Facility</vt:lpstr>
      <vt:lpstr>The Hall-D Photon Facility</vt:lpstr>
      <vt:lpstr>The Photon Hall</vt:lpstr>
      <vt:lpstr>Hall Design Requirements</vt:lpstr>
      <vt:lpstr>Diamond Radiator</vt:lpstr>
      <vt:lpstr>Diamond Alignment</vt:lpstr>
      <vt:lpstr>Beam Polarization</vt:lpstr>
      <vt:lpstr>Beam Rate</vt:lpstr>
      <vt:lpstr>Tagger Magnet</vt:lpstr>
      <vt:lpstr>Tagger Hodoscope</vt:lpstr>
      <vt:lpstr>Tagger Microscope</vt:lpstr>
      <vt:lpstr>Beam Position Monitors</vt:lpstr>
      <vt:lpstr>Active Collimator</vt:lpstr>
      <vt:lpstr>Triplet Polarimeter</vt:lpstr>
      <vt:lpstr>Triplet Polarimeter</vt:lpstr>
      <vt:lpstr>Pair Spectrometer</vt:lpstr>
      <vt:lpstr>Photon Beam</vt:lpstr>
      <vt:lpstr>The Total Absorption Counter</vt:lpstr>
      <vt:lpstr>Instrumentation Publications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GlueX Beamline and Detector part 1 The Photon Facility</dc:title>
  <dc:creator>cmeyer</dc:creator>
  <cp:lastModifiedBy>cmeyer</cp:lastModifiedBy>
  <cp:revision>32</cp:revision>
  <dcterms:created xsi:type="dcterms:W3CDTF">2021-01-28T14:31:11Z</dcterms:created>
  <dcterms:modified xsi:type="dcterms:W3CDTF">2021-02-05T17:46:13Z</dcterms:modified>
</cp:coreProperties>
</file>