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1"/>
  </p:notesMasterIdLst>
  <p:sldIdLst>
    <p:sldId id="256" r:id="rId2"/>
    <p:sldId id="276" r:id="rId3"/>
    <p:sldId id="270" r:id="rId4"/>
    <p:sldId id="271" r:id="rId5"/>
    <p:sldId id="257" r:id="rId6"/>
    <p:sldId id="272" r:id="rId7"/>
    <p:sldId id="259" r:id="rId8"/>
    <p:sldId id="260" r:id="rId9"/>
    <p:sldId id="261" r:id="rId10"/>
    <p:sldId id="277" r:id="rId11"/>
    <p:sldId id="262" r:id="rId12"/>
    <p:sldId id="263" r:id="rId13"/>
    <p:sldId id="264" r:id="rId14"/>
    <p:sldId id="273" r:id="rId15"/>
    <p:sldId id="274" r:id="rId16"/>
    <p:sldId id="266" r:id="rId17"/>
    <p:sldId id="267" r:id="rId18"/>
    <p:sldId id="268" r:id="rId19"/>
    <p:sldId id="25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1B93"/>
    <a:srgbClr val="941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p:restoredTop sz="96327"/>
  </p:normalViewPr>
  <p:slideViewPr>
    <p:cSldViewPr snapToGrid="0" snapToObjects="1">
      <p:cViewPr varScale="1">
        <p:scale>
          <a:sx n="120" d="100"/>
          <a:sy n="120" d="100"/>
        </p:scale>
        <p:origin x="208"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C5D46A-0879-4642-A2C8-F6177EA94F54}" type="datetimeFigureOut">
              <a:rPr lang="en-US" smtClean="0"/>
              <a:t>2/9/21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A5E7A2-F6C5-244C-961E-F4F1BFE71BBB}" type="slidenum">
              <a:rPr lang="en-US" smtClean="0"/>
              <a:t>‹#›</a:t>
            </a:fld>
            <a:endParaRPr lang="en-US"/>
          </a:p>
        </p:txBody>
      </p:sp>
    </p:spTree>
    <p:extLst>
      <p:ext uri="{BB962C8B-B14F-4D97-AF65-F5344CB8AC3E}">
        <p14:creationId xmlns:p14="http://schemas.microsoft.com/office/powerpoint/2010/main" val="481726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3591B-2E22-3B41-87F5-308408855712}"/>
              </a:ext>
            </a:extLst>
          </p:cNvPr>
          <p:cNvSpPr>
            <a:spLocks noGrp="1"/>
          </p:cNvSpPr>
          <p:nvPr>
            <p:ph type="ctrTitle"/>
          </p:nvPr>
        </p:nvSpPr>
        <p:spPr>
          <a:xfrm>
            <a:off x="1524000" y="1122363"/>
            <a:ext cx="9144000" cy="2387600"/>
          </a:xfrm>
        </p:spPr>
        <p:txBody>
          <a:bodyPr anchor="b">
            <a:normAutofit/>
          </a:bodyPr>
          <a:lstStyle>
            <a:lvl1pPr algn="ctr">
              <a:defRPr sz="3600"/>
            </a:lvl1pPr>
          </a:lstStyle>
          <a:p>
            <a:r>
              <a:rPr lang="en-US" dirty="0"/>
              <a:t>Click to edit Master title style</a:t>
            </a:r>
          </a:p>
        </p:txBody>
      </p:sp>
      <p:sp>
        <p:nvSpPr>
          <p:cNvPr id="3" name="Subtitle 2">
            <a:extLst>
              <a:ext uri="{FF2B5EF4-FFF2-40B4-BE49-F238E27FC236}">
                <a16:creationId xmlns:a16="http://schemas.microsoft.com/office/drawing/2014/main" id="{4DCBB803-10D7-6842-B00B-058596A4E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CE4CCE-285D-5541-BF7B-D31642252915}"/>
              </a:ext>
            </a:extLst>
          </p:cNvPr>
          <p:cNvSpPr>
            <a:spLocks noGrp="1"/>
          </p:cNvSpPr>
          <p:nvPr>
            <p:ph type="dt" sz="half" idx="10"/>
          </p:nvPr>
        </p:nvSpPr>
        <p:spPr/>
        <p:txBody>
          <a:bodyPr/>
          <a:lstStyle/>
          <a:p>
            <a:r>
              <a:rPr lang="en-US"/>
              <a:t>2/8/2021</a:t>
            </a:r>
          </a:p>
        </p:txBody>
      </p:sp>
      <p:sp>
        <p:nvSpPr>
          <p:cNvPr id="5" name="Footer Placeholder 4">
            <a:extLst>
              <a:ext uri="{FF2B5EF4-FFF2-40B4-BE49-F238E27FC236}">
                <a16:creationId xmlns:a16="http://schemas.microsoft.com/office/drawing/2014/main" id="{F9E6829F-565C-0748-9D9F-9B4CCC7AF4E8}"/>
              </a:ext>
            </a:extLst>
          </p:cNvPr>
          <p:cNvSpPr>
            <a:spLocks noGrp="1"/>
          </p:cNvSpPr>
          <p:nvPr>
            <p:ph type="ftr" sz="quarter" idx="11"/>
          </p:nvPr>
        </p:nvSpPr>
        <p:spPr/>
        <p:txBody>
          <a:bodyPr/>
          <a:lstStyle/>
          <a:p>
            <a:r>
              <a:rPr lang="en-US"/>
              <a:t>The GlueX Detector</a:t>
            </a:r>
          </a:p>
        </p:txBody>
      </p:sp>
      <p:sp>
        <p:nvSpPr>
          <p:cNvPr id="6" name="Slide Number Placeholder 5">
            <a:extLst>
              <a:ext uri="{FF2B5EF4-FFF2-40B4-BE49-F238E27FC236}">
                <a16:creationId xmlns:a16="http://schemas.microsoft.com/office/drawing/2014/main" id="{6296B753-84EB-F148-9DBA-C6D515C9F258}"/>
              </a:ext>
            </a:extLst>
          </p:cNvPr>
          <p:cNvSpPr>
            <a:spLocks noGrp="1"/>
          </p:cNvSpPr>
          <p:nvPr>
            <p:ph type="sldNum" sz="quarter" idx="12"/>
          </p:nvPr>
        </p:nvSpPr>
        <p:spPr/>
        <p:txBody>
          <a:bodyPr/>
          <a:lstStyle/>
          <a:p>
            <a:fld id="{DB392262-BD66-3A4C-BC85-A54D298B8442}" type="slidenum">
              <a:rPr lang="en-US" smtClean="0"/>
              <a:t>‹#›</a:t>
            </a:fld>
            <a:endParaRPr lang="en-US"/>
          </a:p>
        </p:txBody>
      </p:sp>
    </p:spTree>
    <p:extLst>
      <p:ext uri="{BB962C8B-B14F-4D97-AF65-F5344CB8AC3E}">
        <p14:creationId xmlns:p14="http://schemas.microsoft.com/office/powerpoint/2010/main" val="1159754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C2536-4FB2-9449-BF2F-AC99E4034E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C41F6E-4AF2-A444-992C-A533E80E34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0278A0-004B-9445-B6C9-7DE2F134440C}"/>
              </a:ext>
            </a:extLst>
          </p:cNvPr>
          <p:cNvSpPr>
            <a:spLocks noGrp="1"/>
          </p:cNvSpPr>
          <p:nvPr>
            <p:ph type="dt" sz="half" idx="10"/>
          </p:nvPr>
        </p:nvSpPr>
        <p:spPr/>
        <p:txBody>
          <a:bodyPr/>
          <a:lstStyle/>
          <a:p>
            <a:r>
              <a:rPr lang="en-US"/>
              <a:t>2/8/2021</a:t>
            </a:r>
          </a:p>
        </p:txBody>
      </p:sp>
      <p:sp>
        <p:nvSpPr>
          <p:cNvPr id="5" name="Footer Placeholder 4">
            <a:extLst>
              <a:ext uri="{FF2B5EF4-FFF2-40B4-BE49-F238E27FC236}">
                <a16:creationId xmlns:a16="http://schemas.microsoft.com/office/drawing/2014/main" id="{1CE8B310-0337-6C48-BEF1-D7023272149F}"/>
              </a:ext>
            </a:extLst>
          </p:cNvPr>
          <p:cNvSpPr>
            <a:spLocks noGrp="1"/>
          </p:cNvSpPr>
          <p:nvPr>
            <p:ph type="ftr" sz="quarter" idx="11"/>
          </p:nvPr>
        </p:nvSpPr>
        <p:spPr/>
        <p:txBody>
          <a:bodyPr/>
          <a:lstStyle/>
          <a:p>
            <a:r>
              <a:rPr lang="en-US"/>
              <a:t>The GlueX Detector</a:t>
            </a:r>
          </a:p>
        </p:txBody>
      </p:sp>
      <p:sp>
        <p:nvSpPr>
          <p:cNvPr id="6" name="Slide Number Placeholder 5">
            <a:extLst>
              <a:ext uri="{FF2B5EF4-FFF2-40B4-BE49-F238E27FC236}">
                <a16:creationId xmlns:a16="http://schemas.microsoft.com/office/drawing/2014/main" id="{6EA0E312-BD95-9A49-B701-2E3182526A22}"/>
              </a:ext>
            </a:extLst>
          </p:cNvPr>
          <p:cNvSpPr>
            <a:spLocks noGrp="1"/>
          </p:cNvSpPr>
          <p:nvPr>
            <p:ph type="sldNum" sz="quarter" idx="12"/>
          </p:nvPr>
        </p:nvSpPr>
        <p:spPr/>
        <p:txBody>
          <a:bodyPr/>
          <a:lstStyle/>
          <a:p>
            <a:fld id="{DB392262-BD66-3A4C-BC85-A54D298B8442}" type="slidenum">
              <a:rPr lang="en-US" smtClean="0"/>
              <a:t>‹#›</a:t>
            </a:fld>
            <a:endParaRPr lang="en-US"/>
          </a:p>
        </p:txBody>
      </p:sp>
    </p:spTree>
    <p:extLst>
      <p:ext uri="{BB962C8B-B14F-4D97-AF65-F5344CB8AC3E}">
        <p14:creationId xmlns:p14="http://schemas.microsoft.com/office/powerpoint/2010/main" val="3073420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FDC123-3E79-3443-99DB-7D1B6E592D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CCF0F7-E7FB-1647-8D3B-E9A60B8A49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D613CA-B7D4-E040-A262-63A41E3C959E}"/>
              </a:ext>
            </a:extLst>
          </p:cNvPr>
          <p:cNvSpPr>
            <a:spLocks noGrp="1"/>
          </p:cNvSpPr>
          <p:nvPr>
            <p:ph type="dt" sz="half" idx="10"/>
          </p:nvPr>
        </p:nvSpPr>
        <p:spPr/>
        <p:txBody>
          <a:bodyPr/>
          <a:lstStyle/>
          <a:p>
            <a:r>
              <a:rPr lang="en-US"/>
              <a:t>2/8/2021</a:t>
            </a:r>
          </a:p>
        </p:txBody>
      </p:sp>
      <p:sp>
        <p:nvSpPr>
          <p:cNvPr id="5" name="Footer Placeholder 4">
            <a:extLst>
              <a:ext uri="{FF2B5EF4-FFF2-40B4-BE49-F238E27FC236}">
                <a16:creationId xmlns:a16="http://schemas.microsoft.com/office/drawing/2014/main" id="{76A9EB2D-38B0-B140-868C-72FE19CAD0F5}"/>
              </a:ext>
            </a:extLst>
          </p:cNvPr>
          <p:cNvSpPr>
            <a:spLocks noGrp="1"/>
          </p:cNvSpPr>
          <p:nvPr>
            <p:ph type="ftr" sz="quarter" idx="11"/>
          </p:nvPr>
        </p:nvSpPr>
        <p:spPr/>
        <p:txBody>
          <a:bodyPr/>
          <a:lstStyle/>
          <a:p>
            <a:r>
              <a:rPr lang="en-US"/>
              <a:t>The GlueX Detector</a:t>
            </a:r>
          </a:p>
        </p:txBody>
      </p:sp>
      <p:sp>
        <p:nvSpPr>
          <p:cNvPr id="6" name="Slide Number Placeholder 5">
            <a:extLst>
              <a:ext uri="{FF2B5EF4-FFF2-40B4-BE49-F238E27FC236}">
                <a16:creationId xmlns:a16="http://schemas.microsoft.com/office/drawing/2014/main" id="{F296AFA1-CB63-DD41-A8EF-23F93D88E150}"/>
              </a:ext>
            </a:extLst>
          </p:cNvPr>
          <p:cNvSpPr>
            <a:spLocks noGrp="1"/>
          </p:cNvSpPr>
          <p:nvPr>
            <p:ph type="sldNum" sz="quarter" idx="12"/>
          </p:nvPr>
        </p:nvSpPr>
        <p:spPr/>
        <p:txBody>
          <a:bodyPr/>
          <a:lstStyle/>
          <a:p>
            <a:fld id="{DB392262-BD66-3A4C-BC85-A54D298B8442}" type="slidenum">
              <a:rPr lang="en-US" smtClean="0"/>
              <a:t>‹#›</a:t>
            </a:fld>
            <a:endParaRPr lang="en-US"/>
          </a:p>
        </p:txBody>
      </p:sp>
    </p:spTree>
    <p:extLst>
      <p:ext uri="{BB962C8B-B14F-4D97-AF65-F5344CB8AC3E}">
        <p14:creationId xmlns:p14="http://schemas.microsoft.com/office/powerpoint/2010/main" val="1894716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88206-9D1D-5444-A09C-4ED1690A06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640A1A-55BF-B940-9961-A0258F0989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325F44-11BC-994C-BA65-A2DCA2D78F84}"/>
              </a:ext>
            </a:extLst>
          </p:cNvPr>
          <p:cNvSpPr>
            <a:spLocks noGrp="1"/>
          </p:cNvSpPr>
          <p:nvPr>
            <p:ph type="dt" sz="half" idx="10"/>
          </p:nvPr>
        </p:nvSpPr>
        <p:spPr/>
        <p:txBody>
          <a:bodyPr/>
          <a:lstStyle/>
          <a:p>
            <a:r>
              <a:rPr lang="en-US"/>
              <a:t>2/8/2021</a:t>
            </a:r>
          </a:p>
        </p:txBody>
      </p:sp>
      <p:sp>
        <p:nvSpPr>
          <p:cNvPr id="5" name="Footer Placeholder 4">
            <a:extLst>
              <a:ext uri="{FF2B5EF4-FFF2-40B4-BE49-F238E27FC236}">
                <a16:creationId xmlns:a16="http://schemas.microsoft.com/office/drawing/2014/main" id="{F1C06D5C-07C7-4647-B298-079B3FBA920E}"/>
              </a:ext>
            </a:extLst>
          </p:cNvPr>
          <p:cNvSpPr>
            <a:spLocks noGrp="1"/>
          </p:cNvSpPr>
          <p:nvPr>
            <p:ph type="ftr" sz="quarter" idx="11"/>
          </p:nvPr>
        </p:nvSpPr>
        <p:spPr/>
        <p:txBody>
          <a:bodyPr/>
          <a:lstStyle/>
          <a:p>
            <a:r>
              <a:rPr lang="en-US"/>
              <a:t>The GlueX Detector</a:t>
            </a:r>
          </a:p>
        </p:txBody>
      </p:sp>
      <p:sp>
        <p:nvSpPr>
          <p:cNvPr id="6" name="Slide Number Placeholder 5">
            <a:extLst>
              <a:ext uri="{FF2B5EF4-FFF2-40B4-BE49-F238E27FC236}">
                <a16:creationId xmlns:a16="http://schemas.microsoft.com/office/drawing/2014/main" id="{F750B618-EF68-B24B-8657-36ED6149D56A}"/>
              </a:ext>
            </a:extLst>
          </p:cNvPr>
          <p:cNvSpPr>
            <a:spLocks noGrp="1"/>
          </p:cNvSpPr>
          <p:nvPr>
            <p:ph type="sldNum" sz="quarter" idx="12"/>
          </p:nvPr>
        </p:nvSpPr>
        <p:spPr/>
        <p:txBody>
          <a:bodyPr/>
          <a:lstStyle/>
          <a:p>
            <a:fld id="{DB392262-BD66-3A4C-BC85-A54D298B8442}" type="slidenum">
              <a:rPr lang="en-US" smtClean="0"/>
              <a:t>‹#›</a:t>
            </a:fld>
            <a:endParaRPr lang="en-US"/>
          </a:p>
        </p:txBody>
      </p:sp>
    </p:spTree>
    <p:extLst>
      <p:ext uri="{BB962C8B-B14F-4D97-AF65-F5344CB8AC3E}">
        <p14:creationId xmlns:p14="http://schemas.microsoft.com/office/powerpoint/2010/main" val="1207586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B189C-7502-2C44-B727-5DEF7C34A1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8953DC-EEA4-464D-9A48-877D571D07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F8AC83-1EAE-C64D-9BCD-5D0579DDBC18}"/>
              </a:ext>
            </a:extLst>
          </p:cNvPr>
          <p:cNvSpPr>
            <a:spLocks noGrp="1"/>
          </p:cNvSpPr>
          <p:nvPr>
            <p:ph type="dt" sz="half" idx="10"/>
          </p:nvPr>
        </p:nvSpPr>
        <p:spPr/>
        <p:txBody>
          <a:bodyPr/>
          <a:lstStyle/>
          <a:p>
            <a:r>
              <a:rPr lang="en-US"/>
              <a:t>2/8/2021</a:t>
            </a:r>
          </a:p>
        </p:txBody>
      </p:sp>
      <p:sp>
        <p:nvSpPr>
          <p:cNvPr id="5" name="Footer Placeholder 4">
            <a:extLst>
              <a:ext uri="{FF2B5EF4-FFF2-40B4-BE49-F238E27FC236}">
                <a16:creationId xmlns:a16="http://schemas.microsoft.com/office/drawing/2014/main" id="{7E6A34FC-E634-614D-8DC2-D31E21871655}"/>
              </a:ext>
            </a:extLst>
          </p:cNvPr>
          <p:cNvSpPr>
            <a:spLocks noGrp="1"/>
          </p:cNvSpPr>
          <p:nvPr>
            <p:ph type="ftr" sz="quarter" idx="11"/>
          </p:nvPr>
        </p:nvSpPr>
        <p:spPr/>
        <p:txBody>
          <a:bodyPr/>
          <a:lstStyle/>
          <a:p>
            <a:r>
              <a:rPr lang="en-US"/>
              <a:t>The GlueX Detector</a:t>
            </a:r>
          </a:p>
        </p:txBody>
      </p:sp>
      <p:sp>
        <p:nvSpPr>
          <p:cNvPr id="6" name="Slide Number Placeholder 5">
            <a:extLst>
              <a:ext uri="{FF2B5EF4-FFF2-40B4-BE49-F238E27FC236}">
                <a16:creationId xmlns:a16="http://schemas.microsoft.com/office/drawing/2014/main" id="{84755017-B3FD-7340-B6C0-43EE5FC62822}"/>
              </a:ext>
            </a:extLst>
          </p:cNvPr>
          <p:cNvSpPr>
            <a:spLocks noGrp="1"/>
          </p:cNvSpPr>
          <p:nvPr>
            <p:ph type="sldNum" sz="quarter" idx="12"/>
          </p:nvPr>
        </p:nvSpPr>
        <p:spPr/>
        <p:txBody>
          <a:bodyPr/>
          <a:lstStyle/>
          <a:p>
            <a:fld id="{DB392262-BD66-3A4C-BC85-A54D298B8442}" type="slidenum">
              <a:rPr lang="en-US" smtClean="0"/>
              <a:t>‹#›</a:t>
            </a:fld>
            <a:endParaRPr lang="en-US"/>
          </a:p>
        </p:txBody>
      </p:sp>
    </p:spTree>
    <p:extLst>
      <p:ext uri="{BB962C8B-B14F-4D97-AF65-F5344CB8AC3E}">
        <p14:creationId xmlns:p14="http://schemas.microsoft.com/office/powerpoint/2010/main" val="767523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521C4-2DF0-3248-8109-BE2110108D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752BFE-602A-C243-8BA7-EE92CE6336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BCFCA6-E895-0E4A-8C4D-871AB3EA44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C50061-CA6C-5C43-89CF-0C79939E991F}"/>
              </a:ext>
            </a:extLst>
          </p:cNvPr>
          <p:cNvSpPr>
            <a:spLocks noGrp="1"/>
          </p:cNvSpPr>
          <p:nvPr>
            <p:ph type="dt" sz="half" idx="10"/>
          </p:nvPr>
        </p:nvSpPr>
        <p:spPr/>
        <p:txBody>
          <a:bodyPr/>
          <a:lstStyle/>
          <a:p>
            <a:r>
              <a:rPr lang="en-US"/>
              <a:t>2/8/2021</a:t>
            </a:r>
          </a:p>
        </p:txBody>
      </p:sp>
      <p:sp>
        <p:nvSpPr>
          <p:cNvPr id="6" name="Footer Placeholder 5">
            <a:extLst>
              <a:ext uri="{FF2B5EF4-FFF2-40B4-BE49-F238E27FC236}">
                <a16:creationId xmlns:a16="http://schemas.microsoft.com/office/drawing/2014/main" id="{1435CCD5-7028-E44E-9B0A-09216858861B}"/>
              </a:ext>
            </a:extLst>
          </p:cNvPr>
          <p:cNvSpPr>
            <a:spLocks noGrp="1"/>
          </p:cNvSpPr>
          <p:nvPr>
            <p:ph type="ftr" sz="quarter" idx="11"/>
          </p:nvPr>
        </p:nvSpPr>
        <p:spPr/>
        <p:txBody>
          <a:bodyPr/>
          <a:lstStyle/>
          <a:p>
            <a:r>
              <a:rPr lang="en-US"/>
              <a:t>The GlueX Detector</a:t>
            </a:r>
          </a:p>
        </p:txBody>
      </p:sp>
      <p:sp>
        <p:nvSpPr>
          <p:cNvPr id="7" name="Slide Number Placeholder 6">
            <a:extLst>
              <a:ext uri="{FF2B5EF4-FFF2-40B4-BE49-F238E27FC236}">
                <a16:creationId xmlns:a16="http://schemas.microsoft.com/office/drawing/2014/main" id="{4D34A44D-D48E-2943-84A3-CB7D2569CB7B}"/>
              </a:ext>
            </a:extLst>
          </p:cNvPr>
          <p:cNvSpPr>
            <a:spLocks noGrp="1"/>
          </p:cNvSpPr>
          <p:nvPr>
            <p:ph type="sldNum" sz="quarter" idx="12"/>
          </p:nvPr>
        </p:nvSpPr>
        <p:spPr/>
        <p:txBody>
          <a:bodyPr/>
          <a:lstStyle/>
          <a:p>
            <a:fld id="{DB392262-BD66-3A4C-BC85-A54D298B8442}" type="slidenum">
              <a:rPr lang="en-US" smtClean="0"/>
              <a:t>‹#›</a:t>
            </a:fld>
            <a:endParaRPr lang="en-US"/>
          </a:p>
        </p:txBody>
      </p:sp>
    </p:spTree>
    <p:extLst>
      <p:ext uri="{BB962C8B-B14F-4D97-AF65-F5344CB8AC3E}">
        <p14:creationId xmlns:p14="http://schemas.microsoft.com/office/powerpoint/2010/main" val="1550445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FB295-E662-8140-9282-CB5A8F9FDD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327CAD-E525-0047-A42B-B5CEFC9122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A92989-2AF8-7845-8370-B139CAC0A8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88DD05-183B-ED49-9DB2-48A6C32332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AE82FA-0BD6-7E48-91E5-5DE94535A3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CAF360-5C26-CF48-9661-DD71702D77EA}"/>
              </a:ext>
            </a:extLst>
          </p:cNvPr>
          <p:cNvSpPr>
            <a:spLocks noGrp="1"/>
          </p:cNvSpPr>
          <p:nvPr>
            <p:ph type="dt" sz="half" idx="10"/>
          </p:nvPr>
        </p:nvSpPr>
        <p:spPr/>
        <p:txBody>
          <a:bodyPr/>
          <a:lstStyle/>
          <a:p>
            <a:r>
              <a:rPr lang="en-US"/>
              <a:t>2/8/2021</a:t>
            </a:r>
          </a:p>
        </p:txBody>
      </p:sp>
      <p:sp>
        <p:nvSpPr>
          <p:cNvPr id="8" name="Footer Placeholder 7">
            <a:extLst>
              <a:ext uri="{FF2B5EF4-FFF2-40B4-BE49-F238E27FC236}">
                <a16:creationId xmlns:a16="http://schemas.microsoft.com/office/drawing/2014/main" id="{D3667A36-1680-2F47-9D81-D6E41F00E0E3}"/>
              </a:ext>
            </a:extLst>
          </p:cNvPr>
          <p:cNvSpPr>
            <a:spLocks noGrp="1"/>
          </p:cNvSpPr>
          <p:nvPr>
            <p:ph type="ftr" sz="quarter" idx="11"/>
          </p:nvPr>
        </p:nvSpPr>
        <p:spPr/>
        <p:txBody>
          <a:bodyPr/>
          <a:lstStyle/>
          <a:p>
            <a:r>
              <a:rPr lang="en-US"/>
              <a:t>The GlueX Detector</a:t>
            </a:r>
          </a:p>
        </p:txBody>
      </p:sp>
      <p:sp>
        <p:nvSpPr>
          <p:cNvPr id="9" name="Slide Number Placeholder 8">
            <a:extLst>
              <a:ext uri="{FF2B5EF4-FFF2-40B4-BE49-F238E27FC236}">
                <a16:creationId xmlns:a16="http://schemas.microsoft.com/office/drawing/2014/main" id="{01AB2013-6029-474C-8C1E-C5A9B2234A9F}"/>
              </a:ext>
            </a:extLst>
          </p:cNvPr>
          <p:cNvSpPr>
            <a:spLocks noGrp="1"/>
          </p:cNvSpPr>
          <p:nvPr>
            <p:ph type="sldNum" sz="quarter" idx="12"/>
          </p:nvPr>
        </p:nvSpPr>
        <p:spPr/>
        <p:txBody>
          <a:bodyPr/>
          <a:lstStyle/>
          <a:p>
            <a:fld id="{DB392262-BD66-3A4C-BC85-A54D298B8442}" type="slidenum">
              <a:rPr lang="en-US" smtClean="0"/>
              <a:t>‹#›</a:t>
            </a:fld>
            <a:endParaRPr lang="en-US"/>
          </a:p>
        </p:txBody>
      </p:sp>
    </p:spTree>
    <p:extLst>
      <p:ext uri="{BB962C8B-B14F-4D97-AF65-F5344CB8AC3E}">
        <p14:creationId xmlns:p14="http://schemas.microsoft.com/office/powerpoint/2010/main" val="2473822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3CC23-8A72-1145-96AA-AC42FACFE4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9DCD68-2B13-674F-BEE8-6DA8471FFF37}"/>
              </a:ext>
            </a:extLst>
          </p:cNvPr>
          <p:cNvSpPr>
            <a:spLocks noGrp="1"/>
          </p:cNvSpPr>
          <p:nvPr>
            <p:ph type="dt" sz="half" idx="10"/>
          </p:nvPr>
        </p:nvSpPr>
        <p:spPr/>
        <p:txBody>
          <a:bodyPr/>
          <a:lstStyle/>
          <a:p>
            <a:r>
              <a:rPr lang="en-US"/>
              <a:t>2/8/2021</a:t>
            </a:r>
          </a:p>
        </p:txBody>
      </p:sp>
      <p:sp>
        <p:nvSpPr>
          <p:cNvPr id="4" name="Footer Placeholder 3">
            <a:extLst>
              <a:ext uri="{FF2B5EF4-FFF2-40B4-BE49-F238E27FC236}">
                <a16:creationId xmlns:a16="http://schemas.microsoft.com/office/drawing/2014/main" id="{F1D59F60-ABDE-8C4C-9B5D-8654FB8D47A5}"/>
              </a:ext>
            </a:extLst>
          </p:cNvPr>
          <p:cNvSpPr>
            <a:spLocks noGrp="1"/>
          </p:cNvSpPr>
          <p:nvPr>
            <p:ph type="ftr" sz="quarter" idx="11"/>
          </p:nvPr>
        </p:nvSpPr>
        <p:spPr/>
        <p:txBody>
          <a:bodyPr/>
          <a:lstStyle/>
          <a:p>
            <a:r>
              <a:rPr lang="en-US"/>
              <a:t>The GlueX Detector</a:t>
            </a:r>
          </a:p>
        </p:txBody>
      </p:sp>
      <p:sp>
        <p:nvSpPr>
          <p:cNvPr id="5" name="Slide Number Placeholder 4">
            <a:extLst>
              <a:ext uri="{FF2B5EF4-FFF2-40B4-BE49-F238E27FC236}">
                <a16:creationId xmlns:a16="http://schemas.microsoft.com/office/drawing/2014/main" id="{CE3F6BFD-2218-FE47-85A0-BA371A982E8B}"/>
              </a:ext>
            </a:extLst>
          </p:cNvPr>
          <p:cNvSpPr>
            <a:spLocks noGrp="1"/>
          </p:cNvSpPr>
          <p:nvPr>
            <p:ph type="sldNum" sz="quarter" idx="12"/>
          </p:nvPr>
        </p:nvSpPr>
        <p:spPr/>
        <p:txBody>
          <a:bodyPr/>
          <a:lstStyle/>
          <a:p>
            <a:fld id="{DB392262-BD66-3A4C-BC85-A54D298B8442}" type="slidenum">
              <a:rPr lang="en-US" smtClean="0"/>
              <a:t>‹#›</a:t>
            </a:fld>
            <a:endParaRPr lang="en-US"/>
          </a:p>
        </p:txBody>
      </p:sp>
    </p:spTree>
    <p:extLst>
      <p:ext uri="{BB962C8B-B14F-4D97-AF65-F5344CB8AC3E}">
        <p14:creationId xmlns:p14="http://schemas.microsoft.com/office/powerpoint/2010/main" val="308935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F7668F-3D18-E94F-8C82-EEE68A3E7A1F}"/>
              </a:ext>
            </a:extLst>
          </p:cNvPr>
          <p:cNvSpPr>
            <a:spLocks noGrp="1"/>
          </p:cNvSpPr>
          <p:nvPr>
            <p:ph type="dt" sz="half" idx="10"/>
          </p:nvPr>
        </p:nvSpPr>
        <p:spPr/>
        <p:txBody>
          <a:bodyPr/>
          <a:lstStyle/>
          <a:p>
            <a:r>
              <a:rPr lang="en-US"/>
              <a:t>2/8/2021</a:t>
            </a:r>
          </a:p>
        </p:txBody>
      </p:sp>
      <p:sp>
        <p:nvSpPr>
          <p:cNvPr id="3" name="Footer Placeholder 2">
            <a:extLst>
              <a:ext uri="{FF2B5EF4-FFF2-40B4-BE49-F238E27FC236}">
                <a16:creationId xmlns:a16="http://schemas.microsoft.com/office/drawing/2014/main" id="{9F826F32-4E59-144A-ABAE-BE9B25D0F81D}"/>
              </a:ext>
            </a:extLst>
          </p:cNvPr>
          <p:cNvSpPr>
            <a:spLocks noGrp="1"/>
          </p:cNvSpPr>
          <p:nvPr>
            <p:ph type="ftr" sz="quarter" idx="11"/>
          </p:nvPr>
        </p:nvSpPr>
        <p:spPr/>
        <p:txBody>
          <a:bodyPr/>
          <a:lstStyle/>
          <a:p>
            <a:r>
              <a:rPr lang="en-US"/>
              <a:t>The GlueX Detector</a:t>
            </a:r>
          </a:p>
        </p:txBody>
      </p:sp>
      <p:sp>
        <p:nvSpPr>
          <p:cNvPr id="4" name="Slide Number Placeholder 3">
            <a:extLst>
              <a:ext uri="{FF2B5EF4-FFF2-40B4-BE49-F238E27FC236}">
                <a16:creationId xmlns:a16="http://schemas.microsoft.com/office/drawing/2014/main" id="{C35CC97E-13B2-A94E-BD31-F6844B2B949F}"/>
              </a:ext>
            </a:extLst>
          </p:cNvPr>
          <p:cNvSpPr>
            <a:spLocks noGrp="1"/>
          </p:cNvSpPr>
          <p:nvPr>
            <p:ph type="sldNum" sz="quarter" idx="12"/>
          </p:nvPr>
        </p:nvSpPr>
        <p:spPr/>
        <p:txBody>
          <a:bodyPr/>
          <a:lstStyle/>
          <a:p>
            <a:fld id="{DB392262-BD66-3A4C-BC85-A54D298B8442}" type="slidenum">
              <a:rPr lang="en-US" smtClean="0"/>
              <a:t>‹#›</a:t>
            </a:fld>
            <a:endParaRPr lang="en-US"/>
          </a:p>
        </p:txBody>
      </p:sp>
    </p:spTree>
    <p:extLst>
      <p:ext uri="{BB962C8B-B14F-4D97-AF65-F5344CB8AC3E}">
        <p14:creationId xmlns:p14="http://schemas.microsoft.com/office/powerpoint/2010/main" val="389135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60B5B-A9CB-8344-ABA3-801DFC37A1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28AE82-2794-324E-B57A-1CF74D3A85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9BAC09-FD4E-6C42-84E3-E1BD68FDE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7E6551-FDC5-EB4D-9E58-DD0117A55254}"/>
              </a:ext>
            </a:extLst>
          </p:cNvPr>
          <p:cNvSpPr>
            <a:spLocks noGrp="1"/>
          </p:cNvSpPr>
          <p:nvPr>
            <p:ph type="dt" sz="half" idx="10"/>
          </p:nvPr>
        </p:nvSpPr>
        <p:spPr/>
        <p:txBody>
          <a:bodyPr/>
          <a:lstStyle/>
          <a:p>
            <a:r>
              <a:rPr lang="en-US"/>
              <a:t>2/8/2021</a:t>
            </a:r>
          </a:p>
        </p:txBody>
      </p:sp>
      <p:sp>
        <p:nvSpPr>
          <p:cNvPr id="6" name="Footer Placeholder 5">
            <a:extLst>
              <a:ext uri="{FF2B5EF4-FFF2-40B4-BE49-F238E27FC236}">
                <a16:creationId xmlns:a16="http://schemas.microsoft.com/office/drawing/2014/main" id="{F384083B-D558-CC42-92E4-A197BE67A510}"/>
              </a:ext>
            </a:extLst>
          </p:cNvPr>
          <p:cNvSpPr>
            <a:spLocks noGrp="1"/>
          </p:cNvSpPr>
          <p:nvPr>
            <p:ph type="ftr" sz="quarter" idx="11"/>
          </p:nvPr>
        </p:nvSpPr>
        <p:spPr/>
        <p:txBody>
          <a:bodyPr/>
          <a:lstStyle/>
          <a:p>
            <a:r>
              <a:rPr lang="en-US"/>
              <a:t>The GlueX Detector</a:t>
            </a:r>
          </a:p>
        </p:txBody>
      </p:sp>
      <p:sp>
        <p:nvSpPr>
          <p:cNvPr id="7" name="Slide Number Placeholder 6">
            <a:extLst>
              <a:ext uri="{FF2B5EF4-FFF2-40B4-BE49-F238E27FC236}">
                <a16:creationId xmlns:a16="http://schemas.microsoft.com/office/drawing/2014/main" id="{0BAF6D64-A118-644A-9B1A-8ECF79632672}"/>
              </a:ext>
            </a:extLst>
          </p:cNvPr>
          <p:cNvSpPr>
            <a:spLocks noGrp="1"/>
          </p:cNvSpPr>
          <p:nvPr>
            <p:ph type="sldNum" sz="quarter" idx="12"/>
          </p:nvPr>
        </p:nvSpPr>
        <p:spPr/>
        <p:txBody>
          <a:bodyPr/>
          <a:lstStyle/>
          <a:p>
            <a:fld id="{DB392262-BD66-3A4C-BC85-A54D298B8442}" type="slidenum">
              <a:rPr lang="en-US" smtClean="0"/>
              <a:t>‹#›</a:t>
            </a:fld>
            <a:endParaRPr lang="en-US"/>
          </a:p>
        </p:txBody>
      </p:sp>
    </p:spTree>
    <p:extLst>
      <p:ext uri="{BB962C8B-B14F-4D97-AF65-F5344CB8AC3E}">
        <p14:creationId xmlns:p14="http://schemas.microsoft.com/office/powerpoint/2010/main" val="2466536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67412-085C-E449-B6C4-90D520414F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5FCDD4-0B73-ED4E-91FB-1D14BA2D72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7B01BD-F1FD-0A4A-A642-0C557A5C41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7B31DE-DA6E-784C-9810-7E0EB9D93615}"/>
              </a:ext>
            </a:extLst>
          </p:cNvPr>
          <p:cNvSpPr>
            <a:spLocks noGrp="1"/>
          </p:cNvSpPr>
          <p:nvPr>
            <p:ph type="dt" sz="half" idx="10"/>
          </p:nvPr>
        </p:nvSpPr>
        <p:spPr/>
        <p:txBody>
          <a:bodyPr/>
          <a:lstStyle/>
          <a:p>
            <a:r>
              <a:rPr lang="en-US"/>
              <a:t>2/8/2021</a:t>
            </a:r>
          </a:p>
        </p:txBody>
      </p:sp>
      <p:sp>
        <p:nvSpPr>
          <p:cNvPr id="6" name="Footer Placeholder 5">
            <a:extLst>
              <a:ext uri="{FF2B5EF4-FFF2-40B4-BE49-F238E27FC236}">
                <a16:creationId xmlns:a16="http://schemas.microsoft.com/office/drawing/2014/main" id="{AD46294B-8E57-CE44-B98B-47AEF91BBA7D}"/>
              </a:ext>
            </a:extLst>
          </p:cNvPr>
          <p:cNvSpPr>
            <a:spLocks noGrp="1"/>
          </p:cNvSpPr>
          <p:nvPr>
            <p:ph type="ftr" sz="quarter" idx="11"/>
          </p:nvPr>
        </p:nvSpPr>
        <p:spPr/>
        <p:txBody>
          <a:bodyPr/>
          <a:lstStyle/>
          <a:p>
            <a:r>
              <a:rPr lang="en-US"/>
              <a:t>The GlueX Detector</a:t>
            </a:r>
          </a:p>
        </p:txBody>
      </p:sp>
      <p:sp>
        <p:nvSpPr>
          <p:cNvPr id="7" name="Slide Number Placeholder 6">
            <a:extLst>
              <a:ext uri="{FF2B5EF4-FFF2-40B4-BE49-F238E27FC236}">
                <a16:creationId xmlns:a16="http://schemas.microsoft.com/office/drawing/2014/main" id="{69B68D78-9BE4-6246-9900-4543ACC01C0F}"/>
              </a:ext>
            </a:extLst>
          </p:cNvPr>
          <p:cNvSpPr>
            <a:spLocks noGrp="1"/>
          </p:cNvSpPr>
          <p:nvPr>
            <p:ph type="sldNum" sz="quarter" idx="12"/>
          </p:nvPr>
        </p:nvSpPr>
        <p:spPr/>
        <p:txBody>
          <a:bodyPr/>
          <a:lstStyle/>
          <a:p>
            <a:fld id="{DB392262-BD66-3A4C-BC85-A54D298B8442}" type="slidenum">
              <a:rPr lang="en-US" smtClean="0"/>
              <a:t>‹#›</a:t>
            </a:fld>
            <a:endParaRPr lang="en-US"/>
          </a:p>
        </p:txBody>
      </p:sp>
    </p:spTree>
    <p:extLst>
      <p:ext uri="{BB962C8B-B14F-4D97-AF65-F5344CB8AC3E}">
        <p14:creationId xmlns:p14="http://schemas.microsoft.com/office/powerpoint/2010/main" val="2860332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0ED9C6-6434-D242-86FB-65210CE2A5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7145B5-F2F1-384C-8FE4-422D276876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A20094D-7593-AB4F-841C-1F6831CB80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7030A0"/>
                </a:solidFill>
              </a:defRPr>
            </a:lvl1pPr>
          </a:lstStyle>
          <a:p>
            <a:r>
              <a:rPr lang="en-US"/>
              <a:t>2/8/2021</a:t>
            </a:r>
            <a:endParaRPr lang="en-US" dirty="0"/>
          </a:p>
        </p:txBody>
      </p:sp>
      <p:sp>
        <p:nvSpPr>
          <p:cNvPr id="5" name="Footer Placeholder 4">
            <a:extLst>
              <a:ext uri="{FF2B5EF4-FFF2-40B4-BE49-F238E27FC236}">
                <a16:creationId xmlns:a16="http://schemas.microsoft.com/office/drawing/2014/main" id="{E7D76184-05EC-8A48-97F0-3E2FF24458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The GlueX Detector</a:t>
            </a:r>
            <a:endParaRPr lang="en-US" dirty="0"/>
          </a:p>
        </p:txBody>
      </p:sp>
      <p:sp>
        <p:nvSpPr>
          <p:cNvPr id="6" name="Slide Number Placeholder 5">
            <a:extLst>
              <a:ext uri="{FF2B5EF4-FFF2-40B4-BE49-F238E27FC236}">
                <a16:creationId xmlns:a16="http://schemas.microsoft.com/office/drawing/2014/main" id="{A9617534-2E4E-614D-AB9E-53114258EC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7030A0"/>
                </a:solidFill>
              </a:defRPr>
            </a:lvl1pPr>
          </a:lstStyle>
          <a:p>
            <a:fld id="{DB392262-BD66-3A4C-BC85-A54D298B8442}" type="slidenum">
              <a:rPr lang="en-US" smtClean="0"/>
              <a:pPr/>
              <a:t>‹#›</a:t>
            </a:fld>
            <a:endParaRPr lang="en-US" dirty="0"/>
          </a:p>
        </p:txBody>
      </p:sp>
      <p:pic>
        <p:nvPicPr>
          <p:cNvPr id="7" name="Picture 6" descr="Logo&#10;&#10;Description automatically generated">
            <a:extLst>
              <a:ext uri="{FF2B5EF4-FFF2-40B4-BE49-F238E27FC236}">
                <a16:creationId xmlns:a16="http://schemas.microsoft.com/office/drawing/2014/main" id="{C44181FE-0EA1-C840-85CF-0ED8479DBF4A}"/>
              </a:ext>
            </a:extLst>
          </p:cNvPr>
          <p:cNvPicPr>
            <a:picLocks noChangeAspect="1"/>
          </p:cNvPicPr>
          <p:nvPr userDrawn="1"/>
        </p:nvPicPr>
        <p:blipFill>
          <a:blip r:embed="rId13"/>
          <a:stretch>
            <a:fillRect/>
          </a:stretch>
        </p:blipFill>
        <p:spPr>
          <a:xfrm>
            <a:off x="10293074" y="34712"/>
            <a:ext cx="1898926" cy="660826"/>
          </a:xfrm>
          <a:prstGeom prst="rect">
            <a:avLst/>
          </a:prstGeom>
        </p:spPr>
      </p:pic>
    </p:spTree>
    <p:extLst>
      <p:ext uri="{BB962C8B-B14F-4D97-AF65-F5344CB8AC3E}">
        <p14:creationId xmlns:p14="http://schemas.microsoft.com/office/powerpoint/2010/main" val="4047395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3600" b="1" kern="1200">
          <a:solidFill>
            <a:srgbClr val="94165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21B9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emf"/></Relationships>
</file>

<file path=ppt/slides/_rels/slide1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BA544E49-F23B-3E40-BFC9-1E3A0157097D}"/>
              </a:ext>
            </a:extLst>
          </p:cNvPr>
          <p:cNvPicPr>
            <a:picLocks noChangeAspect="1"/>
          </p:cNvPicPr>
          <p:nvPr/>
        </p:nvPicPr>
        <p:blipFill>
          <a:blip r:embed="rId2"/>
          <a:stretch>
            <a:fillRect/>
          </a:stretch>
        </p:blipFill>
        <p:spPr>
          <a:xfrm>
            <a:off x="328654" y="3979197"/>
            <a:ext cx="4195977" cy="2557205"/>
          </a:xfrm>
          <a:prstGeom prst="rect">
            <a:avLst/>
          </a:prstGeom>
        </p:spPr>
      </p:pic>
      <p:sp>
        <p:nvSpPr>
          <p:cNvPr id="2" name="Title 1">
            <a:extLst>
              <a:ext uri="{FF2B5EF4-FFF2-40B4-BE49-F238E27FC236}">
                <a16:creationId xmlns:a16="http://schemas.microsoft.com/office/drawing/2014/main" id="{39325F7B-87BD-1241-90F1-D2EF710857BC}"/>
              </a:ext>
            </a:extLst>
          </p:cNvPr>
          <p:cNvSpPr>
            <a:spLocks noGrp="1"/>
          </p:cNvSpPr>
          <p:nvPr>
            <p:ph type="ctrTitle"/>
          </p:nvPr>
        </p:nvSpPr>
        <p:spPr>
          <a:xfrm>
            <a:off x="1524000" y="1122363"/>
            <a:ext cx="9144000" cy="1919011"/>
          </a:xfrm>
        </p:spPr>
        <p:txBody>
          <a:bodyPr/>
          <a:lstStyle/>
          <a:p>
            <a:r>
              <a:rPr lang="en-US" dirty="0"/>
              <a:t>The </a:t>
            </a:r>
            <a:r>
              <a:rPr lang="en-US" dirty="0" err="1"/>
              <a:t>GlueX</a:t>
            </a:r>
            <a:r>
              <a:rPr lang="en-US" dirty="0"/>
              <a:t> Experiment</a:t>
            </a:r>
            <a:br>
              <a:rPr lang="en-US" dirty="0"/>
            </a:br>
            <a:br>
              <a:rPr lang="en-US" dirty="0"/>
            </a:br>
            <a:r>
              <a:rPr lang="en-US" sz="2400" dirty="0"/>
              <a:t>part 3</a:t>
            </a:r>
            <a:br>
              <a:rPr lang="en-US" dirty="0"/>
            </a:br>
            <a:r>
              <a:rPr lang="en-US" dirty="0"/>
              <a:t>The </a:t>
            </a:r>
            <a:r>
              <a:rPr lang="en-US" dirty="0" err="1"/>
              <a:t>GlueX</a:t>
            </a:r>
            <a:r>
              <a:rPr lang="en-US" dirty="0"/>
              <a:t> Detector</a:t>
            </a:r>
          </a:p>
        </p:txBody>
      </p:sp>
      <p:sp>
        <p:nvSpPr>
          <p:cNvPr id="3" name="Subtitle 2">
            <a:extLst>
              <a:ext uri="{FF2B5EF4-FFF2-40B4-BE49-F238E27FC236}">
                <a16:creationId xmlns:a16="http://schemas.microsoft.com/office/drawing/2014/main" id="{DE02549A-3640-D440-921D-EBD26FD94F44}"/>
              </a:ext>
            </a:extLst>
          </p:cNvPr>
          <p:cNvSpPr>
            <a:spLocks noGrp="1"/>
          </p:cNvSpPr>
          <p:nvPr>
            <p:ph type="subTitle" idx="1"/>
          </p:nvPr>
        </p:nvSpPr>
        <p:spPr/>
        <p:txBody>
          <a:bodyPr/>
          <a:lstStyle/>
          <a:p>
            <a:r>
              <a:rPr lang="en-US" dirty="0"/>
              <a:t>Curtis A. Meyer</a:t>
            </a:r>
          </a:p>
          <a:p>
            <a:r>
              <a:rPr lang="en-US" dirty="0"/>
              <a:t>Carnegie Mellon University</a:t>
            </a:r>
          </a:p>
          <a:p>
            <a:r>
              <a:rPr lang="en-US" dirty="0"/>
              <a:t>February 2021</a:t>
            </a:r>
          </a:p>
        </p:txBody>
      </p:sp>
      <p:pic>
        <p:nvPicPr>
          <p:cNvPr id="4" name="Picture 3">
            <a:extLst>
              <a:ext uri="{FF2B5EF4-FFF2-40B4-BE49-F238E27FC236}">
                <a16:creationId xmlns:a16="http://schemas.microsoft.com/office/drawing/2014/main" id="{562F85B5-A98A-1749-AEE4-4E6A26A4268F}"/>
              </a:ext>
            </a:extLst>
          </p:cNvPr>
          <p:cNvPicPr>
            <a:picLocks noChangeAspect="1"/>
          </p:cNvPicPr>
          <p:nvPr/>
        </p:nvPicPr>
        <p:blipFill>
          <a:blip r:embed="rId3"/>
          <a:stretch>
            <a:fillRect/>
          </a:stretch>
        </p:blipFill>
        <p:spPr>
          <a:xfrm>
            <a:off x="7833260" y="3602682"/>
            <a:ext cx="4208796" cy="2788060"/>
          </a:xfrm>
          <a:prstGeom prst="rect">
            <a:avLst/>
          </a:prstGeom>
        </p:spPr>
      </p:pic>
    </p:spTree>
    <p:extLst>
      <p:ext uri="{BB962C8B-B14F-4D97-AF65-F5344CB8AC3E}">
        <p14:creationId xmlns:p14="http://schemas.microsoft.com/office/powerpoint/2010/main" val="3816316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hart&#10;&#10;Description automatically generated">
            <a:extLst>
              <a:ext uri="{FF2B5EF4-FFF2-40B4-BE49-F238E27FC236}">
                <a16:creationId xmlns:a16="http://schemas.microsoft.com/office/drawing/2014/main" id="{FE6E46A7-4443-8E41-B2C4-C12D285D04E5}"/>
              </a:ext>
            </a:extLst>
          </p:cNvPr>
          <p:cNvPicPr>
            <a:picLocks noChangeAspect="1"/>
          </p:cNvPicPr>
          <p:nvPr/>
        </p:nvPicPr>
        <p:blipFill>
          <a:blip r:embed="rId2"/>
          <a:stretch>
            <a:fillRect/>
          </a:stretch>
        </p:blipFill>
        <p:spPr>
          <a:xfrm>
            <a:off x="7721600" y="3706529"/>
            <a:ext cx="4470400" cy="2786345"/>
          </a:xfrm>
          <a:prstGeom prst="rect">
            <a:avLst/>
          </a:prstGeom>
        </p:spPr>
      </p:pic>
      <p:pic>
        <p:nvPicPr>
          <p:cNvPr id="19" name="Picture 18">
            <a:extLst>
              <a:ext uri="{FF2B5EF4-FFF2-40B4-BE49-F238E27FC236}">
                <a16:creationId xmlns:a16="http://schemas.microsoft.com/office/drawing/2014/main" id="{898D90C2-908C-D04E-A088-730D086DF87B}"/>
              </a:ext>
            </a:extLst>
          </p:cNvPr>
          <p:cNvPicPr>
            <a:picLocks noChangeAspect="1"/>
          </p:cNvPicPr>
          <p:nvPr/>
        </p:nvPicPr>
        <p:blipFill>
          <a:blip r:embed="rId3"/>
          <a:stretch>
            <a:fillRect/>
          </a:stretch>
        </p:blipFill>
        <p:spPr>
          <a:xfrm>
            <a:off x="1009502" y="4108346"/>
            <a:ext cx="2366214" cy="1768345"/>
          </a:xfrm>
          <a:prstGeom prst="rect">
            <a:avLst/>
          </a:prstGeom>
        </p:spPr>
      </p:pic>
      <p:sp>
        <p:nvSpPr>
          <p:cNvPr id="2" name="Title 1">
            <a:extLst>
              <a:ext uri="{FF2B5EF4-FFF2-40B4-BE49-F238E27FC236}">
                <a16:creationId xmlns:a16="http://schemas.microsoft.com/office/drawing/2014/main" id="{45FC3EDB-7381-C642-A369-912D8B7026E2}"/>
              </a:ext>
            </a:extLst>
          </p:cNvPr>
          <p:cNvSpPr>
            <a:spLocks noGrp="1"/>
          </p:cNvSpPr>
          <p:nvPr>
            <p:ph type="title"/>
          </p:nvPr>
        </p:nvSpPr>
        <p:spPr>
          <a:xfrm>
            <a:off x="838199" y="365126"/>
            <a:ext cx="5145157" cy="917022"/>
          </a:xfrm>
        </p:spPr>
        <p:txBody>
          <a:bodyPr>
            <a:normAutofit/>
          </a:bodyPr>
          <a:lstStyle/>
          <a:p>
            <a:r>
              <a:rPr lang="en-US" dirty="0"/>
              <a:t>The Central Drift Chamber</a:t>
            </a:r>
          </a:p>
        </p:txBody>
      </p:sp>
      <p:sp>
        <p:nvSpPr>
          <p:cNvPr id="3" name="Date Placeholder 2">
            <a:extLst>
              <a:ext uri="{FF2B5EF4-FFF2-40B4-BE49-F238E27FC236}">
                <a16:creationId xmlns:a16="http://schemas.microsoft.com/office/drawing/2014/main" id="{BEE4B72D-D47E-A341-9A0F-CE3823C64C13}"/>
              </a:ext>
            </a:extLst>
          </p:cNvPr>
          <p:cNvSpPr>
            <a:spLocks noGrp="1"/>
          </p:cNvSpPr>
          <p:nvPr>
            <p:ph type="dt" sz="half" idx="10"/>
          </p:nvPr>
        </p:nvSpPr>
        <p:spPr/>
        <p:txBody>
          <a:bodyPr/>
          <a:lstStyle/>
          <a:p>
            <a:r>
              <a:rPr lang="en-US"/>
              <a:t>2/8/2021</a:t>
            </a:r>
          </a:p>
        </p:txBody>
      </p:sp>
      <p:sp>
        <p:nvSpPr>
          <p:cNvPr id="4" name="Footer Placeholder 3">
            <a:extLst>
              <a:ext uri="{FF2B5EF4-FFF2-40B4-BE49-F238E27FC236}">
                <a16:creationId xmlns:a16="http://schemas.microsoft.com/office/drawing/2014/main" id="{EF251A0B-8E74-D747-97A6-0BE1C67892A6}"/>
              </a:ext>
            </a:extLst>
          </p:cNvPr>
          <p:cNvSpPr>
            <a:spLocks noGrp="1"/>
          </p:cNvSpPr>
          <p:nvPr>
            <p:ph type="ftr" sz="quarter" idx="11"/>
          </p:nvPr>
        </p:nvSpPr>
        <p:spPr/>
        <p:txBody>
          <a:bodyPr/>
          <a:lstStyle/>
          <a:p>
            <a:r>
              <a:rPr lang="en-US"/>
              <a:t>The GlueX Detector</a:t>
            </a:r>
          </a:p>
        </p:txBody>
      </p:sp>
      <p:sp>
        <p:nvSpPr>
          <p:cNvPr id="5" name="Slide Number Placeholder 4">
            <a:extLst>
              <a:ext uri="{FF2B5EF4-FFF2-40B4-BE49-F238E27FC236}">
                <a16:creationId xmlns:a16="http://schemas.microsoft.com/office/drawing/2014/main" id="{3DDF7AB8-E9DF-914D-A091-460BBF3B96EF}"/>
              </a:ext>
            </a:extLst>
          </p:cNvPr>
          <p:cNvSpPr>
            <a:spLocks noGrp="1"/>
          </p:cNvSpPr>
          <p:nvPr>
            <p:ph type="sldNum" sz="quarter" idx="12"/>
          </p:nvPr>
        </p:nvSpPr>
        <p:spPr/>
        <p:txBody>
          <a:bodyPr/>
          <a:lstStyle/>
          <a:p>
            <a:fld id="{DB392262-BD66-3A4C-BC85-A54D298B8442}" type="slidenum">
              <a:rPr lang="en-US" smtClean="0"/>
              <a:t>10</a:t>
            </a:fld>
            <a:endParaRPr lang="en-US"/>
          </a:p>
        </p:txBody>
      </p:sp>
      <p:sp>
        <p:nvSpPr>
          <p:cNvPr id="6" name="TextBox 5">
            <a:extLst>
              <a:ext uri="{FF2B5EF4-FFF2-40B4-BE49-F238E27FC236}">
                <a16:creationId xmlns:a16="http://schemas.microsoft.com/office/drawing/2014/main" id="{F06AB8CA-F346-E64D-BEAA-A0C75232A572}"/>
              </a:ext>
            </a:extLst>
          </p:cNvPr>
          <p:cNvSpPr txBox="1"/>
          <p:nvPr/>
        </p:nvSpPr>
        <p:spPr>
          <a:xfrm>
            <a:off x="838200" y="1779104"/>
            <a:ext cx="184731" cy="369332"/>
          </a:xfrm>
          <a:prstGeom prst="rect">
            <a:avLst/>
          </a:prstGeom>
          <a:noFill/>
        </p:spPr>
        <p:txBody>
          <a:bodyPr wrap="none" rtlCol="0">
            <a:spAutoFit/>
          </a:bodyPr>
          <a:lstStyle/>
          <a:p>
            <a:endParaRPr lang="en-US"/>
          </a:p>
        </p:txBody>
      </p:sp>
      <p:sp>
        <p:nvSpPr>
          <p:cNvPr id="7" name="Rectangle 6">
            <a:extLst>
              <a:ext uri="{FF2B5EF4-FFF2-40B4-BE49-F238E27FC236}">
                <a16:creationId xmlns:a16="http://schemas.microsoft.com/office/drawing/2014/main" id="{389E53FC-912C-DA45-B56A-9619AD58C6A9}"/>
              </a:ext>
            </a:extLst>
          </p:cNvPr>
          <p:cNvSpPr/>
          <p:nvPr/>
        </p:nvSpPr>
        <p:spPr>
          <a:xfrm>
            <a:off x="76200" y="5969654"/>
            <a:ext cx="6096000" cy="523220"/>
          </a:xfrm>
          <a:prstGeom prst="rect">
            <a:avLst/>
          </a:prstGeom>
        </p:spPr>
        <p:txBody>
          <a:bodyPr>
            <a:spAutoFit/>
          </a:bodyPr>
          <a:lstStyle/>
          <a:p>
            <a:r>
              <a:rPr lang="en-US" sz="1400" dirty="0"/>
              <a:t>Y. Van Haarlem, </a:t>
            </a:r>
            <a:r>
              <a:rPr lang="en-US" sz="1400" i="1" dirty="0"/>
              <a:t>et a</a:t>
            </a:r>
            <a:r>
              <a:rPr lang="en-US" sz="1400" dirty="0"/>
              <a:t>l., </a:t>
            </a:r>
            <a:r>
              <a:rPr lang="en-US" sz="1400" dirty="0" err="1"/>
              <a:t>Nucl</a:t>
            </a:r>
            <a:r>
              <a:rPr lang="en-US" sz="1400" dirty="0"/>
              <a:t>. </a:t>
            </a:r>
            <a:r>
              <a:rPr lang="en-US" sz="1400" dirty="0" err="1"/>
              <a:t>Instrum</a:t>
            </a:r>
            <a:r>
              <a:rPr lang="en-US" sz="1400" dirty="0"/>
              <a:t>. Methods A</a:t>
            </a:r>
            <a:r>
              <a:rPr lang="en-US" sz="1400" b="1" dirty="0"/>
              <a:t>622</a:t>
            </a:r>
            <a:r>
              <a:rPr lang="en-US" sz="1400" dirty="0"/>
              <a:t>, 142, (2010)</a:t>
            </a:r>
          </a:p>
          <a:p>
            <a:r>
              <a:rPr lang="en-US" sz="1400" dirty="0"/>
              <a:t>N.S. Jarvis, </a:t>
            </a:r>
            <a:r>
              <a:rPr lang="en-US" sz="1400" i="1" dirty="0"/>
              <a:t>et al.</a:t>
            </a:r>
            <a:r>
              <a:rPr lang="en-US" sz="1400" dirty="0"/>
              <a:t>, </a:t>
            </a:r>
            <a:r>
              <a:rPr lang="en-US" sz="1400" dirty="0" err="1"/>
              <a:t>Nucl</a:t>
            </a:r>
            <a:r>
              <a:rPr lang="en-US" sz="1400" dirty="0"/>
              <a:t>. </a:t>
            </a:r>
            <a:r>
              <a:rPr lang="en-US" sz="1400" dirty="0" err="1"/>
              <a:t>Instrum</a:t>
            </a:r>
            <a:r>
              <a:rPr lang="en-US" sz="1400" dirty="0"/>
              <a:t>. &amp; Meth. A</a:t>
            </a:r>
            <a:r>
              <a:rPr lang="en-US" sz="1400" b="1" dirty="0"/>
              <a:t>962</a:t>
            </a:r>
            <a:r>
              <a:rPr lang="en-US" sz="1400" dirty="0"/>
              <a:t>, 163727 (2020)</a:t>
            </a:r>
          </a:p>
        </p:txBody>
      </p:sp>
      <p:pic>
        <p:nvPicPr>
          <p:cNvPr id="11" name="Picture 10" descr="Diagram&#10;&#10;Description automatically generated">
            <a:extLst>
              <a:ext uri="{FF2B5EF4-FFF2-40B4-BE49-F238E27FC236}">
                <a16:creationId xmlns:a16="http://schemas.microsoft.com/office/drawing/2014/main" id="{E0A75A0C-614C-B842-9781-A234E62D191B}"/>
              </a:ext>
            </a:extLst>
          </p:cNvPr>
          <p:cNvPicPr>
            <a:picLocks noChangeAspect="1"/>
          </p:cNvPicPr>
          <p:nvPr/>
        </p:nvPicPr>
        <p:blipFill>
          <a:blip r:embed="rId4"/>
          <a:stretch>
            <a:fillRect/>
          </a:stretch>
        </p:blipFill>
        <p:spPr>
          <a:xfrm>
            <a:off x="193637" y="1205081"/>
            <a:ext cx="4288953" cy="2881852"/>
          </a:xfrm>
          <a:prstGeom prst="rect">
            <a:avLst/>
          </a:prstGeom>
        </p:spPr>
      </p:pic>
      <p:sp>
        <p:nvSpPr>
          <p:cNvPr id="13" name="TextBox 12">
            <a:extLst>
              <a:ext uri="{FF2B5EF4-FFF2-40B4-BE49-F238E27FC236}">
                <a16:creationId xmlns:a16="http://schemas.microsoft.com/office/drawing/2014/main" id="{35CB38D7-CCF4-3649-AC6F-C4F3723D3239}"/>
              </a:ext>
            </a:extLst>
          </p:cNvPr>
          <p:cNvSpPr txBox="1"/>
          <p:nvPr/>
        </p:nvSpPr>
        <p:spPr>
          <a:xfrm>
            <a:off x="4637113" y="3911098"/>
            <a:ext cx="3156552" cy="2308324"/>
          </a:xfrm>
          <a:prstGeom prst="rect">
            <a:avLst/>
          </a:prstGeom>
          <a:noFill/>
        </p:spPr>
        <p:txBody>
          <a:bodyPr wrap="square" rtlCol="0">
            <a:spAutoFit/>
          </a:bodyPr>
          <a:lstStyle/>
          <a:p>
            <a:r>
              <a:rPr lang="en-US" dirty="0">
                <a:solidFill>
                  <a:srgbClr val="521B93"/>
                </a:solidFill>
              </a:rPr>
              <a:t>The CDC is designed to reconstruct the trajectory of charged particles passing through it. It reconstructs the closest distance to the wire to about 150 </a:t>
            </a:r>
            <a:r>
              <a:rPr lang="en-US" dirty="0">
                <a:solidFill>
                  <a:srgbClr val="521B93"/>
                </a:solidFill>
                <a:latin typeface="Symbol" pitchFamily="2" charset="2"/>
              </a:rPr>
              <a:t>m</a:t>
            </a:r>
            <a:r>
              <a:rPr lang="en-US" dirty="0">
                <a:solidFill>
                  <a:srgbClr val="521B93"/>
                </a:solidFill>
              </a:rPr>
              <a:t>m precision and the z position of the track with cm precision.</a:t>
            </a:r>
          </a:p>
        </p:txBody>
      </p:sp>
      <p:pic>
        <p:nvPicPr>
          <p:cNvPr id="14" name="Picture 13" descr="Graphical user interface&#10;&#10;Description automatically generated with medium confidence">
            <a:extLst>
              <a:ext uri="{FF2B5EF4-FFF2-40B4-BE49-F238E27FC236}">
                <a16:creationId xmlns:a16="http://schemas.microsoft.com/office/drawing/2014/main" id="{BD8B0683-549D-B448-A546-D3255FE1768C}"/>
              </a:ext>
            </a:extLst>
          </p:cNvPr>
          <p:cNvPicPr>
            <a:picLocks noChangeAspect="1"/>
          </p:cNvPicPr>
          <p:nvPr/>
        </p:nvPicPr>
        <p:blipFill>
          <a:blip r:embed="rId5"/>
          <a:stretch>
            <a:fillRect/>
          </a:stretch>
        </p:blipFill>
        <p:spPr>
          <a:xfrm>
            <a:off x="4175921" y="1183668"/>
            <a:ext cx="4570045" cy="2680177"/>
          </a:xfrm>
          <a:prstGeom prst="rect">
            <a:avLst/>
          </a:prstGeom>
        </p:spPr>
      </p:pic>
      <p:sp>
        <p:nvSpPr>
          <p:cNvPr id="17" name="TextBox 16">
            <a:extLst>
              <a:ext uri="{FF2B5EF4-FFF2-40B4-BE49-F238E27FC236}">
                <a16:creationId xmlns:a16="http://schemas.microsoft.com/office/drawing/2014/main" id="{994B4E7F-4349-C64A-906C-75B6B7EF45EA}"/>
              </a:ext>
            </a:extLst>
          </p:cNvPr>
          <p:cNvSpPr txBox="1"/>
          <p:nvPr/>
        </p:nvSpPr>
        <p:spPr>
          <a:xfrm>
            <a:off x="8595441" y="2783199"/>
            <a:ext cx="3387763" cy="923330"/>
          </a:xfrm>
          <a:prstGeom prst="rect">
            <a:avLst/>
          </a:prstGeom>
          <a:noFill/>
        </p:spPr>
        <p:txBody>
          <a:bodyPr wrap="square" rtlCol="0">
            <a:spAutoFit/>
          </a:bodyPr>
          <a:lstStyle/>
          <a:p>
            <a:r>
              <a:rPr lang="en-US" dirty="0" err="1">
                <a:solidFill>
                  <a:srgbClr val="521B93"/>
                </a:solidFill>
              </a:rPr>
              <a:t>dE</a:t>
            </a:r>
            <a:r>
              <a:rPr lang="en-US" dirty="0">
                <a:solidFill>
                  <a:srgbClr val="521B93"/>
                </a:solidFill>
              </a:rPr>
              <a:t>/dx information allows pion-proton separation for particles of momentum less than 800 MeV/c.</a:t>
            </a:r>
          </a:p>
        </p:txBody>
      </p:sp>
      <p:sp>
        <p:nvSpPr>
          <p:cNvPr id="8" name="TextBox 7">
            <a:extLst>
              <a:ext uri="{FF2B5EF4-FFF2-40B4-BE49-F238E27FC236}">
                <a16:creationId xmlns:a16="http://schemas.microsoft.com/office/drawing/2014/main" id="{5C39FC5D-5BB4-7648-82F3-B0B95A9AD8C5}"/>
              </a:ext>
            </a:extLst>
          </p:cNvPr>
          <p:cNvSpPr txBox="1"/>
          <p:nvPr/>
        </p:nvSpPr>
        <p:spPr>
          <a:xfrm>
            <a:off x="8748568" y="4880594"/>
            <a:ext cx="306494" cy="369332"/>
          </a:xfrm>
          <a:prstGeom prst="rect">
            <a:avLst/>
          </a:prstGeom>
          <a:noFill/>
        </p:spPr>
        <p:txBody>
          <a:bodyPr wrap="none" rtlCol="0">
            <a:spAutoFit/>
          </a:bodyPr>
          <a:lstStyle/>
          <a:p>
            <a:r>
              <a:rPr lang="en-US" b="1" dirty="0">
                <a:solidFill>
                  <a:srgbClr val="C00000"/>
                </a:solidFill>
              </a:rPr>
              <a:t>p</a:t>
            </a:r>
          </a:p>
        </p:txBody>
      </p:sp>
      <p:sp>
        <p:nvSpPr>
          <p:cNvPr id="9" name="TextBox 8">
            <a:extLst>
              <a:ext uri="{FF2B5EF4-FFF2-40B4-BE49-F238E27FC236}">
                <a16:creationId xmlns:a16="http://schemas.microsoft.com/office/drawing/2014/main" id="{E6F13B60-F56F-5442-95D6-B83E8CD7A41A}"/>
              </a:ext>
            </a:extLst>
          </p:cNvPr>
          <p:cNvSpPr txBox="1"/>
          <p:nvPr/>
        </p:nvSpPr>
        <p:spPr>
          <a:xfrm>
            <a:off x="8583101" y="5532273"/>
            <a:ext cx="325730" cy="400110"/>
          </a:xfrm>
          <a:prstGeom prst="rect">
            <a:avLst/>
          </a:prstGeom>
          <a:noFill/>
        </p:spPr>
        <p:txBody>
          <a:bodyPr wrap="none" rtlCol="0">
            <a:spAutoFit/>
          </a:bodyPr>
          <a:lstStyle/>
          <a:p>
            <a:r>
              <a:rPr lang="en-US" sz="2000" b="1" dirty="0">
                <a:solidFill>
                  <a:srgbClr val="C00000"/>
                </a:solidFill>
                <a:latin typeface="Symbol" pitchFamily="2" charset="2"/>
              </a:rPr>
              <a:t>p</a:t>
            </a:r>
          </a:p>
        </p:txBody>
      </p:sp>
      <p:sp>
        <p:nvSpPr>
          <p:cNvPr id="12" name="TextBox 11">
            <a:extLst>
              <a:ext uri="{FF2B5EF4-FFF2-40B4-BE49-F238E27FC236}">
                <a16:creationId xmlns:a16="http://schemas.microsoft.com/office/drawing/2014/main" id="{5E5EFF35-0EA0-0E44-B74F-A144727E331C}"/>
              </a:ext>
            </a:extLst>
          </p:cNvPr>
          <p:cNvSpPr txBox="1"/>
          <p:nvPr/>
        </p:nvSpPr>
        <p:spPr>
          <a:xfrm>
            <a:off x="8503183" y="5162941"/>
            <a:ext cx="311304" cy="369332"/>
          </a:xfrm>
          <a:prstGeom prst="rect">
            <a:avLst/>
          </a:prstGeom>
          <a:noFill/>
        </p:spPr>
        <p:txBody>
          <a:bodyPr wrap="none" rtlCol="0">
            <a:spAutoFit/>
          </a:bodyPr>
          <a:lstStyle/>
          <a:p>
            <a:r>
              <a:rPr lang="en-US" b="1" dirty="0">
                <a:solidFill>
                  <a:srgbClr val="C00000"/>
                </a:solidFill>
              </a:rPr>
              <a:t>K</a:t>
            </a:r>
          </a:p>
        </p:txBody>
      </p:sp>
    </p:spTree>
    <p:extLst>
      <p:ext uri="{BB962C8B-B14F-4D97-AF65-F5344CB8AC3E}">
        <p14:creationId xmlns:p14="http://schemas.microsoft.com/office/powerpoint/2010/main" val="185782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C3EDB-7381-C642-A369-912D8B7026E2}"/>
              </a:ext>
            </a:extLst>
          </p:cNvPr>
          <p:cNvSpPr>
            <a:spLocks noGrp="1"/>
          </p:cNvSpPr>
          <p:nvPr>
            <p:ph type="title"/>
          </p:nvPr>
        </p:nvSpPr>
        <p:spPr>
          <a:xfrm>
            <a:off x="838199" y="365126"/>
            <a:ext cx="5612297" cy="956778"/>
          </a:xfrm>
        </p:spPr>
        <p:txBody>
          <a:bodyPr>
            <a:normAutofit/>
          </a:bodyPr>
          <a:lstStyle/>
          <a:p>
            <a:r>
              <a:rPr lang="en-US" dirty="0"/>
              <a:t>The </a:t>
            </a:r>
            <a:r>
              <a:rPr lang="en-US" sz="4000" dirty="0"/>
              <a:t>Forward</a:t>
            </a:r>
            <a:r>
              <a:rPr lang="en-US" dirty="0"/>
              <a:t> Drift Chambers</a:t>
            </a:r>
          </a:p>
        </p:txBody>
      </p:sp>
      <p:sp>
        <p:nvSpPr>
          <p:cNvPr id="3" name="Date Placeholder 2">
            <a:extLst>
              <a:ext uri="{FF2B5EF4-FFF2-40B4-BE49-F238E27FC236}">
                <a16:creationId xmlns:a16="http://schemas.microsoft.com/office/drawing/2014/main" id="{BEE4B72D-D47E-A341-9A0F-CE3823C64C13}"/>
              </a:ext>
            </a:extLst>
          </p:cNvPr>
          <p:cNvSpPr>
            <a:spLocks noGrp="1"/>
          </p:cNvSpPr>
          <p:nvPr>
            <p:ph type="dt" sz="half" idx="10"/>
          </p:nvPr>
        </p:nvSpPr>
        <p:spPr/>
        <p:txBody>
          <a:bodyPr/>
          <a:lstStyle/>
          <a:p>
            <a:r>
              <a:rPr lang="en-US"/>
              <a:t>2/8/2021</a:t>
            </a:r>
          </a:p>
        </p:txBody>
      </p:sp>
      <p:sp>
        <p:nvSpPr>
          <p:cNvPr id="4" name="Footer Placeholder 3">
            <a:extLst>
              <a:ext uri="{FF2B5EF4-FFF2-40B4-BE49-F238E27FC236}">
                <a16:creationId xmlns:a16="http://schemas.microsoft.com/office/drawing/2014/main" id="{EF251A0B-8E74-D747-97A6-0BE1C67892A6}"/>
              </a:ext>
            </a:extLst>
          </p:cNvPr>
          <p:cNvSpPr>
            <a:spLocks noGrp="1"/>
          </p:cNvSpPr>
          <p:nvPr>
            <p:ph type="ftr" sz="quarter" idx="11"/>
          </p:nvPr>
        </p:nvSpPr>
        <p:spPr/>
        <p:txBody>
          <a:bodyPr/>
          <a:lstStyle/>
          <a:p>
            <a:r>
              <a:rPr lang="en-US"/>
              <a:t>The GlueX Detector</a:t>
            </a:r>
          </a:p>
        </p:txBody>
      </p:sp>
      <p:sp>
        <p:nvSpPr>
          <p:cNvPr id="5" name="Slide Number Placeholder 4">
            <a:extLst>
              <a:ext uri="{FF2B5EF4-FFF2-40B4-BE49-F238E27FC236}">
                <a16:creationId xmlns:a16="http://schemas.microsoft.com/office/drawing/2014/main" id="{3DDF7AB8-E9DF-914D-A091-460BBF3B96EF}"/>
              </a:ext>
            </a:extLst>
          </p:cNvPr>
          <p:cNvSpPr>
            <a:spLocks noGrp="1"/>
          </p:cNvSpPr>
          <p:nvPr>
            <p:ph type="sldNum" sz="quarter" idx="12"/>
          </p:nvPr>
        </p:nvSpPr>
        <p:spPr/>
        <p:txBody>
          <a:bodyPr/>
          <a:lstStyle/>
          <a:p>
            <a:fld id="{DB392262-BD66-3A4C-BC85-A54D298B8442}" type="slidenum">
              <a:rPr lang="en-US" smtClean="0"/>
              <a:t>11</a:t>
            </a:fld>
            <a:endParaRPr lang="en-US"/>
          </a:p>
        </p:txBody>
      </p:sp>
      <p:sp>
        <p:nvSpPr>
          <p:cNvPr id="6" name="TextBox 5">
            <a:extLst>
              <a:ext uri="{FF2B5EF4-FFF2-40B4-BE49-F238E27FC236}">
                <a16:creationId xmlns:a16="http://schemas.microsoft.com/office/drawing/2014/main" id="{F06AB8CA-F346-E64D-BEAA-A0C75232A572}"/>
              </a:ext>
            </a:extLst>
          </p:cNvPr>
          <p:cNvSpPr txBox="1"/>
          <p:nvPr/>
        </p:nvSpPr>
        <p:spPr>
          <a:xfrm>
            <a:off x="838200" y="1779104"/>
            <a:ext cx="184731" cy="369332"/>
          </a:xfrm>
          <a:prstGeom prst="rect">
            <a:avLst/>
          </a:prstGeom>
          <a:noFill/>
        </p:spPr>
        <p:txBody>
          <a:bodyPr wrap="none" rtlCol="0">
            <a:spAutoFit/>
          </a:bodyPr>
          <a:lstStyle/>
          <a:p>
            <a:endParaRPr lang="en-US"/>
          </a:p>
        </p:txBody>
      </p:sp>
      <p:sp>
        <p:nvSpPr>
          <p:cNvPr id="7" name="Rectangle 6">
            <a:extLst>
              <a:ext uri="{FF2B5EF4-FFF2-40B4-BE49-F238E27FC236}">
                <a16:creationId xmlns:a16="http://schemas.microsoft.com/office/drawing/2014/main" id="{FF06F404-B8B2-EC4C-B389-0881D8BBC4B4}"/>
              </a:ext>
            </a:extLst>
          </p:cNvPr>
          <p:cNvSpPr/>
          <p:nvPr/>
        </p:nvSpPr>
        <p:spPr>
          <a:xfrm>
            <a:off x="106017" y="5969654"/>
            <a:ext cx="6096000" cy="523220"/>
          </a:xfrm>
          <a:prstGeom prst="rect">
            <a:avLst/>
          </a:prstGeom>
        </p:spPr>
        <p:txBody>
          <a:bodyPr>
            <a:spAutoFit/>
          </a:bodyPr>
          <a:lstStyle/>
          <a:p>
            <a:r>
              <a:rPr lang="en-US" sz="1400" dirty="0"/>
              <a:t>V. V. </a:t>
            </a:r>
            <a:r>
              <a:rPr lang="en-US" sz="1400" dirty="0" err="1"/>
              <a:t>Berdnikov</a:t>
            </a:r>
            <a:r>
              <a:rPr lang="en-US" sz="1400" dirty="0"/>
              <a:t>, </a:t>
            </a:r>
            <a:r>
              <a:rPr lang="en-US" sz="1400" i="1" dirty="0"/>
              <a:t>et al.,</a:t>
            </a:r>
            <a:r>
              <a:rPr lang="en-US" sz="1400" dirty="0"/>
              <a:t> </a:t>
            </a:r>
            <a:r>
              <a:rPr lang="en-US" sz="1400" dirty="0" err="1"/>
              <a:t>Instrum</a:t>
            </a:r>
            <a:r>
              <a:rPr lang="en-US" sz="1400" dirty="0"/>
              <a:t>. Exp. Tech. </a:t>
            </a:r>
            <a:r>
              <a:rPr lang="en-US" sz="1400" b="1" dirty="0"/>
              <a:t>58</a:t>
            </a:r>
            <a:r>
              <a:rPr lang="en-US" sz="1400" dirty="0"/>
              <a:t>, 25 (2015)</a:t>
            </a:r>
          </a:p>
          <a:p>
            <a:r>
              <a:rPr lang="en-US" sz="1400" dirty="0"/>
              <a:t>L. </a:t>
            </a:r>
            <a:r>
              <a:rPr lang="en-US" sz="1400" dirty="0" err="1"/>
              <a:t>Pentchev</a:t>
            </a:r>
            <a:r>
              <a:rPr lang="en-US" sz="1400" dirty="0"/>
              <a:t>, </a:t>
            </a:r>
            <a:r>
              <a:rPr lang="en-US" sz="1400" i="1" dirty="0"/>
              <a:t>et al.</a:t>
            </a:r>
            <a:r>
              <a:rPr lang="en-US" sz="1400" dirty="0"/>
              <a:t>, </a:t>
            </a:r>
            <a:r>
              <a:rPr lang="en-US" sz="1400" dirty="0" err="1"/>
              <a:t>Nucl</a:t>
            </a:r>
            <a:r>
              <a:rPr lang="en-US" sz="1400" dirty="0"/>
              <a:t>. </a:t>
            </a:r>
            <a:r>
              <a:rPr lang="en-US" sz="1400" dirty="0" err="1"/>
              <a:t>Instrum</a:t>
            </a:r>
            <a:r>
              <a:rPr lang="en-US" sz="1400" dirty="0"/>
              <a:t>. &amp; Meth. A</a:t>
            </a:r>
            <a:r>
              <a:rPr lang="en-US" sz="1400" b="1" dirty="0"/>
              <a:t>845</a:t>
            </a:r>
            <a:r>
              <a:rPr lang="en-US" sz="1400" dirty="0"/>
              <a:t>, 281 (2017)</a:t>
            </a:r>
          </a:p>
        </p:txBody>
      </p:sp>
      <p:pic>
        <p:nvPicPr>
          <p:cNvPr id="8" name="Picture 2" descr="http://gluex.phys.uregina.ca/sites/default/files/photos/P1010004.JPG">
            <a:extLst>
              <a:ext uri="{FF2B5EF4-FFF2-40B4-BE49-F238E27FC236}">
                <a16:creationId xmlns:a16="http://schemas.microsoft.com/office/drawing/2014/main" id="{C74DE9A6-753C-1C41-8D3F-DF1EA4AD8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2672" y="722703"/>
            <a:ext cx="3074488" cy="23058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gluex.phys.uregina.ca/sites/default/files/photos/FDC_almost_in.JPG">
            <a:extLst>
              <a:ext uri="{FF2B5EF4-FFF2-40B4-BE49-F238E27FC236}">
                <a16:creationId xmlns:a16="http://schemas.microsoft.com/office/drawing/2014/main" id="{7AB35AA9-9E88-084B-98DD-D5F94A150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4312" y="3211131"/>
            <a:ext cx="2212848" cy="29626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chart&#10;&#10;Description automatically generated">
            <a:extLst>
              <a:ext uri="{FF2B5EF4-FFF2-40B4-BE49-F238E27FC236}">
                <a16:creationId xmlns:a16="http://schemas.microsoft.com/office/drawing/2014/main" id="{7F815C2E-D832-674A-88DA-13B4B1F6014B}"/>
              </a:ext>
            </a:extLst>
          </p:cNvPr>
          <p:cNvPicPr>
            <a:picLocks noChangeAspect="1"/>
          </p:cNvPicPr>
          <p:nvPr/>
        </p:nvPicPr>
        <p:blipFill>
          <a:blip r:embed="rId4"/>
          <a:stretch>
            <a:fillRect/>
          </a:stretch>
        </p:blipFill>
        <p:spPr>
          <a:xfrm>
            <a:off x="106017" y="3429000"/>
            <a:ext cx="3684643" cy="2445976"/>
          </a:xfrm>
          <a:prstGeom prst="rect">
            <a:avLst/>
          </a:prstGeom>
        </p:spPr>
      </p:pic>
      <p:sp>
        <p:nvSpPr>
          <p:cNvPr id="12" name="TextBox 11">
            <a:extLst>
              <a:ext uri="{FF2B5EF4-FFF2-40B4-BE49-F238E27FC236}">
                <a16:creationId xmlns:a16="http://schemas.microsoft.com/office/drawing/2014/main" id="{6607022F-C1D3-994E-9F03-85A7AB7DEC77}"/>
              </a:ext>
            </a:extLst>
          </p:cNvPr>
          <p:cNvSpPr txBox="1"/>
          <p:nvPr/>
        </p:nvSpPr>
        <p:spPr>
          <a:xfrm>
            <a:off x="376516" y="1206199"/>
            <a:ext cx="8315661" cy="2246769"/>
          </a:xfrm>
          <a:prstGeom prst="rect">
            <a:avLst/>
          </a:prstGeom>
          <a:noFill/>
        </p:spPr>
        <p:txBody>
          <a:bodyPr wrap="square" rtlCol="0">
            <a:spAutoFit/>
          </a:bodyPr>
          <a:lstStyle/>
          <a:p>
            <a:r>
              <a:rPr lang="en-US" sz="2000" dirty="0">
                <a:solidFill>
                  <a:srgbClr val="521B93"/>
                </a:solidFill>
              </a:rPr>
              <a:t>The forward drift chamber (FDC) consists of 24 layers of 1m diameter planar drift chambers arranged in 4 packages. The chambers have both anode wires and cathode strips for detection of charged particles. The 20 </a:t>
            </a:r>
            <a:r>
              <a:rPr lang="en-US" sz="2000" dirty="0">
                <a:solidFill>
                  <a:srgbClr val="521B93"/>
                </a:solidFill>
                <a:latin typeface="Symbol" pitchFamily="2" charset="2"/>
              </a:rPr>
              <a:t>m</a:t>
            </a:r>
            <a:r>
              <a:rPr lang="en-US" sz="2000" dirty="0">
                <a:solidFill>
                  <a:srgbClr val="521B93"/>
                </a:solidFill>
              </a:rPr>
              <a:t>m anode wires are spaced between 80 </a:t>
            </a:r>
            <a:r>
              <a:rPr lang="en-US" sz="2000" dirty="0">
                <a:solidFill>
                  <a:srgbClr val="521B93"/>
                </a:solidFill>
                <a:latin typeface="Symbol" pitchFamily="2" charset="2"/>
              </a:rPr>
              <a:t>m</a:t>
            </a:r>
            <a:r>
              <a:rPr lang="en-US" sz="2000" dirty="0">
                <a:solidFill>
                  <a:srgbClr val="521B93"/>
                </a:solidFill>
              </a:rPr>
              <a:t>m field wires and read out using TDCs. The cathodes have 5mm pitch and are oriented at 75</a:t>
            </a:r>
            <a:r>
              <a:rPr lang="en-US" sz="2000" baseline="30000" dirty="0">
                <a:solidFill>
                  <a:srgbClr val="521B93"/>
                </a:solidFill>
              </a:rPr>
              <a:t>o</a:t>
            </a:r>
            <a:r>
              <a:rPr lang="en-US" sz="2000" dirty="0">
                <a:solidFill>
                  <a:srgbClr val="521B93"/>
                </a:solidFill>
              </a:rPr>
              <a:t> and 105</a:t>
            </a:r>
            <a:r>
              <a:rPr lang="en-US" sz="2000" baseline="30000" dirty="0">
                <a:solidFill>
                  <a:srgbClr val="521B93"/>
                </a:solidFill>
              </a:rPr>
              <a:t>o</a:t>
            </a:r>
            <a:r>
              <a:rPr lang="en-US" sz="2000" dirty="0">
                <a:solidFill>
                  <a:srgbClr val="521B93"/>
                </a:solidFill>
              </a:rPr>
              <a:t> relative to the wires and are read out using 125 MHz flash ADCs. Each adjacent chamber plane is rotated by 60 degrees relative to the previous one. There are 12682 electronic channels.</a:t>
            </a:r>
          </a:p>
        </p:txBody>
      </p:sp>
      <p:sp>
        <p:nvSpPr>
          <p:cNvPr id="13" name="TextBox 12">
            <a:extLst>
              <a:ext uri="{FF2B5EF4-FFF2-40B4-BE49-F238E27FC236}">
                <a16:creationId xmlns:a16="http://schemas.microsoft.com/office/drawing/2014/main" id="{410DC388-92E4-4940-90EE-8510BDDAEF40}"/>
              </a:ext>
            </a:extLst>
          </p:cNvPr>
          <p:cNvSpPr txBox="1"/>
          <p:nvPr/>
        </p:nvSpPr>
        <p:spPr>
          <a:xfrm>
            <a:off x="3929661" y="3577853"/>
            <a:ext cx="5363584" cy="2246769"/>
          </a:xfrm>
          <a:prstGeom prst="rect">
            <a:avLst/>
          </a:prstGeom>
          <a:noFill/>
        </p:spPr>
        <p:txBody>
          <a:bodyPr wrap="square" rtlCol="0">
            <a:spAutoFit/>
          </a:bodyPr>
          <a:lstStyle/>
          <a:p>
            <a:r>
              <a:rPr lang="en-US" sz="2000" dirty="0">
                <a:solidFill>
                  <a:srgbClr val="002060"/>
                </a:solidFill>
              </a:rPr>
              <a:t>The chamber operates with a 40-60 argon carbon dioxide gas mixture and reconstructs the position of of charged particles with about 100 </a:t>
            </a:r>
            <a:r>
              <a:rPr lang="en-US" sz="2000" dirty="0">
                <a:solidFill>
                  <a:srgbClr val="002060"/>
                </a:solidFill>
                <a:latin typeface="Symbol" pitchFamily="2" charset="2"/>
              </a:rPr>
              <a:t>m</a:t>
            </a:r>
            <a:r>
              <a:rPr lang="en-US" sz="2000" dirty="0">
                <a:solidFill>
                  <a:srgbClr val="002060"/>
                </a:solidFill>
              </a:rPr>
              <a:t>m precision. </a:t>
            </a:r>
          </a:p>
          <a:p>
            <a:endParaRPr lang="en-US" sz="2000" dirty="0">
              <a:solidFill>
                <a:srgbClr val="002060"/>
              </a:solidFill>
            </a:endParaRPr>
          </a:p>
          <a:p>
            <a:r>
              <a:rPr lang="en-US" sz="2000" dirty="0">
                <a:solidFill>
                  <a:srgbClr val="002060"/>
                </a:solidFill>
              </a:rPr>
              <a:t>The center of the chambers where the photon beam passes through are deadened. </a:t>
            </a:r>
          </a:p>
        </p:txBody>
      </p:sp>
    </p:spTree>
    <p:extLst>
      <p:ext uri="{BB962C8B-B14F-4D97-AF65-F5344CB8AC3E}">
        <p14:creationId xmlns:p14="http://schemas.microsoft.com/office/powerpoint/2010/main" val="508552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chart, scatter chart&#10;&#10;Description automatically generated">
            <a:extLst>
              <a:ext uri="{FF2B5EF4-FFF2-40B4-BE49-F238E27FC236}">
                <a16:creationId xmlns:a16="http://schemas.microsoft.com/office/drawing/2014/main" id="{D5FEB1FD-0769-7549-B7CD-E4700B7F39FD}"/>
              </a:ext>
            </a:extLst>
          </p:cNvPr>
          <p:cNvPicPr>
            <a:picLocks noChangeAspect="1"/>
          </p:cNvPicPr>
          <p:nvPr/>
        </p:nvPicPr>
        <p:blipFill>
          <a:blip r:embed="rId2"/>
          <a:stretch>
            <a:fillRect/>
          </a:stretch>
        </p:blipFill>
        <p:spPr>
          <a:xfrm>
            <a:off x="4495800" y="3111199"/>
            <a:ext cx="4114800" cy="3427713"/>
          </a:xfrm>
          <a:prstGeom prst="rect">
            <a:avLst/>
          </a:prstGeom>
        </p:spPr>
      </p:pic>
      <p:pic>
        <p:nvPicPr>
          <p:cNvPr id="10" name="Picture 9" descr="A picture containing music&#10;&#10;Description automatically generated">
            <a:extLst>
              <a:ext uri="{FF2B5EF4-FFF2-40B4-BE49-F238E27FC236}">
                <a16:creationId xmlns:a16="http://schemas.microsoft.com/office/drawing/2014/main" id="{ED865654-23BB-A24B-869D-3ECF6480125E}"/>
              </a:ext>
            </a:extLst>
          </p:cNvPr>
          <p:cNvPicPr>
            <a:picLocks noChangeAspect="1"/>
          </p:cNvPicPr>
          <p:nvPr/>
        </p:nvPicPr>
        <p:blipFill>
          <a:blip r:embed="rId3"/>
          <a:stretch>
            <a:fillRect/>
          </a:stretch>
        </p:blipFill>
        <p:spPr>
          <a:xfrm>
            <a:off x="1" y="3221140"/>
            <a:ext cx="3021068" cy="3636860"/>
          </a:xfrm>
          <a:prstGeom prst="rect">
            <a:avLst/>
          </a:prstGeom>
        </p:spPr>
      </p:pic>
      <p:sp>
        <p:nvSpPr>
          <p:cNvPr id="2" name="Title 1">
            <a:extLst>
              <a:ext uri="{FF2B5EF4-FFF2-40B4-BE49-F238E27FC236}">
                <a16:creationId xmlns:a16="http://schemas.microsoft.com/office/drawing/2014/main" id="{45FC3EDB-7381-C642-A369-912D8B7026E2}"/>
              </a:ext>
            </a:extLst>
          </p:cNvPr>
          <p:cNvSpPr>
            <a:spLocks noGrp="1"/>
          </p:cNvSpPr>
          <p:nvPr>
            <p:ph type="title"/>
          </p:nvPr>
        </p:nvSpPr>
        <p:spPr>
          <a:xfrm>
            <a:off x="838199" y="365126"/>
            <a:ext cx="5145157" cy="917022"/>
          </a:xfrm>
        </p:spPr>
        <p:txBody>
          <a:bodyPr>
            <a:normAutofit/>
          </a:bodyPr>
          <a:lstStyle/>
          <a:p>
            <a:r>
              <a:rPr lang="en-US" dirty="0"/>
              <a:t>The Time-of-flight Wall</a:t>
            </a:r>
          </a:p>
        </p:txBody>
      </p:sp>
      <p:sp>
        <p:nvSpPr>
          <p:cNvPr id="3" name="Date Placeholder 2">
            <a:extLst>
              <a:ext uri="{FF2B5EF4-FFF2-40B4-BE49-F238E27FC236}">
                <a16:creationId xmlns:a16="http://schemas.microsoft.com/office/drawing/2014/main" id="{BEE4B72D-D47E-A341-9A0F-CE3823C64C13}"/>
              </a:ext>
            </a:extLst>
          </p:cNvPr>
          <p:cNvSpPr>
            <a:spLocks noGrp="1"/>
          </p:cNvSpPr>
          <p:nvPr>
            <p:ph type="dt" sz="half" idx="10"/>
          </p:nvPr>
        </p:nvSpPr>
        <p:spPr/>
        <p:txBody>
          <a:bodyPr/>
          <a:lstStyle/>
          <a:p>
            <a:r>
              <a:rPr lang="en-US"/>
              <a:t>2/8/2021</a:t>
            </a:r>
          </a:p>
        </p:txBody>
      </p:sp>
      <p:sp>
        <p:nvSpPr>
          <p:cNvPr id="4" name="Footer Placeholder 3">
            <a:extLst>
              <a:ext uri="{FF2B5EF4-FFF2-40B4-BE49-F238E27FC236}">
                <a16:creationId xmlns:a16="http://schemas.microsoft.com/office/drawing/2014/main" id="{EF251A0B-8E74-D747-97A6-0BE1C67892A6}"/>
              </a:ext>
            </a:extLst>
          </p:cNvPr>
          <p:cNvSpPr>
            <a:spLocks noGrp="1"/>
          </p:cNvSpPr>
          <p:nvPr>
            <p:ph type="ftr" sz="quarter" idx="11"/>
          </p:nvPr>
        </p:nvSpPr>
        <p:spPr/>
        <p:txBody>
          <a:bodyPr/>
          <a:lstStyle/>
          <a:p>
            <a:r>
              <a:rPr lang="en-US"/>
              <a:t>The GlueX Detector</a:t>
            </a:r>
          </a:p>
        </p:txBody>
      </p:sp>
      <p:sp>
        <p:nvSpPr>
          <p:cNvPr id="5" name="Slide Number Placeholder 4">
            <a:extLst>
              <a:ext uri="{FF2B5EF4-FFF2-40B4-BE49-F238E27FC236}">
                <a16:creationId xmlns:a16="http://schemas.microsoft.com/office/drawing/2014/main" id="{3DDF7AB8-E9DF-914D-A091-460BBF3B96EF}"/>
              </a:ext>
            </a:extLst>
          </p:cNvPr>
          <p:cNvSpPr>
            <a:spLocks noGrp="1"/>
          </p:cNvSpPr>
          <p:nvPr>
            <p:ph type="sldNum" sz="quarter" idx="12"/>
          </p:nvPr>
        </p:nvSpPr>
        <p:spPr/>
        <p:txBody>
          <a:bodyPr/>
          <a:lstStyle/>
          <a:p>
            <a:fld id="{DB392262-BD66-3A4C-BC85-A54D298B8442}" type="slidenum">
              <a:rPr lang="en-US" smtClean="0"/>
              <a:t>12</a:t>
            </a:fld>
            <a:endParaRPr lang="en-US"/>
          </a:p>
        </p:txBody>
      </p:sp>
      <p:sp>
        <p:nvSpPr>
          <p:cNvPr id="6" name="TextBox 5">
            <a:extLst>
              <a:ext uri="{FF2B5EF4-FFF2-40B4-BE49-F238E27FC236}">
                <a16:creationId xmlns:a16="http://schemas.microsoft.com/office/drawing/2014/main" id="{F06AB8CA-F346-E64D-BEAA-A0C75232A572}"/>
              </a:ext>
            </a:extLst>
          </p:cNvPr>
          <p:cNvSpPr txBox="1"/>
          <p:nvPr/>
        </p:nvSpPr>
        <p:spPr>
          <a:xfrm>
            <a:off x="838200" y="1779104"/>
            <a:ext cx="184731" cy="369332"/>
          </a:xfrm>
          <a:prstGeom prst="rect">
            <a:avLst/>
          </a:prstGeom>
          <a:noFill/>
        </p:spPr>
        <p:txBody>
          <a:bodyPr wrap="none" rtlCol="0">
            <a:spAutoFit/>
          </a:bodyPr>
          <a:lstStyle/>
          <a:p>
            <a:endParaRPr lang="en-US"/>
          </a:p>
        </p:txBody>
      </p:sp>
      <p:pic>
        <p:nvPicPr>
          <p:cNvPr id="7" name="Picture 4" descr="http://gluex.phys.uregina.ca/sites/default/files/photos/TOF-ESR-1.jpg">
            <a:extLst>
              <a:ext uri="{FF2B5EF4-FFF2-40B4-BE49-F238E27FC236}">
                <a16:creationId xmlns:a16="http://schemas.microsoft.com/office/drawing/2014/main" id="{0FAB773B-3ADF-194B-8437-5CD6BC0DD7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7738" y="823637"/>
            <a:ext cx="2176272" cy="29016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gluex.phys.uregina.ca/sites/default/files/photos/TOF-GlueX-1st.jpg">
            <a:extLst>
              <a:ext uri="{FF2B5EF4-FFF2-40B4-BE49-F238E27FC236}">
                <a16:creationId xmlns:a16="http://schemas.microsoft.com/office/drawing/2014/main" id="{C18B5E3D-5B53-CC48-8C78-8BA904C90B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0878" y="3906794"/>
            <a:ext cx="1829991" cy="24495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BE7B584-2546-5647-B002-3E228623125B}"/>
              </a:ext>
            </a:extLst>
          </p:cNvPr>
          <p:cNvSpPr txBox="1"/>
          <p:nvPr/>
        </p:nvSpPr>
        <p:spPr>
          <a:xfrm>
            <a:off x="408792" y="1282148"/>
            <a:ext cx="9251576" cy="1938992"/>
          </a:xfrm>
          <a:prstGeom prst="rect">
            <a:avLst/>
          </a:prstGeom>
          <a:noFill/>
        </p:spPr>
        <p:txBody>
          <a:bodyPr wrap="square" rtlCol="0">
            <a:spAutoFit/>
          </a:bodyPr>
          <a:lstStyle/>
          <a:p>
            <a:r>
              <a:rPr lang="en-US" sz="2000" dirty="0">
                <a:solidFill>
                  <a:srgbClr val="521B93"/>
                </a:solidFill>
              </a:rPr>
              <a:t>The time-of-flight wall (TOF) consists of two crossed layers of scintillator paddles read out by photomultipliers. The detector provides both energy and a precise timing measurement for charged particles passing through the paddles. When the timing measurement is combined with the momentum and path-length measurement from the drift chambers, it gives is a measure of the particle’s velocity and mass. Hence, providing particle identification.</a:t>
            </a:r>
          </a:p>
        </p:txBody>
      </p:sp>
    </p:spTree>
    <p:extLst>
      <p:ext uri="{BB962C8B-B14F-4D97-AF65-F5344CB8AC3E}">
        <p14:creationId xmlns:p14="http://schemas.microsoft.com/office/powerpoint/2010/main" val="1361187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C3EDB-7381-C642-A369-912D8B7026E2}"/>
              </a:ext>
            </a:extLst>
          </p:cNvPr>
          <p:cNvSpPr>
            <a:spLocks noGrp="1"/>
          </p:cNvSpPr>
          <p:nvPr>
            <p:ph type="title"/>
          </p:nvPr>
        </p:nvSpPr>
        <p:spPr>
          <a:xfrm>
            <a:off x="838199" y="365126"/>
            <a:ext cx="5145157" cy="917022"/>
          </a:xfrm>
        </p:spPr>
        <p:txBody>
          <a:bodyPr>
            <a:normAutofit/>
          </a:bodyPr>
          <a:lstStyle/>
          <a:p>
            <a:r>
              <a:rPr lang="en-US" dirty="0"/>
              <a:t>The Barrel Calorimeter</a:t>
            </a:r>
          </a:p>
        </p:txBody>
      </p:sp>
      <p:sp>
        <p:nvSpPr>
          <p:cNvPr id="3" name="Date Placeholder 2">
            <a:extLst>
              <a:ext uri="{FF2B5EF4-FFF2-40B4-BE49-F238E27FC236}">
                <a16:creationId xmlns:a16="http://schemas.microsoft.com/office/drawing/2014/main" id="{BEE4B72D-D47E-A341-9A0F-CE3823C64C13}"/>
              </a:ext>
            </a:extLst>
          </p:cNvPr>
          <p:cNvSpPr>
            <a:spLocks noGrp="1"/>
          </p:cNvSpPr>
          <p:nvPr>
            <p:ph type="dt" sz="half" idx="10"/>
          </p:nvPr>
        </p:nvSpPr>
        <p:spPr/>
        <p:txBody>
          <a:bodyPr/>
          <a:lstStyle/>
          <a:p>
            <a:r>
              <a:rPr lang="en-US"/>
              <a:t>2/8/2021</a:t>
            </a:r>
          </a:p>
        </p:txBody>
      </p:sp>
      <p:sp>
        <p:nvSpPr>
          <p:cNvPr id="4" name="Footer Placeholder 3">
            <a:extLst>
              <a:ext uri="{FF2B5EF4-FFF2-40B4-BE49-F238E27FC236}">
                <a16:creationId xmlns:a16="http://schemas.microsoft.com/office/drawing/2014/main" id="{EF251A0B-8E74-D747-97A6-0BE1C67892A6}"/>
              </a:ext>
            </a:extLst>
          </p:cNvPr>
          <p:cNvSpPr>
            <a:spLocks noGrp="1"/>
          </p:cNvSpPr>
          <p:nvPr>
            <p:ph type="ftr" sz="quarter" idx="11"/>
          </p:nvPr>
        </p:nvSpPr>
        <p:spPr/>
        <p:txBody>
          <a:bodyPr/>
          <a:lstStyle/>
          <a:p>
            <a:r>
              <a:rPr lang="en-US"/>
              <a:t>The GlueX Detector</a:t>
            </a:r>
          </a:p>
        </p:txBody>
      </p:sp>
      <p:sp>
        <p:nvSpPr>
          <p:cNvPr id="5" name="Slide Number Placeholder 4">
            <a:extLst>
              <a:ext uri="{FF2B5EF4-FFF2-40B4-BE49-F238E27FC236}">
                <a16:creationId xmlns:a16="http://schemas.microsoft.com/office/drawing/2014/main" id="{3DDF7AB8-E9DF-914D-A091-460BBF3B96EF}"/>
              </a:ext>
            </a:extLst>
          </p:cNvPr>
          <p:cNvSpPr>
            <a:spLocks noGrp="1"/>
          </p:cNvSpPr>
          <p:nvPr>
            <p:ph type="sldNum" sz="quarter" idx="12"/>
          </p:nvPr>
        </p:nvSpPr>
        <p:spPr/>
        <p:txBody>
          <a:bodyPr/>
          <a:lstStyle/>
          <a:p>
            <a:fld id="{DB392262-BD66-3A4C-BC85-A54D298B8442}" type="slidenum">
              <a:rPr lang="en-US" smtClean="0"/>
              <a:t>13</a:t>
            </a:fld>
            <a:endParaRPr lang="en-US"/>
          </a:p>
        </p:txBody>
      </p:sp>
      <p:sp>
        <p:nvSpPr>
          <p:cNvPr id="6" name="TextBox 5">
            <a:extLst>
              <a:ext uri="{FF2B5EF4-FFF2-40B4-BE49-F238E27FC236}">
                <a16:creationId xmlns:a16="http://schemas.microsoft.com/office/drawing/2014/main" id="{F06AB8CA-F346-E64D-BEAA-A0C75232A572}"/>
              </a:ext>
            </a:extLst>
          </p:cNvPr>
          <p:cNvSpPr txBox="1"/>
          <p:nvPr/>
        </p:nvSpPr>
        <p:spPr>
          <a:xfrm>
            <a:off x="838200" y="1779104"/>
            <a:ext cx="184731" cy="369332"/>
          </a:xfrm>
          <a:prstGeom prst="rect">
            <a:avLst/>
          </a:prstGeom>
          <a:noFill/>
        </p:spPr>
        <p:txBody>
          <a:bodyPr wrap="none" rtlCol="0">
            <a:spAutoFit/>
          </a:bodyPr>
          <a:lstStyle/>
          <a:p>
            <a:endParaRPr lang="en-US"/>
          </a:p>
        </p:txBody>
      </p:sp>
      <p:sp>
        <p:nvSpPr>
          <p:cNvPr id="8" name="Rectangle 7">
            <a:extLst>
              <a:ext uri="{FF2B5EF4-FFF2-40B4-BE49-F238E27FC236}">
                <a16:creationId xmlns:a16="http://schemas.microsoft.com/office/drawing/2014/main" id="{1F01805E-1D1D-3844-B0E2-38647B2E64AA}"/>
              </a:ext>
            </a:extLst>
          </p:cNvPr>
          <p:cNvSpPr/>
          <p:nvPr/>
        </p:nvSpPr>
        <p:spPr>
          <a:xfrm>
            <a:off x="126428" y="6015692"/>
            <a:ext cx="4955459" cy="523220"/>
          </a:xfrm>
          <a:prstGeom prst="rect">
            <a:avLst/>
          </a:prstGeom>
        </p:spPr>
        <p:txBody>
          <a:bodyPr wrap="none">
            <a:spAutoFit/>
          </a:bodyPr>
          <a:lstStyle/>
          <a:p>
            <a:r>
              <a:rPr lang="en-US" sz="1400" dirty="0"/>
              <a:t>T.D. Beattie,,</a:t>
            </a:r>
            <a:r>
              <a:rPr lang="en-US" sz="1400" i="1" dirty="0"/>
              <a:t> et al.,</a:t>
            </a:r>
            <a:r>
              <a:rPr lang="en-US" sz="1400" dirty="0"/>
              <a:t> </a:t>
            </a:r>
            <a:r>
              <a:rPr lang="en-US" sz="1400" dirty="0" err="1"/>
              <a:t>Nucl</a:t>
            </a:r>
            <a:r>
              <a:rPr lang="en-US" sz="1400" dirty="0"/>
              <a:t>. </a:t>
            </a:r>
            <a:r>
              <a:rPr lang="en-US" sz="1400" dirty="0" err="1"/>
              <a:t>Instrum</a:t>
            </a:r>
            <a:r>
              <a:rPr lang="en-US" sz="1400" dirty="0"/>
              <a:t>. &amp; Meth. A</a:t>
            </a:r>
            <a:r>
              <a:rPr lang="en-US" sz="1400" b="1" dirty="0"/>
              <a:t>767</a:t>
            </a:r>
            <a:r>
              <a:rPr lang="en-US" sz="1400" dirty="0"/>
              <a:t> 245–251 (2014) </a:t>
            </a:r>
          </a:p>
          <a:p>
            <a:r>
              <a:rPr lang="en-US" sz="1400" dirty="0"/>
              <a:t>T.D. Beattie, </a:t>
            </a:r>
            <a:r>
              <a:rPr lang="en-US" sz="1400" i="1" dirty="0"/>
              <a:t>et al.</a:t>
            </a:r>
            <a:r>
              <a:rPr lang="en-US" sz="1400" dirty="0"/>
              <a:t>, </a:t>
            </a:r>
            <a:r>
              <a:rPr lang="en-US" sz="1400" dirty="0" err="1"/>
              <a:t>Nucl</a:t>
            </a:r>
            <a:r>
              <a:rPr lang="en-US" sz="1400" dirty="0"/>
              <a:t>. </a:t>
            </a:r>
            <a:r>
              <a:rPr lang="en-US" sz="1400" dirty="0" err="1"/>
              <a:t>Instrum</a:t>
            </a:r>
            <a:r>
              <a:rPr lang="en-US" sz="1400" dirty="0"/>
              <a:t>. &amp; Meth. A</a:t>
            </a:r>
            <a:r>
              <a:rPr lang="en-US" sz="1400" b="1" dirty="0"/>
              <a:t>896</a:t>
            </a:r>
            <a:r>
              <a:rPr lang="en-US" sz="1400" dirty="0"/>
              <a:t>, 24-42 (2018)</a:t>
            </a:r>
          </a:p>
        </p:txBody>
      </p:sp>
      <p:pic>
        <p:nvPicPr>
          <p:cNvPr id="9" name="Picture 8">
            <a:extLst>
              <a:ext uri="{FF2B5EF4-FFF2-40B4-BE49-F238E27FC236}">
                <a16:creationId xmlns:a16="http://schemas.microsoft.com/office/drawing/2014/main" id="{86E61BBD-7254-EB4C-9DDB-9E5473ECEF28}"/>
              </a:ext>
            </a:extLst>
          </p:cNvPr>
          <p:cNvPicPr>
            <a:picLocks noChangeAspect="1"/>
          </p:cNvPicPr>
          <p:nvPr/>
        </p:nvPicPr>
        <p:blipFill>
          <a:blip r:embed="rId2"/>
          <a:stretch>
            <a:fillRect/>
          </a:stretch>
        </p:blipFill>
        <p:spPr>
          <a:xfrm>
            <a:off x="8950337" y="795557"/>
            <a:ext cx="3115235" cy="2336426"/>
          </a:xfrm>
          <a:prstGeom prst="rect">
            <a:avLst/>
          </a:prstGeom>
        </p:spPr>
      </p:pic>
      <p:pic>
        <p:nvPicPr>
          <p:cNvPr id="12" name="Picture 11" descr="Diagram&#10;&#10;Description automatically generated">
            <a:extLst>
              <a:ext uri="{FF2B5EF4-FFF2-40B4-BE49-F238E27FC236}">
                <a16:creationId xmlns:a16="http://schemas.microsoft.com/office/drawing/2014/main" id="{53E7BF5C-2527-B14F-BF37-89ABBC6977D0}"/>
              </a:ext>
            </a:extLst>
          </p:cNvPr>
          <p:cNvPicPr>
            <a:picLocks noChangeAspect="1"/>
          </p:cNvPicPr>
          <p:nvPr/>
        </p:nvPicPr>
        <p:blipFill>
          <a:blip r:embed="rId3"/>
          <a:stretch>
            <a:fillRect/>
          </a:stretch>
        </p:blipFill>
        <p:spPr>
          <a:xfrm>
            <a:off x="144828" y="2564896"/>
            <a:ext cx="4360532" cy="3529034"/>
          </a:xfrm>
          <a:prstGeom prst="rect">
            <a:avLst/>
          </a:prstGeom>
        </p:spPr>
      </p:pic>
      <p:pic>
        <p:nvPicPr>
          <p:cNvPr id="1026" name="Picture 2">
            <a:extLst>
              <a:ext uri="{FF2B5EF4-FFF2-40B4-BE49-F238E27FC236}">
                <a16:creationId xmlns:a16="http://schemas.microsoft.com/office/drawing/2014/main" id="{0DDEC8C5-CAF0-0540-85A0-9B399BD606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9033" y="3224367"/>
            <a:ext cx="2086539" cy="313198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EB014A9-C6D3-8246-9755-E782E811A432}"/>
              </a:ext>
            </a:extLst>
          </p:cNvPr>
          <p:cNvSpPr txBox="1"/>
          <p:nvPr/>
        </p:nvSpPr>
        <p:spPr>
          <a:xfrm>
            <a:off x="574287" y="1120298"/>
            <a:ext cx="8208085" cy="1631216"/>
          </a:xfrm>
          <a:prstGeom prst="rect">
            <a:avLst/>
          </a:prstGeom>
          <a:noFill/>
        </p:spPr>
        <p:txBody>
          <a:bodyPr wrap="square" rtlCol="0">
            <a:spAutoFit/>
          </a:bodyPr>
          <a:lstStyle/>
          <a:p>
            <a:r>
              <a:rPr lang="en-US" sz="2000" dirty="0">
                <a:solidFill>
                  <a:srgbClr val="002060"/>
                </a:solidFill>
              </a:rPr>
              <a:t>The barrel calorimeter (BCAL) is designed to measure the energy of photons and electrons as well as the impact position and time for all particles that interact in BCAL. The detector is built of layers of lead and scintillating fiber that is glued into a wedge-shaped module about 4m long. The full detector is 48 of those modules.</a:t>
            </a:r>
          </a:p>
        </p:txBody>
      </p:sp>
      <p:pic>
        <p:nvPicPr>
          <p:cNvPr id="17" name="Picture 16" descr="Chart, line chart, histogram&#10;&#10;Description automatically generated">
            <a:extLst>
              <a:ext uri="{FF2B5EF4-FFF2-40B4-BE49-F238E27FC236}">
                <a16:creationId xmlns:a16="http://schemas.microsoft.com/office/drawing/2014/main" id="{33676F1F-9575-0E4B-AA9D-201346D3246E}"/>
              </a:ext>
            </a:extLst>
          </p:cNvPr>
          <p:cNvPicPr>
            <a:picLocks noChangeAspect="1"/>
          </p:cNvPicPr>
          <p:nvPr/>
        </p:nvPicPr>
        <p:blipFill>
          <a:blip r:embed="rId5"/>
          <a:stretch>
            <a:fillRect/>
          </a:stretch>
        </p:blipFill>
        <p:spPr>
          <a:xfrm>
            <a:off x="4334576" y="3152762"/>
            <a:ext cx="5646964" cy="2787128"/>
          </a:xfrm>
          <a:prstGeom prst="rect">
            <a:avLst/>
          </a:prstGeom>
        </p:spPr>
      </p:pic>
    </p:spTree>
    <p:extLst>
      <p:ext uri="{BB962C8B-B14F-4D97-AF65-F5344CB8AC3E}">
        <p14:creationId xmlns:p14="http://schemas.microsoft.com/office/powerpoint/2010/main" val="469800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C3EDB-7381-C642-A369-912D8B7026E2}"/>
              </a:ext>
            </a:extLst>
          </p:cNvPr>
          <p:cNvSpPr>
            <a:spLocks noGrp="1"/>
          </p:cNvSpPr>
          <p:nvPr>
            <p:ph type="title"/>
          </p:nvPr>
        </p:nvSpPr>
        <p:spPr>
          <a:xfrm>
            <a:off x="838199" y="365126"/>
            <a:ext cx="5593081" cy="917022"/>
          </a:xfrm>
        </p:spPr>
        <p:txBody>
          <a:bodyPr>
            <a:normAutofit fontScale="90000"/>
          </a:bodyPr>
          <a:lstStyle/>
          <a:p>
            <a:r>
              <a:rPr lang="en-US" dirty="0"/>
              <a:t>The Barrel Calorimeter Readout</a:t>
            </a:r>
          </a:p>
        </p:txBody>
      </p:sp>
      <p:sp>
        <p:nvSpPr>
          <p:cNvPr id="3" name="Date Placeholder 2">
            <a:extLst>
              <a:ext uri="{FF2B5EF4-FFF2-40B4-BE49-F238E27FC236}">
                <a16:creationId xmlns:a16="http://schemas.microsoft.com/office/drawing/2014/main" id="{BEE4B72D-D47E-A341-9A0F-CE3823C64C13}"/>
              </a:ext>
            </a:extLst>
          </p:cNvPr>
          <p:cNvSpPr>
            <a:spLocks noGrp="1"/>
          </p:cNvSpPr>
          <p:nvPr>
            <p:ph type="dt" sz="half" idx="10"/>
          </p:nvPr>
        </p:nvSpPr>
        <p:spPr/>
        <p:txBody>
          <a:bodyPr/>
          <a:lstStyle/>
          <a:p>
            <a:r>
              <a:rPr lang="en-US"/>
              <a:t>2/8/2021</a:t>
            </a:r>
          </a:p>
        </p:txBody>
      </p:sp>
      <p:sp>
        <p:nvSpPr>
          <p:cNvPr id="4" name="Footer Placeholder 3">
            <a:extLst>
              <a:ext uri="{FF2B5EF4-FFF2-40B4-BE49-F238E27FC236}">
                <a16:creationId xmlns:a16="http://schemas.microsoft.com/office/drawing/2014/main" id="{EF251A0B-8E74-D747-97A6-0BE1C67892A6}"/>
              </a:ext>
            </a:extLst>
          </p:cNvPr>
          <p:cNvSpPr>
            <a:spLocks noGrp="1"/>
          </p:cNvSpPr>
          <p:nvPr>
            <p:ph type="ftr" sz="quarter" idx="11"/>
          </p:nvPr>
        </p:nvSpPr>
        <p:spPr/>
        <p:txBody>
          <a:bodyPr/>
          <a:lstStyle/>
          <a:p>
            <a:r>
              <a:rPr lang="en-US"/>
              <a:t>The GlueX Detector</a:t>
            </a:r>
          </a:p>
        </p:txBody>
      </p:sp>
      <p:sp>
        <p:nvSpPr>
          <p:cNvPr id="5" name="Slide Number Placeholder 4">
            <a:extLst>
              <a:ext uri="{FF2B5EF4-FFF2-40B4-BE49-F238E27FC236}">
                <a16:creationId xmlns:a16="http://schemas.microsoft.com/office/drawing/2014/main" id="{3DDF7AB8-E9DF-914D-A091-460BBF3B96EF}"/>
              </a:ext>
            </a:extLst>
          </p:cNvPr>
          <p:cNvSpPr>
            <a:spLocks noGrp="1"/>
          </p:cNvSpPr>
          <p:nvPr>
            <p:ph type="sldNum" sz="quarter" idx="12"/>
          </p:nvPr>
        </p:nvSpPr>
        <p:spPr/>
        <p:txBody>
          <a:bodyPr/>
          <a:lstStyle/>
          <a:p>
            <a:fld id="{DB392262-BD66-3A4C-BC85-A54D298B8442}" type="slidenum">
              <a:rPr lang="en-US" smtClean="0"/>
              <a:t>14</a:t>
            </a:fld>
            <a:endParaRPr lang="en-US"/>
          </a:p>
        </p:txBody>
      </p:sp>
      <p:sp>
        <p:nvSpPr>
          <p:cNvPr id="6" name="TextBox 5">
            <a:extLst>
              <a:ext uri="{FF2B5EF4-FFF2-40B4-BE49-F238E27FC236}">
                <a16:creationId xmlns:a16="http://schemas.microsoft.com/office/drawing/2014/main" id="{F06AB8CA-F346-E64D-BEAA-A0C75232A572}"/>
              </a:ext>
            </a:extLst>
          </p:cNvPr>
          <p:cNvSpPr txBox="1"/>
          <p:nvPr/>
        </p:nvSpPr>
        <p:spPr>
          <a:xfrm>
            <a:off x="838200" y="1779104"/>
            <a:ext cx="184731" cy="369332"/>
          </a:xfrm>
          <a:prstGeom prst="rect">
            <a:avLst/>
          </a:prstGeom>
          <a:noFill/>
        </p:spPr>
        <p:txBody>
          <a:bodyPr wrap="none" rtlCol="0">
            <a:spAutoFit/>
          </a:bodyPr>
          <a:lstStyle/>
          <a:p>
            <a:endParaRPr lang="en-US"/>
          </a:p>
        </p:txBody>
      </p:sp>
      <p:sp>
        <p:nvSpPr>
          <p:cNvPr id="8" name="Rectangle 7">
            <a:extLst>
              <a:ext uri="{FF2B5EF4-FFF2-40B4-BE49-F238E27FC236}">
                <a16:creationId xmlns:a16="http://schemas.microsoft.com/office/drawing/2014/main" id="{1F01805E-1D1D-3844-B0E2-38647B2E64AA}"/>
              </a:ext>
            </a:extLst>
          </p:cNvPr>
          <p:cNvSpPr/>
          <p:nvPr/>
        </p:nvSpPr>
        <p:spPr>
          <a:xfrm>
            <a:off x="133249" y="5754210"/>
            <a:ext cx="4425635" cy="738664"/>
          </a:xfrm>
          <a:prstGeom prst="rect">
            <a:avLst/>
          </a:prstGeom>
        </p:spPr>
        <p:txBody>
          <a:bodyPr wrap="none">
            <a:spAutoFit/>
          </a:bodyPr>
          <a:lstStyle/>
          <a:p>
            <a:r>
              <a:rPr lang="en-US" sz="1400" dirty="0"/>
              <a:t>O. Soto, </a:t>
            </a:r>
            <a:r>
              <a:rPr lang="en-US" sz="1400" i="1" dirty="0"/>
              <a:t>et al., </a:t>
            </a:r>
            <a:r>
              <a:rPr lang="en-US" sz="1400" i="1" dirty="0" err="1"/>
              <a:t>Nucl</a:t>
            </a:r>
            <a:r>
              <a:rPr lang="en-US" sz="1400" i="1" dirty="0"/>
              <a:t>. </a:t>
            </a:r>
            <a:r>
              <a:rPr lang="en-US" sz="1400" i="1" dirty="0" err="1"/>
              <a:t>Instrum</a:t>
            </a:r>
            <a:r>
              <a:rPr lang="en-US" sz="1400" i="1" dirty="0"/>
              <a:t>. Meth. A </a:t>
            </a:r>
            <a:r>
              <a:rPr lang="en-US" sz="1400" b="1" i="1" dirty="0"/>
              <a:t>732</a:t>
            </a:r>
            <a:r>
              <a:rPr lang="en-US" sz="1400" i="1" dirty="0"/>
              <a:t>, 431-436 (2013)</a:t>
            </a:r>
            <a:endParaRPr lang="en-US" sz="1400" dirty="0"/>
          </a:p>
          <a:p>
            <a:r>
              <a:rPr lang="en-US" sz="1400" dirty="0"/>
              <a:t>E.S. Smith, </a:t>
            </a:r>
            <a:r>
              <a:rPr lang="en-US" sz="1400" i="1" dirty="0"/>
              <a:t>AIP Conf. Proc. 1753, 070006 (2016)</a:t>
            </a:r>
            <a:endParaRPr lang="en-US" sz="1400" dirty="0"/>
          </a:p>
          <a:p>
            <a:r>
              <a:rPr lang="en-US" sz="1400" dirty="0"/>
              <a:t>F. Barbosa, </a:t>
            </a:r>
            <a:r>
              <a:rPr lang="en-US" sz="1400" i="1" dirty="0"/>
              <a:t>et al.</a:t>
            </a:r>
            <a:r>
              <a:rPr lang="en-US" sz="1400" dirty="0"/>
              <a:t>, </a:t>
            </a:r>
            <a:r>
              <a:rPr lang="en-US" sz="1400" dirty="0" err="1"/>
              <a:t>Instrum</a:t>
            </a:r>
            <a:r>
              <a:rPr lang="en-US" sz="1400" dirty="0"/>
              <a:t>. Exp. Tech. </a:t>
            </a:r>
            <a:r>
              <a:rPr lang="en-US" sz="1400" b="1" dirty="0"/>
              <a:t>60 </a:t>
            </a:r>
            <a:r>
              <a:rPr lang="en-US" sz="1400" dirty="0"/>
              <a:t>, no. 3, 322 (2017)</a:t>
            </a:r>
          </a:p>
        </p:txBody>
      </p:sp>
      <p:pic>
        <p:nvPicPr>
          <p:cNvPr id="9" name="Picture 8" descr="Diagram&#10;&#10;Description automatically generated">
            <a:extLst>
              <a:ext uri="{FF2B5EF4-FFF2-40B4-BE49-F238E27FC236}">
                <a16:creationId xmlns:a16="http://schemas.microsoft.com/office/drawing/2014/main" id="{4BF92CB1-8CAF-F04C-9CE5-F38035453322}"/>
              </a:ext>
            </a:extLst>
          </p:cNvPr>
          <p:cNvPicPr>
            <a:picLocks noChangeAspect="1"/>
          </p:cNvPicPr>
          <p:nvPr/>
        </p:nvPicPr>
        <p:blipFill>
          <a:blip r:embed="rId2"/>
          <a:stretch>
            <a:fillRect/>
          </a:stretch>
        </p:blipFill>
        <p:spPr>
          <a:xfrm>
            <a:off x="292100" y="1654917"/>
            <a:ext cx="3746500" cy="2387600"/>
          </a:xfrm>
          <a:prstGeom prst="rect">
            <a:avLst/>
          </a:prstGeom>
        </p:spPr>
      </p:pic>
      <p:pic>
        <p:nvPicPr>
          <p:cNvPr id="12" name="Picture 11" descr="A picture containing indoor&#10;&#10;Description automatically generated">
            <a:extLst>
              <a:ext uri="{FF2B5EF4-FFF2-40B4-BE49-F238E27FC236}">
                <a16:creationId xmlns:a16="http://schemas.microsoft.com/office/drawing/2014/main" id="{A76E73DA-3A1D-2448-AA23-61B3D5625592}"/>
              </a:ext>
            </a:extLst>
          </p:cNvPr>
          <p:cNvPicPr>
            <a:picLocks noChangeAspect="1"/>
          </p:cNvPicPr>
          <p:nvPr/>
        </p:nvPicPr>
        <p:blipFill>
          <a:blip r:embed="rId3"/>
          <a:stretch>
            <a:fillRect/>
          </a:stretch>
        </p:blipFill>
        <p:spPr>
          <a:xfrm>
            <a:off x="9020345" y="823637"/>
            <a:ext cx="3015669" cy="3086745"/>
          </a:xfrm>
          <a:prstGeom prst="rect">
            <a:avLst/>
          </a:prstGeom>
        </p:spPr>
      </p:pic>
      <p:pic>
        <p:nvPicPr>
          <p:cNvPr id="14" name="Picture 13" descr="Table&#10;&#10;Description automatically generated">
            <a:extLst>
              <a:ext uri="{FF2B5EF4-FFF2-40B4-BE49-F238E27FC236}">
                <a16:creationId xmlns:a16="http://schemas.microsoft.com/office/drawing/2014/main" id="{7BF7951F-94FC-234A-82F8-6692E816737C}"/>
              </a:ext>
            </a:extLst>
          </p:cNvPr>
          <p:cNvPicPr>
            <a:picLocks noChangeAspect="1"/>
          </p:cNvPicPr>
          <p:nvPr/>
        </p:nvPicPr>
        <p:blipFill>
          <a:blip r:embed="rId4"/>
          <a:stretch>
            <a:fillRect/>
          </a:stretch>
        </p:blipFill>
        <p:spPr>
          <a:xfrm>
            <a:off x="7327900" y="1779104"/>
            <a:ext cx="1651000" cy="2222500"/>
          </a:xfrm>
          <a:prstGeom prst="rect">
            <a:avLst/>
          </a:prstGeom>
        </p:spPr>
      </p:pic>
      <p:sp>
        <p:nvSpPr>
          <p:cNvPr id="15" name="TextBox 14">
            <a:extLst>
              <a:ext uri="{FF2B5EF4-FFF2-40B4-BE49-F238E27FC236}">
                <a16:creationId xmlns:a16="http://schemas.microsoft.com/office/drawing/2014/main" id="{ED97A139-7E1A-614E-8544-F22C06424643}"/>
              </a:ext>
            </a:extLst>
          </p:cNvPr>
          <p:cNvSpPr txBox="1"/>
          <p:nvPr/>
        </p:nvSpPr>
        <p:spPr>
          <a:xfrm>
            <a:off x="155986" y="1263017"/>
            <a:ext cx="8602860" cy="707886"/>
          </a:xfrm>
          <a:prstGeom prst="rect">
            <a:avLst/>
          </a:prstGeom>
          <a:noFill/>
        </p:spPr>
        <p:txBody>
          <a:bodyPr wrap="square" rtlCol="0">
            <a:spAutoFit/>
          </a:bodyPr>
          <a:lstStyle/>
          <a:p>
            <a:r>
              <a:rPr lang="en-US" sz="2000" dirty="0">
                <a:solidFill>
                  <a:srgbClr val="521B93"/>
                </a:solidFill>
              </a:rPr>
              <a:t>The BCAL is read out at both ends using silicon photomultipliers (</a:t>
            </a:r>
            <a:r>
              <a:rPr lang="en-US" sz="2000" dirty="0" err="1">
                <a:solidFill>
                  <a:srgbClr val="521B93"/>
                </a:solidFill>
              </a:rPr>
              <a:t>SiPM</a:t>
            </a:r>
            <a:r>
              <a:rPr lang="en-US" sz="2000" dirty="0">
                <a:solidFill>
                  <a:srgbClr val="521B93"/>
                </a:solidFill>
              </a:rPr>
              <a:t>) optically</a:t>
            </a:r>
          </a:p>
          <a:p>
            <a:r>
              <a:rPr lang="en-US" sz="2000" dirty="0">
                <a:solidFill>
                  <a:srgbClr val="521B93"/>
                </a:solidFill>
              </a:rPr>
              <a:t>                                                                  connected to the BCAL through light guides.</a:t>
            </a:r>
          </a:p>
        </p:txBody>
      </p:sp>
      <p:sp>
        <p:nvSpPr>
          <p:cNvPr id="16" name="TextBox 15">
            <a:extLst>
              <a:ext uri="{FF2B5EF4-FFF2-40B4-BE49-F238E27FC236}">
                <a16:creationId xmlns:a16="http://schemas.microsoft.com/office/drawing/2014/main" id="{1DDC55A5-C5A6-A548-ABC3-7845A854EFBA}"/>
              </a:ext>
            </a:extLst>
          </p:cNvPr>
          <p:cNvSpPr txBox="1"/>
          <p:nvPr/>
        </p:nvSpPr>
        <p:spPr>
          <a:xfrm>
            <a:off x="3808207" y="2037597"/>
            <a:ext cx="3858559" cy="1938992"/>
          </a:xfrm>
          <a:prstGeom prst="rect">
            <a:avLst/>
          </a:prstGeom>
          <a:noFill/>
        </p:spPr>
        <p:txBody>
          <a:bodyPr wrap="square" rtlCol="0">
            <a:spAutoFit/>
          </a:bodyPr>
          <a:lstStyle/>
          <a:p>
            <a:r>
              <a:rPr lang="en-US" sz="2000" dirty="0">
                <a:solidFill>
                  <a:srgbClr val="521B93"/>
                </a:solidFill>
              </a:rPr>
              <a:t>40 light guides transmit the light from the BCAL fibers to the </a:t>
            </a:r>
            <a:r>
              <a:rPr lang="en-US" sz="2000" dirty="0" err="1">
                <a:solidFill>
                  <a:srgbClr val="521B93"/>
                </a:solidFill>
              </a:rPr>
              <a:t>SiPMs</a:t>
            </a:r>
            <a:r>
              <a:rPr lang="en-US" sz="2000" dirty="0">
                <a:solidFill>
                  <a:srgbClr val="521B93"/>
                </a:solidFill>
              </a:rPr>
              <a:t>. Readout of the </a:t>
            </a:r>
            <a:r>
              <a:rPr lang="en-US" sz="2000" dirty="0" err="1">
                <a:solidFill>
                  <a:srgbClr val="521B93"/>
                </a:solidFill>
              </a:rPr>
              <a:t>SiPMs</a:t>
            </a:r>
            <a:r>
              <a:rPr lang="en-US" sz="2000" dirty="0">
                <a:solidFill>
                  <a:srgbClr val="521B93"/>
                </a:solidFill>
              </a:rPr>
              <a:t> is broken into 4 columns and 4 groups based on depth. Each of the 16 groups goes to a 250MHz flash ADC (F250).</a:t>
            </a:r>
          </a:p>
        </p:txBody>
      </p:sp>
      <p:sp>
        <p:nvSpPr>
          <p:cNvPr id="17" name="TextBox 16">
            <a:extLst>
              <a:ext uri="{FF2B5EF4-FFF2-40B4-BE49-F238E27FC236}">
                <a16:creationId xmlns:a16="http://schemas.microsoft.com/office/drawing/2014/main" id="{BD0DBEE6-59F8-5E47-B624-362BBAC64069}"/>
              </a:ext>
            </a:extLst>
          </p:cNvPr>
          <p:cNvSpPr txBox="1"/>
          <p:nvPr/>
        </p:nvSpPr>
        <p:spPr>
          <a:xfrm>
            <a:off x="292100" y="4083096"/>
            <a:ext cx="5355665" cy="1323439"/>
          </a:xfrm>
          <a:prstGeom prst="rect">
            <a:avLst/>
          </a:prstGeom>
          <a:noFill/>
        </p:spPr>
        <p:txBody>
          <a:bodyPr wrap="square" rtlCol="0">
            <a:spAutoFit/>
          </a:bodyPr>
          <a:lstStyle/>
          <a:p>
            <a:r>
              <a:rPr lang="en-US" sz="2000" dirty="0">
                <a:solidFill>
                  <a:srgbClr val="521B93"/>
                </a:solidFill>
              </a:rPr>
              <a:t>Timing differences between the upstream and downstream end provide z information. The sum of the light in both ends provides energy information and impact point on the calorimeter.</a:t>
            </a:r>
          </a:p>
        </p:txBody>
      </p:sp>
      <p:sp>
        <p:nvSpPr>
          <p:cNvPr id="18" name="TextBox 17">
            <a:extLst>
              <a:ext uri="{FF2B5EF4-FFF2-40B4-BE49-F238E27FC236}">
                <a16:creationId xmlns:a16="http://schemas.microsoft.com/office/drawing/2014/main" id="{B64DC038-C21C-0A4D-AF22-BD7701C96A6E}"/>
              </a:ext>
            </a:extLst>
          </p:cNvPr>
          <p:cNvSpPr txBox="1"/>
          <p:nvPr/>
        </p:nvSpPr>
        <p:spPr>
          <a:xfrm>
            <a:off x="6176533" y="4837541"/>
            <a:ext cx="5604734" cy="707886"/>
          </a:xfrm>
          <a:prstGeom prst="rect">
            <a:avLst/>
          </a:prstGeom>
          <a:noFill/>
        </p:spPr>
        <p:txBody>
          <a:bodyPr wrap="square" rtlCol="0">
            <a:spAutoFit/>
          </a:bodyPr>
          <a:lstStyle/>
          <a:p>
            <a:r>
              <a:rPr lang="en-US" sz="2000" dirty="0">
                <a:solidFill>
                  <a:srgbClr val="002060"/>
                </a:solidFill>
              </a:rPr>
              <a:t>Signals from the inner three groups also go to TDCs to provide accurate timing information.</a:t>
            </a:r>
          </a:p>
        </p:txBody>
      </p:sp>
    </p:spTree>
    <p:extLst>
      <p:ext uri="{BB962C8B-B14F-4D97-AF65-F5344CB8AC3E}">
        <p14:creationId xmlns:p14="http://schemas.microsoft.com/office/powerpoint/2010/main" val="1163598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C3EDB-7381-C642-A369-912D8B7026E2}"/>
              </a:ext>
            </a:extLst>
          </p:cNvPr>
          <p:cNvSpPr>
            <a:spLocks noGrp="1"/>
          </p:cNvSpPr>
          <p:nvPr>
            <p:ph type="title"/>
          </p:nvPr>
        </p:nvSpPr>
        <p:spPr>
          <a:xfrm>
            <a:off x="838199" y="365126"/>
            <a:ext cx="5593081" cy="917022"/>
          </a:xfrm>
        </p:spPr>
        <p:txBody>
          <a:bodyPr>
            <a:normAutofit/>
          </a:bodyPr>
          <a:lstStyle/>
          <a:p>
            <a:r>
              <a:rPr lang="en-US" dirty="0"/>
              <a:t>The Forward Calorimeter</a:t>
            </a:r>
          </a:p>
        </p:txBody>
      </p:sp>
      <p:sp>
        <p:nvSpPr>
          <p:cNvPr id="3" name="Date Placeholder 2">
            <a:extLst>
              <a:ext uri="{FF2B5EF4-FFF2-40B4-BE49-F238E27FC236}">
                <a16:creationId xmlns:a16="http://schemas.microsoft.com/office/drawing/2014/main" id="{BEE4B72D-D47E-A341-9A0F-CE3823C64C13}"/>
              </a:ext>
            </a:extLst>
          </p:cNvPr>
          <p:cNvSpPr>
            <a:spLocks noGrp="1"/>
          </p:cNvSpPr>
          <p:nvPr>
            <p:ph type="dt" sz="half" idx="10"/>
          </p:nvPr>
        </p:nvSpPr>
        <p:spPr/>
        <p:txBody>
          <a:bodyPr/>
          <a:lstStyle/>
          <a:p>
            <a:r>
              <a:rPr lang="en-US"/>
              <a:t>2/8/2021</a:t>
            </a:r>
          </a:p>
        </p:txBody>
      </p:sp>
      <p:sp>
        <p:nvSpPr>
          <p:cNvPr id="4" name="Footer Placeholder 3">
            <a:extLst>
              <a:ext uri="{FF2B5EF4-FFF2-40B4-BE49-F238E27FC236}">
                <a16:creationId xmlns:a16="http://schemas.microsoft.com/office/drawing/2014/main" id="{EF251A0B-8E74-D747-97A6-0BE1C67892A6}"/>
              </a:ext>
            </a:extLst>
          </p:cNvPr>
          <p:cNvSpPr>
            <a:spLocks noGrp="1"/>
          </p:cNvSpPr>
          <p:nvPr>
            <p:ph type="ftr" sz="quarter" idx="11"/>
          </p:nvPr>
        </p:nvSpPr>
        <p:spPr/>
        <p:txBody>
          <a:bodyPr/>
          <a:lstStyle/>
          <a:p>
            <a:r>
              <a:rPr lang="en-US"/>
              <a:t>The GlueX Detector</a:t>
            </a:r>
          </a:p>
        </p:txBody>
      </p:sp>
      <p:sp>
        <p:nvSpPr>
          <p:cNvPr id="5" name="Slide Number Placeholder 4">
            <a:extLst>
              <a:ext uri="{FF2B5EF4-FFF2-40B4-BE49-F238E27FC236}">
                <a16:creationId xmlns:a16="http://schemas.microsoft.com/office/drawing/2014/main" id="{3DDF7AB8-E9DF-914D-A091-460BBF3B96EF}"/>
              </a:ext>
            </a:extLst>
          </p:cNvPr>
          <p:cNvSpPr>
            <a:spLocks noGrp="1"/>
          </p:cNvSpPr>
          <p:nvPr>
            <p:ph type="sldNum" sz="quarter" idx="12"/>
          </p:nvPr>
        </p:nvSpPr>
        <p:spPr/>
        <p:txBody>
          <a:bodyPr/>
          <a:lstStyle/>
          <a:p>
            <a:fld id="{DB392262-BD66-3A4C-BC85-A54D298B8442}" type="slidenum">
              <a:rPr lang="en-US" smtClean="0"/>
              <a:t>15</a:t>
            </a:fld>
            <a:endParaRPr lang="en-US"/>
          </a:p>
        </p:txBody>
      </p:sp>
      <p:sp>
        <p:nvSpPr>
          <p:cNvPr id="6" name="TextBox 5">
            <a:extLst>
              <a:ext uri="{FF2B5EF4-FFF2-40B4-BE49-F238E27FC236}">
                <a16:creationId xmlns:a16="http://schemas.microsoft.com/office/drawing/2014/main" id="{F06AB8CA-F346-E64D-BEAA-A0C75232A572}"/>
              </a:ext>
            </a:extLst>
          </p:cNvPr>
          <p:cNvSpPr txBox="1"/>
          <p:nvPr/>
        </p:nvSpPr>
        <p:spPr>
          <a:xfrm>
            <a:off x="838200" y="1779104"/>
            <a:ext cx="184731" cy="369332"/>
          </a:xfrm>
          <a:prstGeom prst="rect">
            <a:avLst/>
          </a:prstGeom>
          <a:noFill/>
        </p:spPr>
        <p:txBody>
          <a:bodyPr wrap="none" rtlCol="0">
            <a:spAutoFit/>
          </a:bodyPr>
          <a:lstStyle/>
          <a:p>
            <a:endParaRPr lang="en-US"/>
          </a:p>
        </p:txBody>
      </p:sp>
      <p:pic>
        <p:nvPicPr>
          <p:cNvPr id="9" name="Picture 2" descr="http://gluex.phys.uregina.ca/sites/default/files/photos/DSC_2247.jpg">
            <a:extLst>
              <a:ext uri="{FF2B5EF4-FFF2-40B4-BE49-F238E27FC236}">
                <a16:creationId xmlns:a16="http://schemas.microsoft.com/office/drawing/2014/main" id="{8D4E92B3-1472-AA4A-8BE7-2C69DB67F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1115" y="776836"/>
            <a:ext cx="3793529" cy="25290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gluex.phys.uregina.ca/sites/default/files/photos/20131106_152356.jpg">
            <a:extLst>
              <a:ext uri="{FF2B5EF4-FFF2-40B4-BE49-F238E27FC236}">
                <a16:creationId xmlns:a16="http://schemas.microsoft.com/office/drawing/2014/main" id="{4B1EDCEB-FBA4-E04E-8977-C0A7FC4CCE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115" y="3353271"/>
            <a:ext cx="3940884" cy="2955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Diagram&#10;&#10;Description automatically generated">
            <a:extLst>
              <a:ext uri="{FF2B5EF4-FFF2-40B4-BE49-F238E27FC236}">
                <a16:creationId xmlns:a16="http://schemas.microsoft.com/office/drawing/2014/main" id="{C71D9584-FC73-8243-9FE1-A6C8D0FCE1F0}"/>
              </a:ext>
            </a:extLst>
          </p:cNvPr>
          <p:cNvPicPr>
            <a:picLocks noChangeAspect="1"/>
          </p:cNvPicPr>
          <p:nvPr/>
        </p:nvPicPr>
        <p:blipFill>
          <a:blip r:embed="rId4"/>
          <a:stretch>
            <a:fillRect/>
          </a:stretch>
        </p:blipFill>
        <p:spPr>
          <a:xfrm>
            <a:off x="430306" y="3087316"/>
            <a:ext cx="4596430" cy="2087921"/>
          </a:xfrm>
          <a:prstGeom prst="rect">
            <a:avLst/>
          </a:prstGeom>
        </p:spPr>
      </p:pic>
      <p:sp>
        <p:nvSpPr>
          <p:cNvPr id="12" name="TextBox 11">
            <a:extLst>
              <a:ext uri="{FF2B5EF4-FFF2-40B4-BE49-F238E27FC236}">
                <a16:creationId xmlns:a16="http://schemas.microsoft.com/office/drawing/2014/main" id="{E564404C-CFFE-FD44-BF91-2FA2B23DD9C8}"/>
              </a:ext>
            </a:extLst>
          </p:cNvPr>
          <p:cNvSpPr txBox="1"/>
          <p:nvPr/>
        </p:nvSpPr>
        <p:spPr>
          <a:xfrm>
            <a:off x="430306" y="1025682"/>
            <a:ext cx="7368988" cy="1938992"/>
          </a:xfrm>
          <a:prstGeom prst="rect">
            <a:avLst/>
          </a:prstGeom>
          <a:noFill/>
        </p:spPr>
        <p:txBody>
          <a:bodyPr wrap="square" rtlCol="0">
            <a:spAutoFit/>
          </a:bodyPr>
          <a:lstStyle/>
          <a:p>
            <a:r>
              <a:rPr lang="en-US" sz="2000" dirty="0">
                <a:solidFill>
                  <a:srgbClr val="521B93"/>
                </a:solidFill>
              </a:rPr>
              <a:t>The forward calorimeter (FCAL) is designed to measure the energy of photons and electrons as well as the impact position and time for all particles that interact in FCAL. The detector is built from ~2800 4cm by 4cm by 45cm lead-glass crystals which are read out using photomultipliers. The high voltage for the photo tubes is provided by a Cockcroft-Walton voltage multiplier in the base of the tube.</a:t>
            </a:r>
          </a:p>
        </p:txBody>
      </p:sp>
    </p:spTree>
    <p:extLst>
      <p:ext uri="{BB962C8B-B14F-4D97-AF65-F5344CB8AC3E}">
        <p14:creationId xmlns:p14="http://schemas.microsoft.com/office/powerpoint/2010/main" val="236713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hart, line chart&#10;&#10;Description automatically generated">
            <a:extLst>
              <a:ext uri="{FF2B5EF4-FFF2-40B4-BE49-F238E27FC236}">
                <a16:creationId xmlns:a16="http://schemas.microsoft.com/office/drawing/2014/main" id="{F7318059-B556-984B-BBD5-9F7756DA93C7}"/>
              </a:ext>
            </a:extLst>
          </p:cNvPr>
          <p:cNvPicPr>
            <a:picLocks noChangeAspect="1"/>
          </p:cNvPicPr>
          <p:nvPr/>
        </p:nvPicPr>
        <p:blipFill>
          <a:blip r:embed="rId2"/>
          <a:stretch>
            <a:fillRect/>
          </a:stretch>
        </p:blipFill>
        <p:spPr>
          <a:xfrm>
            <a:off x="3935683" y="2644277"/>
            <a:ext cx="5206264" cy="3662201"/>
          </a:xfrm>
          <a:prstGeom prst="rect">
            <a:avLst/>
          </a:prstGeom>
        </p:spPr>
      </p:pic>
      <p:sp>
        <p:nvSpPr>
          <p:cNvPr id="2" name="Title 1">
            <a:extLst>
              <a:ext uri="{FF2B5EF4-FFF2-40B4-BE49-F238E27FC236}">
                <a16:creationId xmlns:a16="http://schemas.microsoft.com/office/drawing/2014/main" id="{45FC3EDB-7381-C642-A369-912D8B7026E2}"/>
              </a:ext>
            </a:extLst>
          </p:cNvPr>
          <p:cNvSpPr>
            <a:spLocks noGrp="1"/>
          </p:cNvSpPr>
          <p:nvPr>
            <p:ph type="title"/>
          </p:nvPr>
        </p:nvSpPr>
        <p:spPr>
          <a:xfrm>
            <a:off x="838199" y="365126"/>
            <a:ext cx="5145157" cy="917022"/>
          </a:xfrm>
        </p:spPr>
        <p:txBody>
          <a:bodyPr>
            <a:normAutofit/>
          </a:bodyPr>
          <a:lstStyle/>
          <a:p>
            <a:r>
              <a:rPr lang="en-US" dirty="0"/>
              <a:t>The DIRC</a:t>
            </a:r>
          </a:p>
        </p:txBody>
      </p:sp>
      <p:sp>
        <p:nvSpPr>
          <p:cNvPr id="3" name="Date Placeholder 2">
            <a:extLst>
              <a:ext uri="{FF2B5EF4-FFF2-40B4-BE49-F238E27FC236}">
                <a16:creationId xmlns:a16="http://schemas.microsoft.com/office/drawing/2014/main" id="{BEE4B72D-D47E-A341-9A0F-CE3823C64C13}"/>
              </a:ext>
            </a:extLst>
          </p:cNvPr>
          <p:cNvSpPr>
            <a:spLocks noGrp="1"/>
          </p:cNvSpPr>
          <p:nvPr>
            <p:ph type="dt" sz="half" idx="10"/>
          </p:nvPr>
        </p:nvSpPr>
        <p:spPr/>
        <p:txBody>
          <a:bodyPr/>
          <a:lstStyle/>
          <a:p>
            <a:r>
              <a:rPr lang="en-US"/>
              <a:t>2/8/2021</a:t>
            </a:r>
          </a:p>
        </p:txBody>
      </p:sp>
      <p:sp>
        <p:nvSpPr>
          <p:cNvPr id="4" name="Footer Placeholder 3">
            <a:extLst>
              <a:ext uri="{FF2B5EF4-FFF2-40B4-BE49-F238E27FC236}">
                <a16:creationId xmlns:a16="http://schemas.microsoft.com/office/drawing/2014/main" id="{EF251A0B-8E74-D747-97A6-0BE1C67892A6}"/>
              </a:ext>
            </a:extLst>
          </p:cNvPr>
          <p:cNvSpPr>
            <a:spLocks noGrp="1"/>
          </p:cNvSpPr>
          <p:nvPr>
            <p:ph type="ftr" sz="quarter" idx="11"/>
          </p:nvPr>
        </p:nvSpPr>
        <p:spPr/>
        <p:txBody>
          <a:bodyPr/>
          <a:lstStyle/>
          <a:p>
            <a:r>
              <a:rPr lang="en-US"/>
              <a:t>The GlueX Detector</a:t>
            </a:r>
          </a:p>
        </p:txBody>
      </p:sp>
      <p:sp>
        <p:nvSpPr>
          <p:cNvPr id="5" name="Slide Number Placeholder 4">
            <a:extLst>
              <a:ext uri="{FF2B5EF4-FFF2-40B4-BE49-F238E27FC236}">
                <a16:creationId xmlns:a16="http://schemas.microsoft.com/office/drawing/2014/main" id="{3DDF7AB8-E9DF-914D-A091-460BBF3B96EF}"/>
              </a:ext>
            </a:extLst>
          </p:cNvPr>
          <p:cNvSpPr>
            <a:spLocks noGrp="1"/>
          </p:cNvSpPr>
          <p:nvPr>
            <p:ph type="sldNum" sz="quarter" idx="12"/>
          </p:nvPr>
        </p:nvSpPr>
        <p:spPr/>
        <p:txBody>
          <a:bodyPr/>
          <a:lstStyle/>
          <a:p>
            <a:fld id="{DB392262-BD66-3A4C-BC85-A54D298B8442}" type="slidenum">
              <a:rPr lang="en-US" smtClean="0"/>
              <a:t>16</a:t>
            </a:fld>
            <a:endParaRPr lang="en-US"/>
          </a:p>
        </p:txBody>
      </p:sp>
      <p:sp>
        <p:nvSpPr>
          <p:cNvPr id="6" name="TextBox 5">
            <a:extLst>
              <a:ext uri="{FF2B5EF4-FFF2-40B4-BE49-F238E27FC236}">
                <a16:creationId xmlns:a16="http://schemas.microsoft.com/office/drawing/2014/main" id="{F06AB8CA-F346-E64D-BEAA-A0C75232A572}"/>
              </a:ext>
            </a:extLst>
          </p:cNvPr>
          <p:cNvSpPr txBox="1"/>
          <p:nvPr/>
        </p:nvSpPr>
        <p:spPr>
          <a:xfrm>
            <a:off x="838200" y="1779104"/>
            <a:ext cx="184731" cy="369332"/>
          </a:xfrm>
          <a:prstGeom prst="rect">
            <a:avLst/>
          </a:prstGeom>
          <a:noFill/>
        </p:spPr>
        <p:txBody>
          <a:bodyPr wrap="none" rtlCol="0">
            <a:spAutoFit/>
          </a:bodyPr>
          <a:lstStyle/>
          <a:p>
            <a:endParaRPr lang="en-US"/>
          </a:p>
        </p:txBody>
      </p:sp>
      <p:sp>
        <p:nvSpPr>
          <p:cNvPr id="7" name="Rectangle 6">
            <a:extLst>
              <a:ext uri="{FF2B5EF4-FFF2-40B4-BE49-F238E27FC236}">
                <a16:creationId xmlns:a16="http://schemas.microsoft.com/office/drawing/2014/main" id="{16CA76CD-64D3-B841-AB40-29507B47FC08}"/>
              </a:ext>
            </a:extLst>
          </p:cNvPr>
          <p:cNvSpPr/>
          <p:nvPr/>
        </p:nvSpPr>
        <p:spPr>
          <a:xfrm>
            <a:off x="215348" y="6231135"/>
            <a:ext cx="6096000" cy="307777"/>
          </a:xfrm>
          <a:prstGeom prst="rect">
            <a:avLst/>
          </a:prstGeom>
        </p:spPr>
        <p:txBody>
          <a:bodyPr>
            <a:spAutoFit/>
          </a:bodyPr>
          <a:lstStyle/>
          <a:p>
            <a:r>
              <a:rPr lang="en-US" sz="1400" dirty="0"/>
              <a:t>J. Stevens, </a:t>
            </a:r>
            <a:r>
              <a:rPr lang="en-US" sz="1400" i="1" dirty="0"/>
              <a:t>et al.</a:t>
            </a:r>
            <a:r>
              <a:rPr lang="en-US" sz="1400" dirty="0"/>
              <a:t>, JINST 11 C07010 (2016)</a:t>
            </a:r>
          </a:p>
        </p:txBody>
      </p:sp>
      <p:pic>
        <p:nvPicPr>
          <p:cNvPr id="8" name="Picture 4" descr="https://lh3.googleusercontent.com/IiXGx-yuN0p_GQ6EQmYO5pRW6ViWKqFSy57nbnbVZe4W-jKn9tuRFIpqjWxCi-7vvRPu_UyQaGO7sIHuGTuLFEbC4JyUZH3EF5nxzx374bKbcBU3mg27_mFwWx65-sbzBh7v97kalZjtcBLS5kYyrdQWYau3Mjk1NN-Rp6SHb5OxgRBAL8DyhE2U8XEjiu3K6JQIPe7txCwym7FDKDdGmnbo7pF9lNnikG2AYNgSHauzIEZF336SE0HDFnns4YhVGeSl367N-LvalUg_ryg2ScUxSLLldgth-qxVg05bArtUUhn-MNDGtfbraqeFTJe6SlhF8_o3Jf_wnkR630XyLYaVUhfxSnY3BzCIqkMDAPZBrceweFuSS7q_mc7QKUcwrS90vsL_GPRHbbBx56GsGxAEF9mKyStUSVSfkJaepZGvRbsnlNHTQUljXgWILNBfDIo016kXrvxrvC6fM9Ykh9E-k55hHnAoxiqMcE9hrNEkjIZ8V9W1uYU4gYWA_pPU8_xgnrJX0ytZAAe2EdUsvWBhr8pQHfZhkI4DwJNuuNbyUAJlM0d8k2l0ZGthn0C7p_6cY1tmnBbTVY_eeRkqZg6ERfkdbhs9yCADObjANZHPtqB_q9uHTn73jaWH1lurqWNEUby3JTo3RUAa1pq8NnfSO13dRUTmcVP2hszhnoSybpANn2tHLPe-dR2rgmUkcVBUdpxL_prvQR30Xw=w1374-h1830-no">
            <a:extLst>
              <a:ext uri="{FF2B5EF4-FFF2-40B4-BE49-F238E27FC236}">
                <a16:creationId xmlns:a16="http://schemas.microsoft.com/office/drawing/2014/main" id="{F52C631E-3308-C94D-81AC-299619C977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5792" y="2980641"/>
            <a:ext cx="2530860" cy="33757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1300BC3-0A9C-E94F-84A5-1F36BEFE619E}"/>
              </a:ext>
            </a:extLst>
          </p:cNvPr>
          <p:cNvSpPr txBox="1"/>
          <p:nvPr/>
        </p:nvSpPr>
        <p:spPr>
          <a:xfrm>
            <a:off x="3550024" y="3048000"/>
            <a:ext cx="184731" cy="369332"/>
          </a:xfrm>
          <a:prstGeom prst="rect">
            <a:avLst/>
          </a:prstGeom>
          <a:noFill/>
        </p:spPr>
        <p:txBody>
          <a:bodyPr wrap="none" rtlCol="0">
            <a:spAutoFit/>
          </a:bodyPr>
          <a:lstStyle/>
          <a:p>
            <a:endParaRPr lang="en-US" dirty="0"/>
          </a:p>
        </p:txBody>
      </p:sp>
      <p:pic>
        <p:nvPicPr>
          <p:cNvPr id="10" name="Picture 2" descr="https://lh3.googleusercontent.com/9fa8de8vskupNqA5jDRYFzHGIhtpQXzZ2N_03C2tgqf9ekxfC1ndS8IDCfE76Allgmz1_fSmByCEPjWQA-6OZ2mpWroInDbeGfePpC1HmKAzjkp6VB5ExaIyJGnWpfbN44M3rNsRDDN6bIlMMxzu1oPmg7HhH5Qp-T9lZyycNgrJbV0m1RGoliD05rbScwyJ6b9vSNlW3RRZNX8Hi-6t2rAYDSqiVKEzGCdG6XortoQfR6llQOkWArEtoAisu3P__CnaJf8ujU75CfAGbSwilOwOEhPLCAytPasZgdaUjvjpHVVuoZF3-lHM2CBzLmprSE3Q7K94Uqyg9lNqhaXP--XIYAUUs2Ks1AQcleu00VkhLPfKA3g7-40uWAF1T9Azsmo23RmseoOyjuROGtmlR30-CbHhEp8mcbKv56OMf4Med_gsYnoni6tXznxrUkO824Rt4kc7Ewmwr3yCf7nqR8HwbLIDOZOZREGaZYWaySjtELv7utbLoW7JUOW167byPBXrUaAHGWn1RPnrxxxaf9sYt7pv_yaRMZ_cUqA5BQcAzS0JKY7gOk4dmKsG3pnvkY5DGUxjt9I8pbI5VsrPO5A4c0QynuIifjJRoII6rGuolKKom_HU6rsnvbEHNg_89TQJmcr8FnR5ElqoWrZr30ZF801QjGlDTYJKiYpPGVupOwA8AUBi8V6hL0Zp0-CKP2bBGhN9jqq1RRRFug=w2292-h1720-no">
            <a:extLst>
              <a:ext uri="{FF2B5EF4-FFF2-40B4-BE49-F238E27FC236}">
                <a16:creationId xmlns:a16="http://schemas.microsoft.com/office/drawing/2014/main" id="{CC68A62B-F08A-B04B-AE69-89F7AF964E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2776" y="769592"/>
            <a:ext cx="2883905" cy="21616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Diagram&#10;&#10;Description automatically generated">
            <a:extLst>
              <a:ext uri="{FF2B5EF4-FFF2-40B4-BE49-F238E27FC236}">
                <a16:creationId xmlns:a16="http://schemas.microsoft.com/office/drawing/2014/main" id="{F5C908BC-93F0-204C-B0CF-9BE84B990247}"/>
              </a:ext>
            </a:extLst>
          </p:cNvPr>
          <p:cNvPicPr>
            <a:picLocks noChangeAspect="1"/>
          </p:cNvPicPr>
          <p:nvPr/>
        </p:nvPicPr>
        <p:blipFill>
          <a:blip r:embed="rId5"/>
          <a:stretch>
            <a:fillRect/>
          </a:stretch>
        </p:blipFill>
        <p:spPr>
          <a:xfrm>
            <a:off x="330200" y="2460128"/>
            <a:ext cx="3708400" cy="3708400"/>
          </a:xfrm>
          <a:prstGeom prst="rect">
            <a:avLst/>
          </a:prstGeom>
        </p:spPr>
      </p:pic>
      <p:sp>
        <p:nvSpPr>
          <p:cNvPr id="15" name="TextBox 14">
            <a:extLst>
              <a:ext uri="{FF2B5EF4-FFF2-40B4-BE49-F238E27FC236}">
                <a16:creationId xmlns:a16="http://schemas.microsoft.com/office/drawing/2014/main" id="{DEDA9FB9-FC61-9442-866F-6F32EA22871B}"/>
              </a:ext>
            </a:extLst>
          </p:cNvPr>
          <p:cNvSpPr txBox="1"/>
          <p:nvPr/>
        </p:nvSpPr>
        <p:spPr>
          <a:xfrm>
            <a:off x="475326" y="1073767"/>
            <a:ext cx="8593369" cy="1908215"/>
          </a:xfrm>
          <a:prstGeom prst="rect">
            <a:avLst/>
          </a:prstGeom>
          <a:noFill/>
        </p:spPr>
        <p:txBody>
          <a:bodyPr wrap="square" rtlCol="0">
            <a:spAutoFit/>
          </a:bodyPr>
          <a:lstStyle/>
          <a:p>
            <a:r>
              <a:rPr lang="en-US" sz="2000" dirty="0">
                <a:solidFill>
                  <a:srgbClr val="521B93"/>
                </a:solidFill>
              </a:rPr>
              <a:t>The DIRC (Detection of Internally Reflected Cherenkov light) detector provides enhanced  kaon identification in the forward direction, increasing the separation available with the TOF to about 3.5GeV/c. The quartz bars came from the </a:t>
            </a:r>
            <a:r>
              <a:rPr lang="en-US" sz="2000" dirty="0" err="1">
                <a:solidFill>
                  <a:srgbClr val="521B93"/>
                </a:solidFill>
              </a:rPr>
              <a:t>BaBar</a:t>
            </a:r>
            <a:r>
              <a:rPr lang="en-US" sz="2000" dirty="0">
                <a:solidFill>
                  <a:srgbClr val="521B93"/>
                </a:solidFill>
              </a:rPr>
              <a:t> DIRC at SLAC, while new optics and readout has been built for </a:t>
            </a:r>
            <a:r>
              <a:rPr lang="en-US" sz="2000" dirty="0" err="1">
                <a:solidFill>
                  <a:srgbClr val="521B93"/>
                </a:solidFill>
              </a:rPr>
              <a:t>GlueX</a:t>
            </a:r>
            <a:r>
              <a:rPr lang="en-US" sz="2000" dirty="0">
                <a:solidFill>
                  <a:srgbClr val="521B93"/>
                </a:solidFill>
              </a:rPr>
              <a:t>. The DIRC was installed in late 2019 and is part of the Phase II </a:t>
            </a:r>
            <a:r>
              <a:rPr lang="en-US" sz="2000" dirty="0" err="1">
                <a:solidFill>
                  <a:srgbClr val="521B93"/>
                </a:solidFill>
              </a:rPr>
              <a:t>GlueX</a:t>
            </a:r>
            <a:r>
              <a:rPr lang="en-US" sz="2000" dirty="0">
                <a:solidFill>
                  <a:srgbClr val="521B93"/>
                </a:solidFill>
              </a:rPr>
              <a:t> program.</a:t>
            </a:r>
          </a:p>
          <a:p>
            <a:endParaRPr lang="en-US" dirty="0"/>
          </a:p>
        </p:txBody>
      </p:sp>
    </p:spTree>
    <p:extLst>
      <p:ext uri="{BB962C8B-B14F-4D97-AF65-F5344CB8AC3E}">
        <p14:creationId xmlns:p14="http://schemas.microsoft.com/office/powerpoint/2010/main" val="2178045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8E50D88D-05B1-2A47-BA91-122F382F8EBA}"/>
              </a:ext>
            </a:extLst>
          </p:cNvPr>
          <p:cNvPicPr>
            <a:picLocks noChangeAspect="1"/>
          </p:cNvPicPr>
          <p:nvPr/>
        </p:nvPicPr>
        <p:blipFill>
          <a:blip r:embed="rId2"/>
          <a:stretch>
            <a:fillRect/>
          </a:stretch>
        </p:blipFill>
        <p:spPr>
          <a:xfrm>
            <a:off x="8047957" y="794816"/>
            <a:ext cx="3912815" cy="2417528"/>
          </a:xfrm>
          <a:prstGeom prst="rect">
            <a:avLst/>
          </a:prstGeom>
        </p:spPr>
      </p:pic>
      <p:sp>
        <p:nvSpPr>
          <p:cNvPr id="2" name="Title 1">
            <a:extLst>
              <a:ext uri="{FF2B5EF4-FFF2-40B4-BE49-F238E27FC236}">
                <a16:creationId xmlns:a16="http://schemas.microsoft.com/office/drawing/2014/main" id="{45FC3EDB-7381-C642-A369-912D8B7026E2}"/>
              </a:ext>
            </a:extLst>
          </p:cNvPr>
          <p:cNvSpPr>
            <a:spLocks noGrp="1"/>
          </p:cNvSpPr>
          <p:nvPr>
            <p:ph type="title"/>
          </p:nvPr>
        </p:nvSpPr>
        <p:spPr>
          <a:xfrm>
            <a:off x="838199" y="365126"/>
            <a:ext cx="5145157" cy="917022"/>
          </a:xfrm>
        </p:spPr>
        <p:txBody>
          <a:bodyPr>
            <a:normAutofit/>
          </a:bodyPr>
          <a:lstStyle/>
          <a:p>
            <a:r>
              <a:rPr lang="en-US" dirty="0"/>
              <a:t>The Compton Calorimeter</a:t>
            </a:r>
          </a:p>
        </p:txBody>
      </p:sp>
      <p:sp>
        <p:nvSpPr>
          <p:cNvPr id="3" name="Date Placeholder 2">
            <a:extLst>
              <a:ext uri="{FF2B5EF4-FFF2-40B4-BE49-F238E27FC236}">
                <a16:creationId xmlns:a16="http://schemas.microsoft.com/office/drawing/2014/main" id="{BEE4B72D-D47E-A341-9A0F-CE3823C64C13}"/>
              </a:ext>
            </a:extLst>
          </p:cNvPr>
          <p:cNvSpPr>
            <a:spLocks noGrp="1"/>
          </p:cNvSpPr>
          <p:nvPr>
            <p:ph type="dt" sz="half" idx="10"/>
          </p:nvPr>
        </p:nvSpPr>
        <p:spPr/>
        <p:txBody>
          <a:bodyPr/>
          <a:lstStyle/>
          <a:p>
            <a:r>
              <a:rPr lang="en-US"/>
              <a:t>2/8/2021</a:t>
            </a:r>
          </a:p>
        </p:txBody>
      </p:sp>
      <p:sp>
        <p:nvSpPr>
          <p:cNvPr id="4" name="Footer Placeholder 3">
            <a:extLst>
              <a:ext uri="{FF2B5EF4-FFF2-40B4-BE49-F238E27FC236}">
                <a16:creationId xmlns:a16="http://schemas.microsoft.com/office/drawing/2014/main" id="{EF251A0B-8E74-D747-97A6-0BE1C67892A6}"/>
              </a:ext>
            </a:extLst>
          </p:cNvPr>
          <p:cNvSpPr>
            <a:spLocks noGrp="1"/>
          </p:cNvSpPr>
          <p:nvPr>
            <p:ph type="ftr" sz="quarter" idx="11"/>
          </p:nvPr>
        </p:nvSpPr>
        <p:spPr/>
        <p:txBody>
          <a:bodyPr/>
          <a:lstStyle/>
          <a:p>
            <a:r>
              <a:rPr lang="en-US"/>
              <a:t>The GlueX Detector</a:t>
            </a:r>
          </a:p>
        </p:txBody>
      </p:sp>
      <p:sp>
        <p:nvSpPr>
          <p:cNvPr id="5" name="Slide Number Placeholder 4">
            <a:extLst>
              <a:ext uri="{FF2B5EF4-FFF2-40B4-BE49-F238E27FC236}">
                <a16:creationId xmlns:a16="http://schemas.microsoft.com/office/drawing/2014/main" id="{3DDF7AB8-E9DF-914D-A091-460BBF3B96EF}"/>
              </a:ext>
            </a:extLst>
          </p:cNvPr>
          <p:cNvSpPr>
            <a:spLocks noGrp="1"/>
          </p:cNvSpPr>
          <p:nvPr>
            <p:ph type="sldNum" sz="quarter" idx="12"/>
          </p:nvPr>
        </p:nvSpPr>
        <p:spPr/>
        <p:txBody>
          <a:bodyPr/>
          <a:lstStyle/>
          <a:p>
            <a:fld id="{DB392262-BD66-3A4C-BC85-A54D298B8442}" type="slidenum">
              <a:rPr lang="en-US" smtClean="0"/>
              <a:t>17</a:t>
            </a:fld>
            <a:endParaRPr lang="en-US"/>
          </a:p>
        </p:txBody>
      </p:sp>
      <p:sp>
        <p:nvSpPr>
          <p:cNvPr id="6" name="TextBox 5">
            <a:extLst>
              <a:ext uri="{FF2B5EF4-FFF2-40B4-BE49-F238E27FC236}">
                <a16:creationId xmlns:a16="http://schemas.microsoft.com/office/drawing/2014/main" id="{F06AB8CA-F346-E64D-BEAA-A0C75232A572}"/>
              </a:ext>
            </a:extLst>
          </p:cNvPr>
          <p:cNvSpPr txBox="1"/>
          <p:nvPr/>
        </p:nvSpPr>
        <p:spPr>
          <a:xfrm>
            <a:off x="838200" y="1779104"/>
            <a:ext cx="184731" cy="369332"/>
          </a:xfrm>
          <a:prstGeom prst="rect">
            <a:avLst/>
          </a:prstGeom>
          <a:noFill/>
        </p:spPr>
        <p:txBody>
          <a:bodyPr wrap="none" rtlCol="0">
            <a:spAutoFit/>
          </a:bodyPr>
          <a:lstStyle/>
          <a:p>
            <a:endParaRPr lang="en-US"/>
          </a:p>
        </p:txBody>
      </p:sp>
      <p:sp>
        <p:nvSpPr>
          <p:cNvPr id="7" name="Rectangle 6">
            <a:extLst>
              <a:ext uri="{FF2B5EF4-FFF2-40B4-BE49-F238E27FC236}">
                <a16:creationId xmlns:a16="http://schemas.microsoft.com/office/drawing/2014/main" id="{9A4C0BC4-A22A-1743-A816-FB9D9C338A11}"/>
              </a:ext>
            </a:extLst>
          </p:cNvPr>
          <p:cNvSpPr/>
          <p:nvPr/>
        </p:nvSpPr>
        <p:spPr>
          <a:xfrm>
            <a:off x="135835" y="6202461"/>
            <a:ext cx="6096000" cy="307777"/>
          </a:xfrm>
          <a:prstGeom prst="rect">
            <a:avLst/>
          </a:prstGeom>
        </p:spPr>
        <p:txBody>
          <a:bodyPr>
            <a:spAutoFit/>
          </a:bodyPr>
          <a:lstStyle/>
          <a:p>
            <a:r>
              <a:rPr lang="en-US" sz="1400" dirty="0" err="1"/>
              <a:t>A.Asaturyan</a:t>
            </a:r>
            <a:r>
              <a:rPr lang="en-US" sz="1400" dirty="0"/>
              <a:t> </a:t>
            </a:r>
            <a:r>
              <a:rPr lang="en-US" sz="1400" i="1" dirty="0"/>
              <a:t>et al.</a:t>
            </a:r>
            <a:r>
              <a:rPr lang="en-US" sz="1400" dirty="0"/>
              <a:t>, Glues-Doc 4784 (2021</a:t>
            </a:r>
          </a:p>
        </p:txBody>
      </p:sp>
      <p:pic>
        <p:nvPicPr>
          <p:cNvPr id="9" name="Picture 8" descr="Diagram&#10;&#10;Description automatically generated">
            <a:extLst>
              <a:ext uri="{FF2B5EF4-FFF2-40B4-BE49-F238E27FC236}">
                <a16:creationId xmlns:a16="http://schemas.microsoft.com/office/drawing/2014/main" id="{C7847C57-6D46-5A45-8C53-2D23BA98A234}"/>
              </a:ext>
            </a:extLst>
          </p:cNvPr>
          <p:cNvPicPr>
            <a:picLocks noChangeAspect="1"/>
          </p:cNvPicPr>
          <p:nvPr/>
        </p:nvPicPr>
        <p:blipFill>
          <a:blip r:embed="rId3"/>
          <a:stretch>
            <a:fillRect/>
          </a:stretch>
        </p:blipFill>
        <p:spPr>
          <a:xfrm>
            <a:off x="231228" y="2817682"/>
            <a:ext cx="4114800" cy="2881513"/>
          </a:xfrm>
          <a:prstGeom prst="rect">
            <a:avLst/>
          </a:prstGeom>
        </p:spPr>
      </p:pic>
      <p:sp>
        <p:nvSpPr>
          <p:cNvPr id="8" name="TextBox 7">
            <a:extLst>
              <a:ext uri="{FF2B5EF4-FFF2-40B4-BE49-F238E27FC236}">
                <a16:creationId xmlns:a16="http://schemas.microsoft.com/office/drawing/2014/main" id="{B2E82513-9B2A-7348-8C23-7048758AEB4B}"/>
              </a:ext>
            </a:extLst>
          </p:cNvPr>
          <p:cNvSpPr txBox="1"/>
          <p:nvPr/>
        </p:nvSpPr>
        <p:spPr>
          <a:xfrm>
            <a:off x="430923" y="1387366"/>
            <a:ext cx="7617034" cy="1938992"/>
          </a:xfrm>
          <a:prstGeom prst="rect">
            <a:avLst/>
          </a:prstGeom>
          <a:noFill/>
        </p:spPr>
        <p:txBody>
          <a:bodyPr wrap="square" rtlCol="0">
            <a:spAutoFit/>
          </a:bodyPr>
          <a:lstStyle/>
          <a:p>
            <a:r>
              <a:rPr lang="en-US" sz="2000" dirty="0">
                <a:solidFill>
                  <a:srgbClr val="521B93"/>
                </a:solidFill>
              </a:rPr>
              <a:t>The Compton calorimeter (CCAL) was built for </a:t>
            </a:r>
            <a:r>
              <a:rPr lang="en-US" sz="2000" dirty="0" err="1">
                <a:solidFill>
                  <a:srgbClr val="521B93"/>
                </a:solidFill>
              </a:rPr>
              <a:t>PrimEx</a:t>
            </a:r>
            <a:r>
              <a:rPr lang="en-US" sz="2000" dirty="0">
                <a:solidFill>
                  <a:srgbClr val="521B93"/>
                </a:solidFill>
              </a:rPr>
              <a:t> running of the </a:t>
            </a:r>
            <a:r>
              <a:rPr lang="en-US" sz="2000" dirty="0" err="1">
                <a:solidFill>
                  <a:srgbClr val="521B93"/>
                </a:solidFill>
              </a:rPr>
              <a:t>GlueX</a:t>
            </a:r>
            <a:r>
              <a:rPr lang="en-US" sz="2000" dirty="0">
                <a:solidFill>
                  <a:srgbClr val="521B93"/>
                </a:solidFill>
              </a:rPr>
              <a:t> experiment. It sits down stream of the FCAL and consists of 140 2.05cm by 2.05cm by 20cm blocks of lead tungstate crystals in a 12 by 12 array. In </a:t>
            </a:r>
            <a:r>
              <a:rPr lang="en-US" sz="2000" dirty="0" err="1">
                <a:solidFill>
                  <a:srgbClr val="521B93"/>
                </a:solidFill>
              </a:rPr>
              <a:t>PrimEx</a:t>
            </a:r>
            <a:r>
              <a:rPr lang="en-US" sz="2000" dirty="0">
                <a:solidFill>
                  <a:srgbClr val="521B93"/>
                </a:solidFill>
              </a:rPr>
              <a:t>, it detects both the electron and photon from Compton scattering:                              . The blocks are read out using </a:t>
            </a:r>
          </a:p>
          <a:p>
            <a:r>
              <a:rPr lang="en-US" sz="2000" dirty="0">
                <a:solidFill>
                  <a:srgbClr val="521B93"/>
                </a:solidFill>
              </a:rPr>
              <a:t>                                                                     photomultiplier tubes.                            </a:t>
            </a:r>
          </a:p>
        </p:txBody>
      </p:sp>
      <p:pic>
        <p:nvPicPr>
          <p:cNvPr id="14" name="Picture 13">
            <a:extLst>
              <a:ext uri="{FF2B5EF4-FFF2-40B4-BE49-F238E27FC236}">
                <a16:creationId xmlns:a16="http://schemas.microsoft.com/office/drawing/2014/main" id="{AFEE2694-C806-8248-9851-27B11575DC50}"/>
              </a:ext>
            </a:extLst>
          </p:cNvPr>
          <p:cNvPicPr>
            <a:picLocks noChangeAspect="1"/>
          </p:cNvPicPr>
          <p:nvPr/>
        </p:nvPicPr>
        <p:blipFill>
          <a:blip r:embed="rId4"/>
          <a:stretch>
            <a:fillRect/>
          </a:stretch>
        </p:blipFill>
        <p:spPr>
          <a:xfrm>
            <a:off x="2772297" y="2684332"/>
            <a:ext cx="1485900" cy="266700"/>
          </a:xfrm>
          <a:prstGeom prst="rect">
            <a:avLst/>
          </a:prstGeom>
        </p:spPr>
      </p:pic>
      <p:sp>
        <p:nvSpPr>
          <p:cNvPr id="15" name="TextBox 14">
            <a:extLst>
              <a:ext uri="{FF2B5EF4-FFF2-40B4-BE49-F238E27FC236}">
                <a16:creationId xmlns:a16="http://schemas.microsoft.com/office/drawing/2014/main" id="{D6C638A2-466F-924A-B282-043071FDD662}"/>
              </a:ext>
            </a:extLst>
          </p:cNvPr>
          <p:cNvSpPr txBox="1"/>
          <p:nvPr/>
        </p:nvSpPr>
        <p:spPr>
          <a:xfrm>
            <a:off x="4908331" y="3429000"/>
            <a:ext cx="6873766" cy="2246769"/>
          </a:xfrm>
          <a:prstGeom prst="rect">
            <a:avLst/>
          </a:prstGeom>
          <a:noFill/>
        </p:spPr>
        <p:txBody>
          <a:bodyPr wrap="square" rtlCol="0">
            <a:spAutoFit/>
          </a:bodyPr>
          <a:lstStyle/>
          <a:p>
            <a:r>
              <a:rPr lang="en-US" sz="2000" dirty="0">
                <a:solidFill>
                  <a:srgbClr val="002060"/>
                </a:solidFill>
              </a:rPr>
              <a:t>During </a:t>
            </a:r>
            <a:r>
              <a:rPr lang="en-US" sz="2000" dirty="0" err="1">
                <a:solidFill>
                  <a:srgbClr val="002060"/>
                </a:solidFill>
              </a:rPr>
              <a:t>GlueX</a:t>
            </a:r>
            <a:r>
              <a:rPr lang="en-US" sz="2000" dirty="0">
                <a:solidFill>
                  <a:srgbClr val="002060"/>
                </a:solidFill>
              </a:rPr>
              <a:t> running the CCAL can also be used as the total absorption counter.</a:t>
            </a:r>
          </a:p>
          <a:p>
            <a:endParaRPr lang="en-US" sz="2000" dirty="0">
              <a:solidFill>
                <a:srgbClr val="002060"/>
              </a:solidFill>
            </a:endParaRPr>
          </a:p>
          <a:p>
            <a:r>
              <a:rPr lang="en-US" sz="2000" dirty="0">
                <a:solidFill>
                  <a:srgbClr val="002060"/>
                </a:solidFill>
              </a:rPr>
              <a:t>The CCAL also serves as a prototype for the planned FCAL insert which will replace the inner square meter of FCAL with about 2500 of the same crystals. This upgrade will allow us to run the </a:t>
            </a:r>
            <a:r>
              <a:rPr lang="en-US" sz="2000" dirty="0" err="1">
                <a:solidFill>
                  <a:srgbClr val="002060"/>
                </a:solidFill>
              </a:rPr>
              <a:t>GlueX</a:t>
            </a:r>
            <a:r>
              <a:rPr lang="en-US" sz="2000" dirty="0">
                <a:solidFill>
                  <a:srgbClr val="002060"/>
                </a:solidFill>
              </a:rPr>
              <a:t> </a:t>
            </a:r>
            <a:r>
              <a:rPr lang="en-US" sz="2000" dirty="0">
                <a:solidFill>
                  <a:srgbClr val="002060"/>
                </a:solidFill>
                <a:latin typeface="Symbol" pitchFamily="2" charset="2"/>
              </a:rPr>
              <a:t>h</a:t>
            </a:r>
            <a:r>
              <a:rPr lang="en-US" sz="2000" dirty="0">
                <a:solidFill>
                  <a:srgbClr val="002060"/>
                </a:solidFill>
              </a:rPr>
              <a:t> physics program.</a:t>
            </a:r>
          </a:p>
        </p:txBody>
      </p:sp>
    </p:spTree>
    <p:extLst>
      <p:ext uri="{BB962C8B-B14F-4D97-AF65-F5344CB8AC3E}">
        <p14:creationId xmlns:p14="http://schemas.microsoft.com/office/powerpoint/2010/main" val="366905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C3EDB-7381-C642-A369-912D8B7026E2}"/>
              </a:ext>
            </a:extLst>
          </p:cNvPr>
          <p:cNvSpPr>
            <a:spLocks noGrp="1"/>
          </p:cNvSpPr>
          <p:nvPr>
            <p:ph type="title"/>
          </p:nvPr>
        </p:nvSpPr>
        <p:spPr>
          <a:xfrm>
            <a:off x="838199" y="365126"/>
            <a:ext cx="5145157" cy="917022"/>
          </a:xfrm>
        </p:spPr>
        <p:txBody>
          <a:bodyPr>
            <a:normAutofit/>
          </a:bodyPr>
          <a:lstStyle/>
          <a:p>
            <a:r>
              <a:rPr lang="en-US" dirty="0"/>
              <a:t>The </a:t>
            </a:r>
            <a:r>
              <a:rPr lang="en-US" dirty="0" err="1"/>
              <a:t>GlueX</a:t>
            </a:r>
            <a:r>
              <a:rPr lang="en-US" dirty="0"/>
              <a:t> Trigger</a:t>
            </a:r>
          </a:p>
        </p:txBody>
      </p:sp>
      <p:sp>
        <p:nvSpPr>
          <p:cNvPr id="3" name="Date Placeholder 2">
            <a:extLst>
              <a:ext uri="{FF2B5EF4-FFF2-40B4-BE49-F238E27FC236}">
                <a16:creationId xmlns:a16="http://schemas.microsoft.com/office/drawing/2014/main" id="{BEE4B72D-D47E-A341-9A0F-CE3823C64C13}"/>
              </a:ext>
            </a:extLst>
          </p:cNvPr>
          <p:cNvSpPr>
            <a:spLocks noGrp="1"/>
          </p:cNvSpPr>
          <p:nvPr>
            <p:ph type="dt" sz="half" idx="10"/>
          </p:nvPr>
        </p:nvSpPr>
        <p:spPr/>
        <p:txBody>
          <a:bodyPr/>
          <a:lstStyle/>
          <a:p>
            <a:r>
              <a:rPr lang="en-US" dirty="0"/>
              <a:t>2/8/2021</a:t>
            </a:r>
          </a:p>
        </p:txBody>
      </p:sp>
      <p:sp>
        <p:nvSpPr>
          <p:cNvPr id="4" name="Footer Placeholder 3">
            <a:extLst>
              <a:ext uri="{FF2B5EF4-FFF2-40B4-BE49-F238E27FC236}">
                <a16:creationId xmlns:a16="http://schemas.microsoft.com/office/drawing/2014/main" id="{EF251A0B-8E74-D747-97A6-0BE1C67892A6}"/>
              </a:ext>
            </a:extLst>
          </p:cNvPr>
          <p:cNvSpPr>
            <a:spLocks noGrp="1"/>
          </p:cNvSpPr>
          <p:nvPr>
            <p:ph type="ftr" sz="quarter" idx="11"/>
          </p:nvPr>
        </p:nvSpPr>
        <p:spPr/>
        <p:txBody>
          <a:bodyPr/>
          <a:lstStyle/>
          <a:p>
            <a:r>
              <a:rPr lang="en-US"/>
              <a:t>The GlueX Detector</a:t>
            </a:r>
          </a:p>
        </p:txBody>
      </p:sp>
      <p:sp>
        <p:nvSpPr>
          <p:cNvPr id="5" name="Slide Number Placeholder 4">
            <a:extLst>
              <a:ext uri="{FF2B5EF4-FFF2-40B4-BE49-F238E27FC236}">
                <a16:creationId xmlns:a16="http://schemas.microsoft.com/office/drawing/2014/main" id="{3DDF7AB8-E9DF-914D-A091-460BBF3B96EF}"/>
              </a:ext>
            </a:extLst>
          </p:cNvPr>
          <p:cNvSpPr>
            <a:spLocks noGrp="1"/>
          </p:cNvSpPr>
          <p:nvPr>
            <p:ph type="sldNum" sz="quarter" idx="12"/>
          </p:nvPr>
        </p:nvSpPr>
        <p:spPr/>
        <p:txBody>
          <a:bodyPr/>
          <a:lstStyle/>
          <a:p>
            <a:fld id="{DB392262-BD66-3A4C-BC85-A54D298B8442}" type="slidenum">
              <a:rPr lang="en-US" smtClean="0"/>
              <a:t>18</a:t>
            </a:fld>
            <a:endParaRPr lang="en-US"/>
          </a:p>
        </p:txBody>
      </p:sp>
      <p:sp>
        <p:nvSpPr>
          <p:cNvPr id="6" name="TextBox 5">
            <a:extLst>
              <a:ext uri="{FF2B5EF4-FFF2-40B4-BE49-F238E27FC236}">
                <a16:creationId xmlns:a16="http://schemas.microsoft.com/office/drawing/2014/main" id="{F06AB8CA-F346-E64D-BEAA-A0C75232A572}"/>
              </a:ext>
            </a:extLst>
          </p:cNvPr>
          <p:cNvSpPr txBox="1"/>
          <p:nvPr/>
        </p:nvSpPr>
        <p:spPr>
          <a:xfrm>
            <a:off x="838200" y="1779104"/>
            <a:ext cx="184731" cy="369332"/>
          </a:xfrm>
          <a:prstGeom prst="rect">
            <a:avLst/>
          </a:prstGeom>
          <a:noFill/>
        </p:spPr>
        <p:txBody>
          <a:bodyPr wrap="none" rtlCol="0">
            <a:spAutoFit/>
          </a:bodyPr>
          <a:lstStyle/>
          <a:p>
            <a:endParaRPr lang="en-US"/>
          </a:p>
        </p:txBody>
      </p:sp>
      <p:pic>
        <p:nvPicPr>
          <p:cNvPr id="8" name="Picture 7" descr="Diagram&#10;&#10;Description automatically generated">
            <a:extLst>
              <a:ext uri="{FF2B5EF4-FFF2-40B4-BE49-F238E27FC236}">
                <a16:creationId xmlns:a16="http://schemas.microsoft.com/office/drawing/2014/main" id="{5C11E8DA-4703-4142-BCA9-5E545DAB4A8C}"/>
              </a:ext>
            </a:extLst>
          </p:cNvPr>
          <p:cNvPicPr>
            <a:picLocks noChangeAspect="1"/>
          </p:cNvPicPr>
          <p:nvPr/>
        </p:nvPicPr>
        <p:blipFill>
          <a:blip r:embed="rId2"/>
          <a:stretch>
            <a:fillRect/>
          </a:stretch>
        </p:blipFill>
        <p:spPr>
          <a:xfrm>
            <a:off x="7156375" y="1026534"/>
            <a:ext cx="4826075" cy="4213240"/>
          </a:xfrm>
          <a:prstGeom prst="rect">
            <a:avLst/>
          </a:prstGeom>
        </p:spPr>
      </p:pic>
      <p:sp>
        <p:nvSpPr>
          <p:cNvPr id="9" name="TextBox 8">
            <a:extLst>
              <a:ext uri="{FF2B5EF4-FFF2-40B4-BE49-F238E27FC236}">
                <a16:creationId xmlns:a16="http://schemas.microsoft.com/office/drawing/2014/main" id="{8A5BB39A-784A-2041-8453-81BD5F9FA4DD}"/>
              </a:ext>
            </a:extLst>
          </p:cNvPr>
          <p:cNvSpPr txBox="1"/>
          <p:nvPr/>
        </p:nvSpPr>
        <p:spPr>
          <a:xfrm>
            <a:off x="340658" y="1204337"/>
            <a:ext cx="7114391" cy="4985980"/>
          </a:xfrm>
          <a:prstGeom prst="rect">
            <a:avLst/>
          </a:prstGeom>
          <a:noFill/>
        </p:spPr>
        <p:txBody>
          <a:bodyPr wrap="square" rtlCol="0">
            <a:spAutoFit/>
          </a:bodyPr>
          <a:lstStyle/>
          <a:p>
            <a:r>
              <a:rPr lang="en-US" sz="2000" dirty="0">
                <a:solidFill>
                  <a:srgbClr val="521B93"/>
                </a:solidFill>
              </a:rPr>
              <a:t>The </a:t>
            </a:r>
            <a:r>
              <a:rPr lang="en-US" sz="2000" dirty="0" err="1">
                <a:solidFill>
                  <a:srgbClr val="521B93"/>
                </a:solidFill>
              </a:rPr>
              <a:t>GlueX</a:t>
            </a:r>
            <a:r>
              <a:rPr lang="en-US" sz="2000" dirty="0">
                <a:solidFill>
                  <a:srgbClr val="521B93"/>
                </a:solidFill>
              </a:rPr>
              <a:t> physics trigger is a pipelined trigger based on energy in the BCAL &amp; FCAL. The FPGA based pipeline stores several </a:t>
            </a:r>
            <a:r>
              <a:rPr lang="en-US" sz="2000" dirty="0" err="1">
                <a:solidFill>
                  <a:srgbClr val="521B93"/>
                </a:solidFill>
                <a:latin typeface="Symbol" pitchFamily="2" charset="2"/>
              </a:rPr>
              <a:t>m</a:t>
            </a:r>
            <a:r>
              <a:rPr lang="en-US" sz="2000" dirty="0" err="1">
                <a:solidFill>
                  <a:srgbClr val="521B93"/>
                </a:solidFill>
              </a:rPr>
              <a:t>s</a:t>
            </a:r>
            <a:r>
              <a:rPr lang="en-US" sz="2000" dirty="0">
                <a:solidFill>
                  <a:srgbClr val="521B93"/>
                </a:solidFill>
              </a:rPr>
              <a:t> of data while trigger decision is being made.</a:t>
            </a:r>
          </a:p>
          <a:p>
            <a:endParaRPr lang="en-US" sz="2000" dirty="0">
              <a:solidFill>
                <a:srgbClr val="521B93"/>
              </a:solidFill>
            </a:endParaRPr>
          </a:p>
          <a:p>
            <a:endParaRPr lang="en-US" sz="2000" dirty="0">
              <a:solidFill>
                <a:srgbClr val="521B93"/>
              </a:solidFill>
            </a:endParaRPr>
          </a:p>
          <a:p>
            <a:r>
              <a:rPr lang="en-US" sz="2000" dirty="0">
                <a:solidFill>
                  <a:srgbClr val="002060"/>
                </a:solidFill>
              </a:rPr>
              <a:t>Based on 12 FCAL and 8 BCAL F250 crates. </a:t>
            </a:r>
          </a:p>
          <a:p>
            <a:pPr marL="285750" indent="-285750">
              <a:buFont typeface="Arial" panose="020B0604020202020204" pitchFamily="34" charset="0"/>
              <a:buChar char="•"/>
            </a:pPr>
            <a:r>
              <a:rPr lang="en-US" dirty="0">
                <a:solidFill>
                  <a:srgbClr val="941651"/>
                </a:solidFill>
              </a:rPr>
              <a:t>The crate trigger processor (CTP) sums energy signals in each crate.</a:t>
            </a:r>
          </a:p>
          <a:p>
            <a:pPr marL="285750" indent="-285750">
              <a:buFont typeface="Arial" panose="020B0604020202020204" pitchFamily="34" charset="0"/>
              <a:buChar char="•"/>
            </a:pPr>
            <a:r>
              <a:rPr lang="en-US" dirty="0">
                <a:solidFill>
                  <a:srgbClr val="002060"/>
                </a:solidFill>
              </a:rPr>
              <a:t>The subsystem processors (SSP) collect the CTP signals and compute the total energy in FCAL &amp; BCAL.</a:t>
            </a:r>
          </a:p>
          <a:p>
            <a:pPr marL="285750" indent="-285750">
              <a:buFont typeface="Arial" panose="020B0604020202020204" pitchFamily="34" charset="0"/>
              <a:buChar char="•"/>
            </a:pPr>
            <a:r>
              <a:rPr lang="en-US" dirty="0">
                <a:solidFill>
                  <a:srgbClr val="941651"/>
                </a:solidFill>
              </a:rPr>
              <a:t>The global trigger processor (GTP) collects the SSP data and makes a trigger decision.</a:t>
            </a:r>
          </a:p>
          <a:p>
            <a:pPr marL="285750" indent="-285750">
              <a:buFont typeface="Arial" panose="020B0604020202020204" pitchFamily="34" charset="0"/>
              <a:buChar char="•"/>
            </a:pPr>
            <a:r>
              <a:rPr lang="en-US" dirty="0">
                <a:solidFill>
                  <a:srgbClr val="002060"/>
                </a:solidFill>
              </a:rPr>
              <a:t>The trigger supervisor (TS) reads the GTP signal and sends the trigger information to the trigger distribution (TD) modules.</a:t>
            </a:r>
          </a:p>
          <a:p>
            <a:pPr marL="285750" indent="-285750">
              <a:buFont typeface="Arial" panose="020B0604020202020204" pitchFamily="34" charset="0"/>
              <a:buChar char="•"/>
            </a:pPr>
            <a:r>
              <a:rPr lang="en-US" dirty="0">
                <a:solidFill>
                  <a:srgbClr val="941651"/>
                </a:solidFill>
              </a:rPr>
              <a:t>The TD modules send the trigger information to the trigger interface (TI) module in each crate which triggers event readout.</a:t>
            </a:r>
          </a:p>
          <a:p>
            <a:pPr marL="285750" indent="-285750">
              <a:buFont typeface="Arial" panose="020B0604020202020204" pitchFamily="34" charset="0"/>
              <a:buChar char="•"/>
            </a:pPr>
            <a:endParaRPr lang="en-US" dirty="0">
              <a:solidFill>
                <a:srgbClr val="941651"/>
              </a:solidFill>
            </a:endParaRPr>
          </a:p>
          <a:p>
            <a:r>
              <a:rPr lang="en-US" sz="2000" dirty="0" err="1">
                <a:solidFill>
                  <a:srgbClr val="521B93"/>
                </a:solidFill>
              </a:rPr>
              <a:t>GlueX</a:t>
            </a:r>
            <a:r>
              <a:rPr lang="en-US" sz="2000" dirty="0">
                <a:solidFill>
                  <a:srgbClr val="521B93"/>
                </a:solidFill>
              </a:rPr>
              <a:t> Phase II runs with about 80 </a:t>
            </a:r>
            <a:r>
              <a:rPr lang="en-US" sz="2000" dirty="0" err="1">
                <a:solidFill>
                  <a:srgbClr val="521B93"/>
                </a:solidFill>
              </a:rPr>
              <a:t>KHz</a:t>
            </a:r>
            <a:r>
              <a:rPr lang="en-US" sz="2000" dirty="0">
                <a:solidFill>
                  <a:srgbClr val="521B93"/>
                </a:solidFill>
              </a:rPr>
              <a:t> rate with 10% deadtime.</a:t>
            </a:r>
          </a:p>
        </p:txBody>
      </p:sp>
      <p:pic>
        <p:nvPicPr>
          <p:cNvPr id="10" name="Picture 9">
            <a:extLst>
              <a:ext uri="{FF2B5EF4-FFF2-40B4-BE49-F238E27FC236}">
                <a16:creationId xmlns:a16="http://schemas.microsoft.com/office/drawing/2014/main" id="{5659D70B-4B90-BF4B-A0B3-DA6E2D51FD0C}"/>
              </a:ext>
            </a:extLst>
          </p:cNvPr>
          <p:cNvPicPr>
            <a:picLocks noChangeAspect="1"/>
          </p:cNvPicPr>
          <p:nvPr/>
        </p:nvPicPr>
        <p:blipFill>
          <a:blip r:embed="rId3"/>
          <a:stretch>
            <a:fillRect/>
          </a:stretch>
        </p:blipFill>
        <p:spPr>
          <a:xfrm>
            <a:off x="463475" y="2337655"/>
            <a:ext cx="6692900" cy="292100"/>
          </a:xfrm>
          <a:prstGeom prst="rect">
            <a:avLst/>
          </a:prstGeom>
        </p:spPr>
      </p:pic>
      <p:sp>
        <p:nvSpPr>
          <p:cNvPr id="11" name="TextBox 10">
            <a:extLst>
              <a:ext uri="{FF2B5EF4-FFF2-40B4-BE49-F238E27FC236}">
                <a16:creationId xmlns:a16="http://schemas.microsoft.com/office/drawing/2014/main" id="{BE30156B-1718-2B48-9041-7A8A0B783AC9}"/>
              </a:ext>
            </a:extLst>
          </p:cNvPr>
          <p:cNvSpPr txBox="1"/>
          <p:nvPr/>
        </p:nvSpPr>
        <p:spPr>
          <a:xfrm>
            <a:off x="7648686" y="5239774"/>
            <a:ext cx="4333764" cy="1015663"/>
          </a:xfrm>
          <a:prstGeom prst="rect">
            <a:avLst/>
          </a:prstGeom>
          <a:noFill/>
        </p:spPr>
        <p:txBody>
          <a:bodyPr wrap="square" rtlCol="0">
            <a:spAutoFit/>
          </a:bodyPr>
          <a:lstStyle/>
          <a:p>
            <a:r>
              <a:rPr lang="en-US" sz="2000" dirty="0">
                <a:solidFill>
                  <a:srgbClr val="521B93"/>
                </a:solidFill>
              </a:rPr>
              <a:t>In addition to the physics trigger, there is also the PS trigger as well as special calibration and random triggers.</a:t>
            </a:r>
          </a:p>
        </p:txBody>
      </p:sp>
    </p:spTree>
    <p:extLst>
      <p:ext uri="{BB962C8B-B14F-4D97-AF65-F5344CB8AC3E}">
        <p14:creationId xmlns:p14="http://schemas.microsoft.com/office/powerpoint/2010/main" val="1079964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0FCC3-FA8C-7C4A-BF43-E9136C284A6B}"/>
              </a:ext>
            </a:extLst>
          </p:cNvPr>
          <p:cNvSpPr>
            <a:spLocks noGrp="1"/>
          </p:cNvSpPr>
          <p:nvPr>
            <p:ph type="title"/>
          </p:nvPr>
        </p:nvSpPr>
        <p:spPr>
          <a:xfrm>
            <a:off x="676703" y="130347"/>
            <a:ext cx="9882145" cy="680277"/>
          </a:xfrm>
        </p:spPr>
        <p:txBody>
          <a:bodyPr/>
          <a:lstStyle/>
          <a:p>
            <a:r>
              <a:rPr lang="en-US" dirty="0"/>
              <a:t>Instrumentation Publications</a:t>
            </a:r>
          </a:p>
        </p:txBody>
      </p:sp>
      <p:sp>
        <p:nvSpPr>
          <p:cNvPr id="3" name="Date Placeholder 2">
            <a:extLst>
              <a:ext uri="{FF2B5EF4-FFF2-40B4-BE49-F238E27FC236}">
                <a16:creationId xmlns:a16="http://schemas.microsoft.com/office/drawing/2014/main" id="{883F7678-286C-AA4D-9180-31A9A3015371}"/>
              </a:ext>
            </a:extLst>
          </p:cNvPr>
          <p:cNvSpPr>
            <a:spLocks noGrp="1"/>
          </p:cNvSpPr>
          <p:nvPr>
            <p:ph type="dt" sz="half" idx="10"/>
          </p:nvPr>
        </p:nvSpPr>
        <p:spPr/>
        <p:txBody>
          <a:bodyPr/>
          <a:lstStyle/>
          <a:p>
            <a:r>
              <a:rPr lang="en-US"/>
              <a:t>2/8/2021</a:t>
            </a:r>
          </a:p>
        </p:txBody>
      </p:sp>
      <p:sp>
        <p:nvSpPr>
          <p:cNvPr id="4" name="Footer Placeholder 3">
            <a:extLst>
              <a:ext uri="{FF2B5EF4-FFF2-40B4-BE49-F238E27FC236}">
                <a16:creationId xmlns:a16="http://schemas.microsoft.com/office/drawing/2014/main" id="{048DCE9D-E79F-FC45-898F-E875E63C86FE}"/>
              </a:ext>
            </a:extLst>
          </p:cNvPr>
          <p:cNvSpPr>
            <a:spLocks noGrp="1"/>
          </p:cNvSpPr>
          <p:nvPr>
            <p:ph type="ftr" sz="quarter" idx="11"/>
          </p:nvPr>
        </p:nvSpPr>
        <p:spPr/>
        <p:txBody>
          <a:bodyPr/>
          <a:lstStyle/>
          <a:p>
            <a:r>
              <a:rPr lang="en-US"/>
              <a:t>The GlueX Detector</a:t>
            </a:r>
          </a:p>
        </p:txBody>
      </p:sp>
      <p:sp>
        <p:nvSpPr>
          <p:cNvPr id="5" name="Slide Number Placeholder 4">
            <a:extLst>
              <a:ext uri="{FF2B5EF4-FFF2-40B4-BE49-F238E27FC236}">
                <a16:creationId xmlns:a16="http://schemas.microsoft.com/office/drawing/2014/main" id="{C4D8B320-D46F-DD49-A800-E521A1F3C745}"/>
              </a:ext>
            </a:extLst>
          </p:cNvPr>
          <p:cNvSpPr>
            <a:spLocks noGrp="1"/>
          </p:cNvSpPr>
          <p:nvPr>
            <p:ph type="sldNum" sz="quarter" idx="12"/>
          </p:nvPr>
        </p:nvSpPr>
        <p:spPr/>
        <p:txBody>
          <a:bodyPr/>
          <a:lstStyle/>
          <a:p>
            <a:fld id="{DB392262-BD66-3A4C-BC85-A54D298B8442}" type="slidenum">
              <a:rPr lang="en-US" smtClean="0"/>
              <a:t>19</a:t>
            </a:fld>
            <a:endParaRPr lang="en-US"/>
          </a:p>
        </p:txBody>
      </p:sp>
      <p:pic>
        <p:nvPicPr>
          <p:cNvPr id="7" name="Picture 6" descr="A picture containing graphical user interface&#10;&#10;Description automatically generated">
            <a:extLst>
              <a:ext uri="{FF2B5EF4-FFF2-40B4-BE49-F238E27FC236}">
                <a16:creationId xmlns:a16="http://schemas.microsoft.com/office/drawing/2014/main" id="{D25AF4B3-2CBC-014A-8551-15C8EC12DFF9}"/>
              </a:ext>
            </a:extLst>
          </p:cNvPr>
          <p:cNvPicPr>
            <a:picLocks noChangeAspect="1"/>
          </p:cNvPicPr>
          <p:nvPr/>
        </p:nvPicPr>
        <p:blipFill>
          <a:blip r:embed="rId2"/>
          <a:stretch>
            <a:fillRect/>
          </a:stretch>
        </p:blipFill>
        <p:spPr>
          <a:xfrm>
            <a:off x="676704" y="2686844"/>
            <a:ext cx="4298950" cy="2673350"/>
          </a:xfrm>
          <a:prstGeom prst="rect">
            <a:avLst/>
          </a:prstGeom>
        </p:spPr>
      </p:pic>
      <p:pic>
        <p:nvPicPr>
          <p:cNvPr id="9" name="Picture 8" descr="Graphical user interface, text, application, email&#10;&#10;Description automatically generated">
            <a:extLst>
              <a:ext uri="{FF2B5EF4-FFF2-40B4-BE49-F238E27FC236}">
                <a16:creationId xmlns:a16="http://schemas.microsoft.com/office/drawing/2014/main" id="{AD5E1A2B-0A0A-334E-9DB9-9E67A8812FE5}"/>
              </a:ext>
            </a:extLst>
          </p:cNvPr>
          <p:cNvPicPr>
            <a:picLocks noChangeAspect="1"/>
          </p:cNvPicPr>
          <p:nvPr/>
        </p:nvPicPr>
        <p:blipFill>
          <a:blip r:embed="rId3"/>
          <a:stretch>
            <a:fillRect/>
          </a:stretch>
        </p:blipFill>
        <p:spPr>
          <a:xfrm>
            <a:off x="6199312" y="1037255"/>
            <a:ext cx="5154488" cy="4238480"/>
          </a:xfrm>
          <a:prstGeom prst="rect">
            <a:avLst/>
          </a:prstGeom>
        </p:spPr>
      </p:pic>
      <p:cxnSp>
        <p:nvCxnSpPr>
          <p:cNvPr id="11" name="Straight Arrow Connector 10">
            <a:extLst>
              <a:ext uri="{FF2B5EF4-FFF2-40B4-BE49-F238E27FC236}">
                <a16:creationId xmlns:a16="http://schemas.microsoft.com/office/drawing/2014/main" id="{F97A8488-40AE-ED4C-9A89-218529E6B8B4}"/>
              </a:ext>
            </a:extLst>
          </p:cNvPr>
          <p:cNvCxnSpPr>
            <a:cxnSpLocks/>
          </p:cNvCxnSpPr>
          <p:nvPr/>
        </p:nvCxnSpPr>
        <p:spPr>
          <a:xfrm flipV="1">
            <a:off x="3909193" y="1210962"/>
            <a:ext cx="2186807" cy="243696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2F5764C-4335-B944-AB3B-05968119DD76}"/>
              </a:ext>
            </a:extLst>
          </p:cNvPr>
          <p:cNvSpPr txBox="1"/>
          <p:nvPr/>
        </p:nvSpPr>
        <p:spPr>
          <a:xfrm>
            <a:off x="6339016" y="5708822"/>
            <a:ext cx="4494500" cy="338554"/>
          </a:xfrm>
          <a:prstGeom prst="rect">
            <a:avLst/>
          </a:prstGeom>
          <a:noFill/>
        </p:spPr>
        <p:txBody>
          <a:bodyPr wrap="none" rtlCol="0">
            <a:spAutoFit/>
          </a:bodyPr>
          <a:lstStyle/>
          <a:p>
            <a:r>
              <a:rPr lang="en-US" sz="1600" dirty="0">
                <a:solidFill>
                  <a:srgbClr val="7030A0"/>
                </a:solidFill>
              </a:rPr>
              <a:t>(The first instrumentation publication is from 1998.)</a:t>
            </a:r>
          </a:p>
        </p:txBody>
      </p:sp>
      <p:sp>
        <p:nvSpPr>
          <p:cNvPr id="15" name="TextBox 14">
            <a:extLst>
              <a:ext uri="{FF2B5EF4-FFF2-40B4-BE49-F238E27FC236}">
                <a16:creationId xmlns:a16="http://schemas.microsoft.com/office/drawing/2014/main" id="{E1AA12F0-3118-C347-81D2-9B1483958109}"/>
              </a:ext>
            </a:extLst>
          </p:cNvPr>
          <p:cNvSpPr txBox="1"/>
          <p:nvPr/>
        </p:nvSpPr>
        <p:spPr>
          <a:xfrm>
            <a:off x="141688" y="1047014"/>
            <a:ext cx="5159361" cy="646331"/>
          </a:xfrm>
          <a:prstGeom prst="rect">
            <a:avLst/>
          </a:prstGeom>
          <a:noFill/>
        </p:spPr>
        <p:txBody>
          <a:bodyPr wrap="none" rtlCol="0">
            <a:spAutoFit/>
          </a:bodyPr>
          <a:lstStyle/>
          <a:p>
            <a:r>
              <a:rPr lang="en-US" dirty="0">
                <a:solidFill>
                  <a:srgbClr val="7030A0"/>
                </a:solidFill>
              </a:rPr>
              <a:t>The </a:t>
            </a:r>
            <a:r>
              <a:rPr lang="en-US" dirty="0" err="1">
                <a:solidFill>
                  <a:srgbClr val="7030A0"/>
                </a:solidFill>
              </a:rPr>
              <a:t>GlueX</a:t>
            </a:r>
            <a:r>
              <a:rPr lang="en-US" dirty="0">
                <a:solidFill>
                  <a:srgbClr val="7030A0"/>
                </a:solidFill>
              </a:rPr>
              <a:t> Public Wiki:</a:t>
            </a:r>
          </a:p>
          <a:p>
            <a:r>
              <a:rPr lang="en-US" dirty="0">
                <a:solidFill>
                  <a:srgbClr val="0432FF"/>
                </a:solidFill>
              </a:rPr>
              <a:t>https://</a:t>
            </a:r>
            <a:r>
              <a:rPr lang="en-US" dirty="0" err="1">
                <a:solidFill>
                  <a:srgbClr val="0432FF"/>
                </a:solidFill>
              </a:rPr>
              <a:t>halldweb.jlab.org</a:t>
            </a:r>
            <a:r>
              <a:rPr lang="en-US" dirty="0">
                <a:solidFill>
                  <a:srgbClr val="0432FF"/>
                </a:solidFill>
              </a:rPr>
              <a:t>/wiki/</a:t>
            </a:r>
            <a:r>
              <a:rPr lang="en-US" dirty="0" err="1">
                <a:solidFill>
                  <a:srgbClr val="0432FF"/>
                </a:solidFill>
              </a:rPr>
              <a:t>index.php</a:t>
            </a:r>
            <a:r>
              <a:rPr lang="en-US" dirty="0">
                <a:solidFill>
                  <a:srgbClr val="0432FF"/>
                </a:solidFill>
              </a:rPr>
              <a:t>/</a:t>
            </a:r>
            <a:r>
              <a:rPr lang="en-US" dirty="0" err="1">
                <a:solidFill>
                  <a:srgbClr val="0432FF"/>
                </a:solidFill>
              </a:rPr>
              <a:t>Main_Page</a:t>
            </a:r>
            <a:endParaRPr lang="en-US" dirty="0">
              <a:solidFill>
                <a:srgbClr val="0432FF"/>
              </a:solidFill>
            </a:endParaRPr>
          </a:p>
        </p:txBody>
      </p:sp>
      <p:sp>
        <p:nvSpPr>
          <p:cNvPr id="16" name="Rounded Rectangle 15">
            <a:extLst>
              <a:ext uri="{FF2B5EF4-FFF2-40B4-BE49-F238E27FC236}">
                <a16:creationId xmlns:a16="http://schemas.microsoft.com/office/drawing/2014/main" id="{D25B9C52-DA47-2C48-81BB-03BE5FA31134}"/>
              </a:ext>
            </a:extLst>
          </p:cNvPr>
          <p:cNvSpPr/>
          <p:nvPr/>
        </p:nvSpPr>
        <p:spPr>
          <a:xfrm>
            <a:off x="143186" y="974572"/>
            <a:ext cx="5054551" cy="939114"/>
          </a:xfrm>
          <a:prstGeom prst="roundRect">
            <a:avLst/>
          </a:prstGeom>
          <a:noFill/>
          <a:ln w="22225">
            <a:solidFill>
              <a:srgbClr val="9416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859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C3EDB-7381-C642-A369-912D8B7026E2}"/>
              </a:ext>
            </a:extLst>
          </p:cNvPr>
          <p:cNvSpPr>
            <a:spLocks noGrp="1"/>
          </p:cNvSpPr>
          <p:nvPr>
            <p:ph type="title"/>
          </p:nvPr>
        </p:nvSpPr>
        <p:spPr>
          <a:xfrm>
            <a:off x="838199" y="365126"/>
            <a:ext cx="5343940" cy="917022"/>
          </a:xfrm>
        </p:spPr>
        <p:txBody>
          <a:bodyPr>
            <a:normAutofit/>
          </a:bodyPr>
          <a:lstStyle/>
          <a:p>
            <a:r>
              <a:rPr lang="en-US" dirty="0"/>
              <a:t>The </a:t>
            </a:r>
            <a:r>
              <a:rPr lang="en-US" sz="4000" dirty="0" err="1"/>
              <a:t>GlueX</a:t>
            </a:r>
            <a:r>
              <a:rPr lang="en-US" sz="4000" dirty="0"/>
              <a:t> Detector</a:t>
            </a:r>
            <a:endParaRPr lang="en-US" dirty="0"/>
          </a:p>
        </p:txBody>
      </p:sp>
      <p:sp>
        <p:nvSpPr>
          <p:cNvPr id="3" name="Date Placeholder 2">
            <a:extLst>
              <a:ext uri="{FF2B5EF4-FFF2-40B4-BE49-F238E27FC236}">
                <a16:creationId xmlns:a16="http://schemas.microsoft.com/office/drawing/2014/main" id="{BEE4B72D-D47E-A341-9A0F-CE3823C64C13}"/>
              </a:ext>
            </a:extLst>
          </p:cNvPr>
          <p:cNvSpPr>
            <a:spLocks noGrp="1"/>
          </p:cNvSpPr>
          <p:nvPr>
            <p:ph type="dt" sz="half" idx="10"/>
          </p:nvPr>
        </p:nvSpPr>
        <p:spPr/>
        <p:txBody>
          <a:bodyPr/>
          <a:lstStyle/>
          <a:p>
            <a:r>
              <a:rPr lang="en-US"/>
              <a:t>2/8/2021</a:t>
            </a:r>
          </a:p>
        </p:txBody>
      </p:sp>
      <p:sp>
        <p:nvSpPr>
          <p:cNvPr id="4" name="Footer Placeholder 3">
            <a:extLst>
              <a:ext uri="{FF2B5EF4-FFF2-40B4-BE49-F238E27FC236}">
                <a16:creationId xmlns:a16="http://schemas.microsoft.com/office/drawing/2014/main" id="{EF251A0B-8E74-D747-97A6-0BE1C67892A6}"/>
              </a:ext>
            </a:extLst>
          </p:cNvPr>
          <p:cNvSpPr>
            <a:spLocks noGrp="1"/>
          </p:cNvSpPr>
          <p:nvPr>
            <p:ph type="ftr" sz="quarter" idx="11"/>
          </p:nvPr>
        </p:nvSpPr>
        <p:spPr/>
        <p:txBody>
          <a:bodyPr/>
          <a:lstStyle/>
          <a:p>
            <a:r>
              <a:rPr lang="en-US"/>
              <a:t>The GlueX Detector</a:t>
            </a:r>
          </a:p>
        </p:txBody>
      </p:sp>
      <p:sp>
        <p:nvSpPr>
          <p:cNvPr id="5" name="Slide Number Placeholder 4">
            <a:extLst>
              <a:ext uri="{FF2B5EF4-FFF2-40B4-BE49-F238E27FC236}">
                <a16:creationId xmlns:a16="http://schemas.microsoft.com/office/drawing/2014/main" id="{3DDF7AB8-E9DF-914D-A091-460BBF3B96EF}"/>
              </a:ext>
            </a:extLst>
          </p:cNvPr>
          <p:cNvSpPr>
            <a:spLocks noGrp="1"/>
          </p:cNvSpPr>
          <p:nvPr>
            <p:ph type="sldNum" sz="quarter" idx="12"/>
          </p:nvPr>
        </p:nvSpPr>
        <p:spPr/>
        <p:txBody>
          <a:bodyPr/>
          <a:lstStyle/>
          <a:p>
            <a:fld id="{DB392262-BD66-3A4C-BC85-A54D298B8442}" type="slidenum">
              <a:rPr lang="en-US" smtClean="0"/>
              <a:t>2</a:t>
            </a:fld>
            <a:endParaRPr lang="en-US"/>
          </a:p>
        </p:txBody>
      </p:sp>
      <p:sp>
        <p:nvSpPr>
          <p:cNvPr id="6" name="TextBox 5">
            <a:extLst>
              <a:ext uri="{FF2B5EF4-FFF2-40B4-BE49-F238E27FC236}">
                <a16:creationId xmlns:a16="http://schemas.microsoft.com/office/drawing/2014/main" id="{F06AB8CA-F346-E64D-BEAA-A0C75232A572}"/>
              </a:ext>
            </a:extLst>
          </p:cNvPr>
          <p:cNvSpPr txBox="1"/>
          <p:nvPr/>
        </p:nvSpPr>
        <p:spPr>
          <a:xfrm>
            <a:off x="838200" y="1779104"/>
            <a:ext cx="184731" cy="369332"/>
          </a:xfrm>
          <a:prstGeom prst="rect">
            <a:avLst/>
          </a:prstGeom>
          <a:noFill/>
        </p:spPr>
        <p:txBody>
          <a:bodyPr wrap="none" rtlCol="0">
            <a:spAutoFit/>
          </a:bodyPr>
          <a:lstStyle/>
          <a:p>
            <a:endParaRPr lang="en-US"/>
          </a:p>
        </p:txBody>
      </p:sp>
      <p:sp>
        <p:nvSpPr>
          <p:cNvPr id="10" name="TextBox 9">
            <a:extLst>
              <a:ext uri="{FF2B5EF4-FFF2-40B4-BE49-F238E27FC236}">
                <a16:creationId xmlns:a16="http://schemas.microsoft.com/office/drawing/2014/main" id="{62F62CE3-45F1-8F42-A00C-BAB79B357D20}"/>
              </a:ext>
            </a:extLst>
          </p:cNvPr>
          <p:cNvSpPr txBox="1"/>
          <p:nvPr/>
        </p:nvSpPr>
        <p:spPr>
          <a:xfrm>
            <a:off x="316806" y="1068960"/>
            <a:ext cx="11036994" cy="4893647"/>
          </a:xfrm>
          <a:prstGeom prst="rect">
            <a:avLst/>
          </a:prstGeom>
          <a:noFill/>
        </p:spPr>
        <p:txBody>
          <a:bodyPr wrap="square" rtlCol="0">
            <a:spAutoFit/>
          </a:bodyPr>
          <a:lstStyle/>
          <a:p>
            <a:r>
              <a:rPr lang="en-US" sz="2400" dirty="0">
                <a:solidFill>
                  <a:srgbClr val="521B93"/>
                </a:solidFill>
              </a:rPr>
              <a:t>The </a:t>
            </a:r>
            <a:r>
              <a:rPr lang="en-US" sz="2400" dirty="0" err="1">
                <a:solidFill>
                  <a:srgbClr val="521B93"/>
                </a:solidFill>
              </a:rPr>
              <a:t>GlueX</a:t>
            </a:r>
            <a:r>
              <a:rPr lang="en-US" sz="2400" dirty="0">
                <a:solidFill>
                  <a:srgbClr val="521B93"/>
                </a:solidFill>
              </a:rPr>
              <a:t> detector was designed to reconstruct exclusive final states from photoproduction reactions                         on proton targets. This includes both charged particles and photons. </a:t>
            </a:r>
          </a:p>
          <a:p>
            <a:endParaRPr lang="en-US" sz="2400" dirty="0">
              <a:solidFill>
                <a:srgbClr val="521B93"/>
              </a:solidFill>
            </a:endParaRPr>
          </a:p>
          <a:p>
            <a:r>
              <a:rPr lang="en-US" sz="2400" dirty="0">
                <a:solidFill>
                  <a:srgbClr val="521B93"/>
                </a:solidFill>
              </a:rPr>
              <a:t>The detector was also built to be hermetic for these particles, with angular coverage extending to about 1</a:t>
            </a:r>
            <a:r>
              <a:rPr lang="en-US" sz="2400" baseline="30000" dirty="0">
                <a:solidFill>
                  <a:srgbClr val="521B93"/>
                </a:solidFill>
              </a:rPr>
              <a:t>o</a:t>
            </a:r>
            <a:r>
              <a:rPr lang="en-US" sz="2400" dirty="0">
                <a:solidFill>
                  <a:srgbClr val="521B93"/>
                </a:solidFill>
              </a:rPr>
              <a:t> from the beam line.</a:t>
            </a:r>
          </a:p>
          <a:p>
            <a:endParaRPr lang="en-US" sz="2400" dirty="0">
              <a:solidFill>
                <a:srgbClr val="521B93"/>
              </a:solidFill>
            </a:endParaRPr>
          </a:p>
          <a:p>
            <a:r>
              <a:rPr lang="en-US" sz="2400" dirty="0">
                <a:solidFill>
                  <a:srgbClr val="521B93"/>
                </a:solidFill>
              </a:rPr>
              <a:t>The baseline detector can separate </a:t>
            </a:r>
            <a:r>
              <a:rPr lang="en-US" sz="2400" dirty="0" err="1">
                <a:solidFill>
                  <a:srgbClr val="521B93"/>
                </a:solidFill>
              </a:rPr>
              <a:t>pions</a:t>
            </a:r>
            <a:r>
              <a:rPr lang="en-US" sz="2400" dirty="0">
                <a:solidFill>
                  <a:srgbClr val="521B93"/>
                </a:solidFill>
              </a:rPr>
              <a:t> and protons with good efficiency, but kaon identification is limited to about 1.8 GeV/c in the forward direction. The addition of the DIRC in 2019 makes forward kaon identification possible up to about 3.5 GeV/c.</a:t>
            </a:r>
          </a:p>
          <a:p>
            <a:endParaRPr lang="en-US" sz="2400" dirty="0">
              <a:solidFill>
                <a:srgbClr val="521B93"/>
              </a:solidFill>
            </a:endParaRPr>
          </a:p>
          <a:p>
            <a:r>
              <a:rPr lang="en-US" sz="2400" dirty="0">
                <a:solidFill>
                  <a:srgbClr val="521B93"/>
                </a:solidFill>
              </a:rPr>
              <a:t>The detector was also designed to run with an open trigger, so a very broad range of physics is collected simultaneously.  </a:t>
            </a:r>
          </a:p>
        </p:txBody>
      </p:sp>
      <p:pic>
        <p:nvPicPr>
          <p:cNvPr id="7" name="Picture 6">
            <a:extLst>
              <a:ext uri="{FF2B5EF4-FFF2-40B4-BE49-F238E27FC236}">
                <a16:creationId xmlns:a16="http://schemas.microsoft.com/office/drawing/2014/main" id="{D90B2C61-B979-EB45-BBC2-EEDAC9487B4B}"/>
              </a:ext>
            </a:extLst>
          </p:cNvPr>
          <p:cNvPicPr>
            <a:picLocks noChangeAspect="1"/>
          </p:cNvPicPr>
          <p:nvPr/>
        </p:nvPicPr>
        <p:blipFill>
          <a:blip r:embed="rId2"/>
          <a:stretch>
            <a:fillRect/>
          </a:stretch>
        </p:blipFill>
        <p:spPr>
          <a:xfrm>
            <a:off x="3850342" y="1519189"/>
            <a:ext cx="1485900" cy="342900"/>
          </a:xfrm>
          <a:prstGeom prst="rect">
            <a:avLst/>
          </a:prstGeom>
        </p:spPr>
      </p:pic>
    </p:spTree>
    <p:extLst>
      <p:ext uri="{BB962C8B-B14F-4D97-AF65-F5344CB8AC3E}">
        <p14:creationId xmlns:p14="http://schemas.microsoft.com/office/powerpoint/2010/main" val="1400912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C3EDB-7381-C642-A369-912D8B7026E2}"/>
              </a:ext>
            </a:extLst>
          </p:cNvPr>
          <p:cNvSpPr>
            <a:spLocks noGrp="1"/>
          </p:cNvSpPr>
          <p:nvPr>
            <p:ph type="title"/>
          </p:nvPr>
        </p:nvSpPr>
        <p:spPr>
          <a:xfrm>
            <a:off x="838199" y="365126"/>
            <a:ext cx="5343940" cy="917022"/>
          </a:xfrm>
        </p:spPr>
        <p:txBody>
          <a:bodyPr>
            <a:normAutofit/>
          </a:bodyPr>
          <a:lstStyle/>
          <a:p>
            <a:r>
              <a:rPr lang="en-US" dirty="0"/>
              <a:t>The </a:t>
            </a:r>
            <a:r>
              <a:rPr lang="en-US" sz="4000" dirty="0" err="1"/>
              <a:t>GlueX</a:t>
            </a:r>
            <a:r>
              <a:rPr lang="en-US" sz="4000" dirty="0"/>
              <a:t> Detector</a:t>
            </a:r>
            <a:endParaRPr lang="en-US" dirty="0"/>
          </a:p>
        </p:txBody>
      </p:sp>
      <p:sp>
        <p:nvSpPr>
          <p:cNvPr id="3" name="Date Placeholder 2">
            <a:extLst>
              <a:ext uri="{FF2B5EF4-FFF2-40B4-BE49-F238E27FC236}">
                <a16:creationId xmlns:a16="http://schemas.microsoft.com/office/drawing/2014/main" id="{BEE4B72D-D47E-A341-9A0F-CE3823C64C13}"/>
              </a:ext>
            </a:extLst>
          </p:cNvPr>
          <p:cNvSpPr>
            <a:spLocks noGrp="1"/>
          </p:cNvSpPr>
          <p:nvPr>
            <p:ph type="dt" sz="half" idx="10"/>
          </p:nvPr>
        </p:nvSpPr>
        <p:spPr/>
        <p:txBody>
          <a:bodyPr/>
          <a:lstStyle/>
          <a:p>
            <a:r>
              <a:rPr lang="en-US"/>
              <a:t>2/8/2021</a:t>
            </a:r>
          </a:p>
        </p:txBody>
      </p:sp>
      <p:sp>
        <p:nvSpPr>
          <p:cNvPr id="4" name="Footer Placeholder 3">
            <a:extLst>
              <a:ext uri="{FF2B5EF4-FFF2-40B4-BE49-F238E27FC236}">
                <a16:creationId xmlns:a16="http://schemas.microsoft.com/office/drawing/2014/main" id="{EF251A0B-8E74-D747-97A6-0BE1C67892A6}"/>
              </a:ext>
            </a:extLst>
          </p:cNvPr>
          <p:cNvSpPr>
            <a:spLocks noGrp="1"/>
          </p:cNvSpPr>
          <p:nvPr>
            <p:ph type="ftr" sz="quarter" idx="11"/>
          </p:nvPr>
        </p:nvSpPr>
        <p:spPr/>
        <p:txBody>
          <a:bodyPr/>
          <a:lstStyle/>
          <a:p>
            <a:r>
              <a:rPr lang="en-US"/>
              <a:t>The GlueX Detector</a:t>
            </a:r>
          </a:p>
        </p:txBody>
      </p:sp>
      <p:sp>
        <p:nvSpPr>
          <p:cNvPr id="5" name="Slide Number Placeholder 4">
            <a:extLst>
              <a:ext uri="{FF2B5EF4-FFF2-40B4-BE49-F238E27FC236}">
                <a16:creationId xmlns:a16="http://schemas.microsoft.com/office/drawing/2014/main" id="{3DDF7AB8-E9DF-914D-A091-460BBF3B96EF}"/>
              </a:ext>
            </a:extLst>
          </p:cNvPr>
          <p:cNvSpPr>
            <a:spLocks noGrp="1"/>
          </p:cNvSpPr>
          <p:nvPr>
            <p:ph type="sldNum" sz="quarter" idx="12"/>
          </p:nvPr>
        </p:nvSpPr>
        <p:spPr/>
        <p:txBody>
          <a:bodyPr/>
          <a:lstStyle/>
          <a:p>
            <a:fld id="{DB392262-BD66-3A4C-BC85-A54D298B8442}" type="slidenum">
              <a:rPr lang="en-US" smtClean="0"/>
              <a:t>3</a:t>
            </a:fld>
            <a:endParaRPr lang="en-US"/>
          </a:p>
        </p:txBody>
      </p:sp>
      <p:sp>
        <p:nvSpPr>
          <p:cNvPr id="6" name="TextBox 5">
            <a:extLst>
              <a:ext uri="{FF2B5EF4-FFF2-40B4-BE49-F238E27FC236}">
                <a16:creationId xmlns:a16="http://schemas.microsoft.com/office/drawing/2014/main" id="{F06AB8CA-F346-E64D-BEAA-A0C75232A572}"/>
              </a:ext>
            </a:extLst>
          </p:cNvPr>
          <p:cNvSpPr txBox="1"/>
          <p:nvPr/>
        </p:nvSpPr>
        <p:spPr>
          <a:xfrm>
            <a:off x="838200" y="1779104"/>
            <a:ext cx="184731" cy="369332"/>
          </a:xfrm>
          <a:prstGeom prst="rect">
            <a:avLst/>
          </a:prstGeom>
          <a:noFill/>
        </p:spPr>
        <p:txBody>
          <a:bodyPr wrap="none" rtlCol="0">
            <a:spAutoFit/>
          </a:bodyPr>
          <a:lstStyle/>
          <a:p>
            <a:endParaRPr lang="en-US"/>
          </a:p>
        </p:txBody>
      </p:sp>
      <p:pic>
        <p:nvPicPr>
          <p:cNvPr id="9" name="Picture 8" descr="A picture containing indoor, toy&#10;&#10;Description automatically generated">
            <a:extLst>
              <a:ext uri="{FF2B5EF4-FFF2-40B4-BE49-F238E27FC236}">
                <a16:creationId xmlns:a16="http://schemas.microsoft.com/office/drawing/2014/main" id="{18615D32-CD81-0949-B75A-3AF9B643AF8F}"/>
              </a:ext>
            </a:extLst>
          </p:cNvPr>
          <p:cNvPicPr>
            <a:picLocks noChangeAspect="1"/>
          </p:cNvPicPr>
          <p:nvPr/>
        </p:nvPicPr>
        <p:blipFill>
          <a:blip r:embed="rId2"/>
          <a:stretch>
            <a:fillRect/>
          </a:stretch>
        </p:blipFill>
        <p:spPr>
          <a:xfrm>
            <a:off x="730078" y="1282148"/>
            <a:ext cx="6617043" cy="4411362"/>
          </a:xfrm>
          <a:prstGeom prst="rect">
            <a:avLst/>
          </a:prstGeom>
        </p:spPr>
      </p:pic>
      <p:sp>
        <p:nvSpPr>
          <p:cNvPr id="10" name="TextBox 9">
            <a:extLst>
              <a:ext uri="{FF2B5EF4-FFF2-40B4-BE49-F238E27FC236}">
                <a16:creationId xmlns:a16="http://schemas.microsoft.com/office/drawing/2014/main" id="{62F62CE3-45F1-8F42-A00C-BAB79B357D20}"/>
              </a:ext>
            </a:extLst>
          </p:cNvPr>
          <p:cNvSpPr txBox="1"/>
          <p:nvPr/>
        </p:nvSpPr>
        <p:spPr>
          <a:xfrm>
            <a:off x="7633253" y="1317439"/>
            <a:ext cx="4434700" cy="2616101"/>
          </a:xfrm>
          <a:prstGeom prst="rect">
            <a:avLst/>
          </a:prstGeom>
          <a:noFill/>
        </p:spPr>
        <p:txBody>
          <a:bodyPr wrap="square" rtlCol="0">
            <a:spAutoFit/>
          </a:bodyPr>
          <a:lstStyle/>
          <a:p>
            <a:r>
              <a:rPr lang="en-US" sz="2000" dirty="0">
                <a:solidFill>
                  <a:srgbClr val="521B93"/>
                </a:solidFill>
              </a:rPr>
              <a:t>An overhead view of the </a:t>
            </a:r>
            <a:r>
              <a:rPr lang="en-US" sz="2000" dirty="0" err="1">
                <a:solidFill>
                  <a:srgbClr val="521B93"/>
                </a:solidFill>
              </a:rPr>
              <a:t>GlueX</a:t>
            </a:r>
            <a:r>
              <a:rPr lang="en-US" sz="2000" dirty="0">
                <a:solidFill>
                  <a:srgbClr val="521B93"/>
                </a:solidFill>
              </a:rPr>
              <a:t> detector in Hall D. The photon beam enters from the lower left. A lower level of electronic racks is visible . </a:t>
            </a:r>
          </a:p>
          <a:p>
            <a:endParaRPr lang="en-US" sz="2400" dirty="0">
              <a:solidFill>
                <a:srgbClr val="521B93"/>
              </a:solidFill>
            </a:endParaRPr>
          </a:p>
          <a:p>
            <a:r>
              <a:rPr lang="en-US" sz="2000" dirty="0">
                <a:solidFill>
                  <a:srgbClr val="521B93"/>
                </a:solidFill>
              </a:rPr>
              <a:t>The Solenoid is visible as the bright green cylinder, while the target control system is in the center if the platform.</a:t>
            </a:r>
          </a:p>
        </p:txBody>
      </p:sp>
    </p:spTree>
    <p:extLst>
      <p:ext uri="{BB962C8B-B14F-4D97-AF65-F5344CB8AC3E}">
        <p14:creationId xmlns:p14="http://schemas.microsoft.com/office/powerpoint/2010/main" val="3473598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C3EDB-7381-C642-A369-912D8B7026E2}"/>
              </a:ext>
            </a:extLst>
          </p:cNvPr>
          <p:cNvSpPr>
            <a:spLocks noGrp="1"/>
          </p:cNvSpPr>
          <p:nvPr>
            <p:ph type="title"/>
          </p:nvPr>
        </p:nvSpPr>
        <p:spPr>
          <a:xfrm>
            <a:off x="838199" y="365126"/>
            <a:ext cx="5343940" cy="917022"/>
          </a:xfrm>
        </p:spPr>
        <p:txBody>
          <a:bodyPr>
            <a:normAutofit/>
          </a:bodyPr>
          <a:lstStyle/>
          <a:p>
            <a:r>
              <a:rPr lang="en-US" dirty="0"/>
              <a:t>The </a:t>
            </a:r>
            <a:r>
              <a:rPr lang="en-US" sz="4000" dirty="0" err="1"/>
              <a:t>GlueX</a:t>
            </a:r>
            <a:r>
              <a:rPr lang="en-US" sz="4000" dirty="0"/>
              <a:t> Detector</a:t>
            </a:r>
            <a:endParaRPr lang="en-US" dirty="0"/>
          </a:p>
        </p:txBody>
      </p:sp>
      <p:sp>
        <p:nvSpPr>
          <p:cNvPr id="3" name="Date Placeholder 2">
            <a:extLst>
              <a:ext uri="{FF2B5EF4-FFF2-40B4-BE49-F238E27FC236}">
                <a16:creationId xmlns:a16="http://schemas.microsoft.com/office/drawing/2014/main" id="{BEE4B72D-D47E-A341-9A0F-CE3823C64C13}"/>
              </a:ext>
            </a:extLst>
          </p:cNvPr>
          <p:cNvSpPr>
            <a:spLocks noGrp="1"/>
          </p:cNvSpPr>
          <p:nvPr>
            <p:ph type="dt" sz="half" idx="10"/>
          </p:nvPr>
        </p:nvSpPr>
        <p:spPr/>
        <p:txBody>
          <a:bodyPr/>
          <a:lstStyle/>
          <a:p>
            <a:r>
              <a:rPr lang="en-US"/>
              <a:t>2/8/2021</a:t>
            </a:r>
          </a:p>
        </p:txBody>
      </p:sp>
      <p:sp>
        <p:nvSpPr>
          <p:cNvPr id="4" name="Footer Placeholder 3">
            <a:extLst>
              <a:ext uri="{FF2B5EF4-FFF2-40B4-BE49-F238E27FC236}">
                <a16:creationId xmlns:a16="http://schemas.microsoft.com/office/drawing/2014/main" id="{EF251A0B-8E74-D747-97A6-0BE1C67892A6}"/>
              </a:ext>
            </a:extLst>
          </p:cNvPr>
          <p:cNvSpPr>
            <a:spLocks noGrp="1"/>
          </p:cNvSpPr>
          <p:nvPr>
            <p:ph type="ftr" sz="quarter" idx="11"/>
          </p:nvPr>
        </p:nvSpPr>
        <p:spPr/>
        <p:txBody>
          <a:bodyPr/>
          <a:lstStyle/>
          <a:p>
            <a:r>
              <a:rPr lang="en-US"/>
              <a:t>The GlueX Detector</a:t>
            </a:r>
          </a:p>
        </p:txBody>
      </p:sp>
      <p:sp>
        <p:nvSpPr>
          <p:cNvPr id="5" name="Slide Number Placeholder 4">
            <a:extLst>
              <a:ext uri="{FF2B5EF4-FFF2-40B4-BE49-F238E27FC236}">
                <a16:creationId xmlns:a16="http://schemas.microsoft.com/office/drawing/2014/main" id="{3DDF7AB8-E9DF-914D-A091-460BBF3B96EF}"/>
              </a:ext>
            </a:extLst>
          </p:cNvPr>
          <p:cNvSpPr>
            <a:spLocks noGrp="1"/>
          </p:cNvSpPr>
          <p:nvPr>
            <p:ph type="sldNum" sz="quarter" idx="12"/>
          </p:nvPr>
        </p:nvSpPr>
        <p:spPr/>
        <p:txBody>
          <a:bodyPr/>
          <a:lstStyle/>
          <a:p>
            <a:fld id="{DB392262-BD66-3A4C-BC85-A54D298B8442}" type="slidenum">
              <a:rPr lang="en-US" smtClean="0"/>
              <a:t>4</a:t>
            </a:fld>
            <a:endParaRPr lang="en-US"/>
          </a:p>
        </p:txBody>
      </p:sp>
      <p:sp>
        <p:nvSpPr>
          <p:cNvPr id="6" name="TextBox 5">
            <a:extLst>
              <a:ext uri="{FF2B5EF4-FFF2-40B4-BE49-F238E27FC236}">
                <a16:creationId xmlns:a16="http://schemas.microsoft.com/office/drawing/2014/main" id="{F06AB8CA-F346-E64D-BEAA-A0C75232A572}"/>
              </a:ext>
            </a:extLst>
          </p:cNvPr>
          <p:cNvSpPr txBox="1"/>
          <p:nvPr/>
        </p:nvSpPr>
        <p:spPr>
          <a:xfrm>
            <a:off x="838200" y="1779104"/>
            <a:ext cx="184731" cy="369332"/>
          </a:xfrm>
          <a:prstGeom prst="rect">
            <a:avLst/>
          </a:prstGeom>
          <a:noFill/>
        </p:spPr>
        <p:txBody>
          <a:bodyPr wrap="none" rtlCol="0">
            <a:spAutoFit/>
          </a:bodyPr>
          <a:lstStyle/>
          <a:p>
            <a:endParaRPr lang="en-US"/>
          </a:p>
        </p:txBody>
      </p:sp>
      <p:pic>
        <p:nvPicPr>
          <p:cNvPr id="7" name="Picture 6" descr="Diagram&#10;&#10;Description automatically generated">
            <a:extLst>
              <a:ext uri="{FF2B5EF4-FFF2-40B4-BE49-F238E27FC236}">
                <a16:creationId xmlns:a16="http://schemas.microsoft.com/office/drawing/2014/main" id="{B3A483AA-3FFE-A249-8325-71E3C2B5B4BE}"/>
              </a:ext>
            </a:extLst>
          </p:cNvPr>
          <p:cNvPicPr>
            <a:picLocks noChangeAspect="1"/>
          </p:cNvPicPr>
          <p:nvPr/>
        </p:nvPicPr>
        <p:blipFill>
          <a:blip r:embed="rId2"/>
          <a:stretch>
            <a:fillRect/>
          </a:stretch>
        </p:blipFill>
        <p:spPr>
          <a:xfrm>
            <a:off x="525312" y="1237814"/>
            <a:ext cx="5209371" cy="3174810"/>
          </a:xfrm>
          <a:prstGeom prst="rect">
            <a:avLst/>
          </a:prstGeom>
        </p:spPr>
      </p:pic>
      <p:pic>
        <p:nvPicPr>
          <p:cNvPr id="9" name="Picture 8" descr="Diagram, engineering drawing&#10;&#10;Description automatically generated">
            <a:extLst>
              <a:ext uri="{FF2B5EF4-FFF2-40B4-BE49-F238E27FC236}">
                <a16:creationId xmlns:a16="http://schemas.microsoft.com/office/drawing/2014/main" id="{39E16559-267D-D944-B81D-2A184A9BB6BB}"/>
              </a:ext>
            </a:extLst>
          </p:cNvPr>
          <p:cNvPicPr>
            <a:picLocks noChangeAspect="1"/>
          </p:cNvPicPr>
          <p:nvPr/>
        </p:nvPicPr>
        <p:blipFill>
          <a:blip r:embed="rId3"/>
          <a:stretch>
            <a:fillRect/>
          </a:stretch>
        </p:blipFill>
        <p:spPr>
          <a:xfrm>
            <a:off x="5796091" y="603376"/>
            <a:ext cx="5629018" cy="4018355"/>
          </a:xfrm>
          <a:prstGeom prst="rect">
            <a:avLst/>
          </a:prstGeom>
        </p:spPr>
      </p:pic>
      <p:sp>
        <p:nvSpPr>
          <p:cNvPr id="10" name="Oval 9">
            <a:extLst>
              <a:ext uri="{FF2B5EF4-FFF2-40B4-BE49-F238E27FC236}">
                <a16:creationId xmlns:a16="http://schemas.microsoft.com/office/drawing/2014/main" id="{D3377B70-432F-CD4C-A9E2-86266CAD1157}"/>
              </a:ext>
            </a:extLst>
          </p:cNvPr>
          <p:cNvSpPr/>
          <p:nvPr/>
        </p:nvSpPr>
        <p:spPr>
          <a:xfrm>
            <a:off x="6852621" y="4077148"/>
            <a:ext cx="290457" cy="23666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10F4621-7861-5A46-B17E-E1912C4339B0}"/>
              </a:ext>
            </a:extLst>
          </p:cNvPr>
          <p:cNvSpPr txBox="1"/>
          <p:nvPr/>
        </p:nvSpPr>
        <p:spPr>
          <a:xfrm>
            <a:off x="322729" y="4755920"/>
            <a:ext cx="9133243" cy="1015663"/>
          </a:xfrm>
          <a:prstGeom prst="rect">
            <a:avLst/>
          </a:prstGeom>
          <a:noFill/>
        </p:spPr>
        <p:txBody>
          <a:bodyPr wrap="square" rtlCol="0">
            <a:spAutoFit/>
          </a:bodyPr>
          <a:lstStyle/>
          <a:p>
            <a:r>
              <a:rPr lang="en-US" sz="2000" dirty="0">
                <a:solidFill>
                  <a:srgbClr val="521B93"/>
                </a:solidFill>
              </a:rPr>
              <a:t>The </a:t>
            </a:r>
            <a:r>
              <a:rPr lang="en-US" sz="2000" dirty="0" err="1">
                <a:solidFill>
                  <a:srgbClr val="521B93"/>
                </a:solidFill>
              </a:rPr>
              <a:t>GlueX</a:t>
            </a:r>
            <a:r>
              <a:rPr lang="en-US" sz="2000" dirty="0">
                <a:solidFill>
                  <a:srgbClr val="521B93"/>
                </a:solidFill>
              </a:rPr>
              <a:t> lab coordinate system has the origin of x and y on the nominal beam axis. The </a:t>
            </a:r>
            <a:r>
              <a:rPr lang="en-US" sz="2000" b="1" dirty="0">
                <a:solidFill>
                  <a:srgbClr val="FF0000"/>
                </a:solidFill>
              </a:rPr>
              <a:t>z origin</a:t>
            </a:r>
            <a:r>
              <a:rPr lang="en-US" sz="2000" dirty="0">
                <a:solidFill>
                  <a:srgbClr val="521B93"/>
                </a:solidFill>
              </a:rPr>
              <a:t> is located at the upstream edge of the </a:t>
            </a:r>
            <a:r>
              <a:rPr lang="en-US" sz="2000" dirty="0" err="1">
                <a:solidFill>
                  <a:srgbClr val="521B93"/>
                </a:solidFill>
              </a:rPr>
              <a:t>GlueX</a:t>
            </a:r>
            <a:r>
              <a:rPr lang="en-US" sz="2000" dirty="0">
                <a:solidFill>
                  <a:srgbClr val="521B93"/>
                </a:solidFill>
              </a:rPr>
              <a:t> solenoid. The </a:t>
            </a:r>
            <a:r>
              <a:rPr lang="en-US" sz="2000" dirty="0">
                <a:solidFill>
                  <a:srgbClr val="C00000"/>
                </a:solidFill>
              </a:rPr>
              <a:t>center of the </a:t>
            </a:r>
            <a:r>
              <a:rPr lang="en-US" sz="2000" dirty="0" err="1">
                <a:solidFill>
                  <a:srgbClr val="C00000"/>
                </a:solidFill>
              </a:rPr>
              <a:t>GlueX</a:t>
            </a:r>
            <a:r>
              <a:rPr lang="en-US" sz="2000" dirty="0">
                <a:solidFill>
                  <a:srgbClr val="C00000"/>
                </a:solidFill>
              </a:rPr>
              <a:t> target</a:t>
            </a:r>
            <a:r>
              <a:rPr lang="en-US" sz="2000" dirty="0">
                <a:solidFill>
                  <a:srgbClr val="521B93"/>
                </a:solidFill>
              </a:rPr>
              <a:t> is located 65cm down stream from the origin.</a:t>
            </a:r>
          </a:p>
        </p:txBody>
      </p:sp>
      <p:sp>
        <p:nvSpPr>
          <p:cNvPr id="12" name="Oval 11">
            <a:extLst>
              <a:ext uri="{FF2B5EF4-FFF2-40B4-BE49-F238E27FC236}">
                <a16:creationId xmlns:a16="http://schemas.microsoft.com/office/drawing/2014/main" id="{EE7EC7D3-AAF4-DE43-A452-C3F140BE20BE}"/>
              </a:ext>
            </a:extLst>
          </p:cNvPr>
          <p:cNvSpPr/>
          <p:nvPr/>
        </p:nvSpPr>
        <p:spPr>
          <a:xfrm>
            <a:off x="6777318" y="4309579"/>
            <a:ext cx="846226" cy="307915"/>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2146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C3EDB-7381-C642-A369-912D8B7026E2}"/>
              </a:ext>
            </a:extLst>
          </p:cNvPr>
          <p:cNvSpPr>
            <a:spLocks noGrp="1"/>
          </p:cNvSpPr>
          <p:nvPr>
            <p:ph type="title"/>
          </p:nvPr>
        </p:nvSpPr>
        <p:spPr>
          <a:xfrm>
            <a:off x="838200" y="365126"/>
            <a:ext cx="4459357" cy="807692"/>
          </a:xfrm>
        </p:spPr>
        <p:txBody>
          <a:bodyPr/>
          <a:lstStyle/>
          <a:p>
            <a:r>
              <a:rPr lang="en-US" dirty="0"/>
              <a:t>The Solenoid Magnet</a:t>
            </a:r>
          </a:p>
        </p:txBody>
      </p:sp>
      <p:sp>
        <p:nvSpPr>
          <p:cNvPr id="3" name="Date Placeholder 2">
            <a:extLst>
              <a:ext uri="{FF2B5EF4-FFF2-40B4-BE49-F238E27FC236}">
                <a16:creationId xmlns:a16="http://schemas.microsoft.com/office/drawing/2014/main" id="{BEE4B72D-D47E-A341-9A0F-CE3823C64C13}"/>
              </a:ext>
            </a:extLst>
          </p:cNvPr>
          <p:cNvSpPr>
            <a:spLocks noGrp="1"/>
          </p:cNvSpPr>
          <p:nvPr>
            <p:ph type="dt" sz="half" idx="10"/>
          </p:nvPr>
        </p:nvSpPr>
        <p:spPr/>
        <p:txBody>
          <a:bodyPr/>
          <a:lstStyle/>
          <a:p>
            <a:r>
              <a:rPr lang="en-US"/>
              <a:t>2/8/2021</a:t>
            </a:r>
          </a:p>
        </p:txBody>
      </p:sp>
      <p:sp>
        <p:nvSpPr>
          <p:cNvPr id="4" name="Footer Placeholder 3">
            <a:extLst>
              <a:ext uri="{FF2B5EF4-FFF2-40B4-BE49-F238E27FC236}">
                <a16:creationId xmlns:a16="http://schemas.microsoft.com/office/drawing/2014/main" id="{EF251A0B-8E74-D747-97A6-0BE1C67892A6}"/>
              </a:ext>
            </a:extLst>
          </p:cNvPr>
          <p:cNvSpPr>
            <a:spLocks noGrp="1"/>
          </p:cNvSpPr>
          <p:nvPr>
            <p:ph type="ftr" sz="quarter" idx="11"/>
          </p:nvPr>
        </p:nvSpPr>
        <p:spPr/>
        <p:txBody>
          <a:bodyPr/>
          <a:lstStyle/>
          <a:p>
            <a:r>
              <a:rPr lang="en-US"/>
              <a:t>The GlueX Detector</a:t>
            </a:r>
          </a:p>
        </p:txBody>
      </p:sp>
      <p:sp>
        <p:nvSpPr>
          <p:cNvPr id="5" name="Slide Number Placeholder 4">
            <a:extLst>
              <a:ext uri="{FF2B5EF4-FFF2-40B4-BE49-F238E27FC236}">
                <a16:creationId xmlns:a16="http://schemas.microsoft.com/office/drawing/2014/main" id="{3DDF7AB8-E9DF-914D-A091-460BBF3B96EF}"/>
              </a:ext>
            </a:extLst>
          </p:cNvPr>
          <p:cNvSpPr>
            <a:spLocks noGrp="1"/>
          </p:cNvSpPr>
          <p:nvPr>
            <p:ph type="sldNum" sz="quarter" idx="12"/>
          </p:nvPr>
        </p:nvSpPr>
        <p:spPr/>
        <p:txBody>
          <a:bodyPr/>
          <a:lstStyle/>
          <a:p>
            <a:fld id="{DB392262-BD66-3A4C-BC85-A54D298B8442}" type="slidenum">
              <a:rPr lang="en-US" smtClean="0"/>
              <a:t>5</a:t>
            </a:fld>
            <a:endParaRPr lang="en-US"/>
          </a:p>
        </p:txBody>
      </p:sp>
      <p:sp>
        <p:nvSpPr>
          <p:cNvPr id="6" name="TextBox 5">
            <a:extLst>
              <a:ext uri="{FF2B5EF4-FFF2-40B4-BE49-F238E27FC236}">
                <a16:creationId xmlns:a16="http://schemas.microsoft.com/office/drawing/2014/main" id="{F06AB8CA-F346-E64D-BEAA-A0C75232A572}"/>
              </a:ext>
            </a:extLst>
          </p:cNvPr>
          <p:cNvSpPr txBox="1"/>
          <p:nvPr/>
        </p:nvSpPr>
        <p:spPr>
          <a:xfrm>
            <a:off x="838200" y="1779104"/>
            <a:ext cx="184731" cy="369332"/>
          </a:xfrm>
          <a:prstGeom prst="rect">
            <a:avLst/>
          </a:prstGeom>
          <a:noFill/>
        </p:spPr>
        <p:txBody>
          <a:bodyPr wrap="none" rtlCol="0">
            <a:spAutoFit/>
          </a:bodyPr>
          <a:lstStyle/>
          <a:p>
            <a:endParaRPr lang="en-US"/>
          </a:p>
        </p:txBody>
      </p:sp>
      <p:pic>
        <p:nvPicPr>
          <p:cNvPr id="8" name="Picture 7" descr="A picture containing yellow, power shovel, farm machine&#10;&#10;Description automatically generated">
            <a:extLst>
              <a:ext uri="{FF2B5EF4-FFF2-40B4-BE49-F238E27FC236}">
                <a16:creationId xmlns:a16="http://schemas.microsoft.com/office/drawing/2014/main" id="{5C5368DB-0F18-0E4B-A2EE-610C327E190D}"/>
              </a:ext>
            </a:extLst>
          </p:cNvPr>
          <p:cNvPicPr>
            <a:picLocks noChangeAspect="1"/>
          </p:cNvPicPr>
          <p:nvPr/>
        </p:nvPicPr>
        <p:blipFill>
          <a:blip r:embed="rId2"/>
          <a:stretch>
            <a:fillRect/>
          </a:stretch>
        </p:blipFill>
        <p:spPr>
          <a:xfrm>
            <a:off x="7964556" y="768972"/>
            <a:ext cx="3624648" cy="2718486"/>
          </a:xfrm>
          <a:prstGeom prst="rect">
            <a:avLst/>
          </a:prstGeom>
        </p:spPr>
      </p:pic>
      <p:sp>
        <p:nvSpPr>
          <p:cNvPr id="9" name="TextBox 8">
            <a:extLst>
              <a:ext uri="{FF2B5EF4-FFF2-40B4-BE49-F238E27FC236}">
                <a16:creationId xmlns:a16="http://schemas.microsoft.com/office/drawing/2014/main" id="{77F60446-B343-B747-A217-EC4798391686}"/>
              </a:ext>
            </a:extLst>
          </p:cNvPr>
          <p:cNvSpPr txBox="1"/>
          <p:nvPr/>
        </p:nvSpPr>
        <p:spPr>
          <a:xfrm>
            <a:off x="7922918" y="3487458"/>
            <a:ext cx="2059282" cy="1015663"/>
          </a:xfrm>
          <a:prstGeom prst="rect">
            <a:avLst/>
          </a:prstGeom>
          <a:noFill/>
        </p:spPr>
        <p:txBody>
          <a:bodyPr wrap="none" rtlCol="0">
            <a:spAutoFit/>
          </a:bodyPr>
          <a:lstStyle/>
          <a:p>
            <a:r>
              <a:rPr lang="en-US" sz="2000" dirty="0">
                <a:solidFill>
                  <a:srgbClr val="521B93"/>
                </a:solidFill>
              </a:rPr>
              <a:t>Length:      4.8m </a:t>
            </a:r>
          </a:p>
          <a:p>
            <a:r>
              <a:rPr lang="en-US" sz="2000" dirty="0">
                <a:solidFill>
                  <a:srgbClr val="521B93"/>
                </a:solidFill>
              </a:rPr>
              <a:t>Diameter:  3.76m </a:t>
            </a:r>
          </a:p>
          <a:p>
            <a:r>
              <a:rPr lang="en-US" sz="2000" dirty="0">
                <a:solidFill>
                  <a:srgbClr val="521B93"/>
                </a:solidFill>
              </a:rPr>
              <a:t>Bore:          1.85m</a:t>
            </a:r>
          </a:p>
        </p:txBody>
      </p:sp>
      <p:sp>
        <p:nvSpPr>
          <p:cNvPr id="10" name="TextBox 9">
            <a:extLst>
              <a:ext uri="{FF2B5EF4-FFF2-40B4-BE49-F238E27FC236}">
                <a16:creationId xmlns:a16="http://schemas.microsoft.com/office/drawing/2014/main" id="{2C4CF1F4-8348-8C44-A279-B927665EDBB5}"/>
              </a:ext>
            </a:extLst>
          </p:cNvPr>
          <p:cNvSpPr txBox="1"/>
          <p:nvPr/>
        </p:nvSpPr>
        <p:spPr>
          <a:xfrm>
            <a:off x="357809" y="1172818"/>
            <a:ext cx="7533861" cy="4708981"/>
          </a:xfrm>
          <a:prstGeom prst="rect">
            <a:avLst/>
          </a:prstGeom>
          <a:noFill/>
        </p:spPr>
        <p:txBody>
          <a:bodyPr wrap="square" rtlCol="0">
            <a:spAutoFit/>
          </a:bodyPr>
          <a:lstStyle/>
          <a:p>
            <a:r>
              <a:rPr lang="en-US" sz="2000" dirty="0">
                <a:solidFill>
                  <a:srgbClr val="521B93"/>
                </a:solidFill>
              </a:rPr>
              <a:t>The </a:t>
            </a:r>
            <a:r>
              <a:rPr lang="en-US" sz="2000" dirty="0" err="1">
                <a:solidFill>
                  <a:srgbClr val="521B93"/>
                </a:solidFill>
              </a:rPr>
              <a:t>GlueX</a:t>
            </a:r>
            <a:r>
              <a:rPr lang="en-US" sz="2000" dirty="0">
                <a:solidFill>
                  <a:srgbClr val="521B93"/>
                </a:solidFill>
              </a:rPr>
              <a:t> magnet is a superconducting solenoid with four coils that is operated at a maximum magnetic field strength of about 2T.</a:t>
            </a:r>
          </a:p>
          <a:p>
            <a:endParaRPr lang="en-US" sz="2000" dirty="0">
              <a:solidFill>
                <a:srgbClr val="521B93"/>
              </a:solidFill>
            </a:endParaRPr>
          </a:p>
          <a:p>
            <a:r>
              <a:rPr lang="en-US" sz="2000" dirty="0">
                <a:solidFill>
                  <a:srgbClr val="002060"/>
                </a:solidFill>
              </a:rPr>
              <a:t>The magnet was originally built for the LASS experiment at operated at SLAC in the 1980’s. It was then moved to Los Alamos where 3 of the 4 coils were used in the MEGA experiment. In the early 2000’s, </a:t>
            </a:r>
            <a:r>
              <a:rPr lang="en-US" sz="2000" dirty="0" err="1">
                <a:solidFill>
                  <a:srgbClr val="002060"/>
                </a:solidFill>
              </a:rPr>
              <a:t>GlueX</a:t>
            </a:r>
            <a:r>
              <a:rPr lang="en-US" sz="2000" dirty="0">
                <a:solidFill>
                  <a:srgbClr val="002060"/>
                </a:solidFill>
              </a:rPr>
              <a:t> obtained ownership of the magnet and transported it to IUCF where refurbishment started. The magnet was later moved to </a:t>
            </a:r>
            <a:r>
              <a:rPr lang="en-US" sz="2000" dirty="0" err="1">
                <a:solidFill>
                  <a:srgbClr val="002060"/>
                </a:solidFill>
              </a:rPr>
              <a:t>JLab</a:t>
            </a:r>
            <a:r>
              <a:rPr lang="en-US" sz="2000" dirty="0">
                <a:solidFill>
                  <a:srgbClr val="002060"/>
                </a:solidFill>
              </a:rPr>
              <a:t> where the refurbishment was finished. The magnet was assembled in Hall-D starting in 2011. </a:t>
            </a:r>
          </a:p>
          <a:p>
            <a:endParaRPr lang="en-US" sz="2000" dirty="0">
              <a:solidFill>
                <a:srgbClr val="002060"/>
              </a:solidFill>
            </a:endParaRPr>
          </a:p>
          <a:p>
            <a:r>
              <a:rPr lang="en-US" sz="2000" dirty="0">
                <a:solidFill>
                  <a:srgbClr val="521B93"/>
                </a:solidFill>
              </a:rPr>
              <a:t>Original </a:t>
            </a:r>
            <a:r>
              <a:rPr lang="en-US" sz="2000" dirty="0" err="1">
                <a:solidFill>
                  <a:srgbClr val="521B93"/>
                </a:solidFill>
              </a:rPr>
              <a:t>GlueX</a:t>
            </a:r>
            <a:r>
              <a:rPr lang="en-US" sz="2000" dirty="0">
                <a:solidFill>
                  <a:srgbClr val="521B93"/>
                </a:solidFill>
              </a:rPr>
              <a:t> plans called for running the magnet with a 2.25T field and a 1500A current. Physics studies later showed that operation 10% lower was better matched to </a:t>
            </a:r>
            <a:r>
              <a:rPr lang="en-US" sz="2000" dirty="0" err="1">
                <a:solidFill>
                  <a:srgbClr val="521B93"/>
                </a:solidFill>
              </a:rPr>
              <a:t>GlueX</a:t>
            </a:r>
            <a:r>
              <a:rPr lang="en-US" sz="2000" dirty="0">
                <a:solidFill>
                  <a:srgbClr val="521B93"/>
                </a:solidFill>
              </a:rPr>
              <a:t> needs, so normal operation is with 1350A and a 2T field. </a:t>
            </a:r>
          </a:p>
        </p:txBody>
      </p:sp>
      <p:sp>
        <p:nvSpPr>
          <p:cNvPr id="11" name="TextBox 10">
            <a:extLst>
              <a:ext uri="{FF2B5EF4-FFF2-40B4-BE49-F238E27FC236}">
                <a16:creationId xmlns:a16="http://schemas.microsoft.com/office/drawing/2014/main" id="{556967C8-3078-554B-8413-79ECB82A30F5}"/>
              </a:ext>
            </a:extLst>
          </p:cNvPr>
          <p:cNvSpPr txBox="1"/>
          <p:nvPr/>
        </p:nvSpPr>
        <p:spPr>
          <a:xfrm>
            <a:off x="556591" y="6102626"/>
            <a:ext cx="3223383" cy="307777"/>
          </a:xfrm>
          <a:prstGeom prst="rect">
            <a:avLst/>
          </a:prstGeom>
          <a:noFill/>
        </p:spPr>
        <p:txBody>
          <a:bodyPr wrap="none" rtlCol="0">
            <a:spAutoFit/>
          </a:bodyPr>
          <a:lstStyle/>
          <a:p>
            <a:r>
              <a:rPr lang="en-US" sz="1400" dirty="0"/>
              <a:t>G. </a:t>
            </a:r>
            <a:r>
              <a:rPr lang="en-US" sz="1400" dirty="0" err="1"/>
              <a:t>Biallas</a:t>
            </a:r>
            <a:r>
              <a:rPr lang="en-US" sz="1400" dirty="0"/>
              <a:t> &amp; E. </a:t>
            </a:r>
            <a:r>
              <a:rPr lang="en-US" sz="1400" dirty="0" err="1"/>
              <a:t>Chudakov</a:t>
            </a:r>
            <a:r>
              <a:rPr lang="en-US" sz="1400" dirty="0"/>
              <a:t>, GlueX-doc-2378.</a:t>
            </a:r>
          </a:p>
        </p:txBody>
      </p:sp>
    </p:spTree>
    <p:extLst>
      <p:ext uri="{BB962C8B-B14F-4D97-AF65-F5344CB8AC3E}">
        <p14:creationId xmlns:p14="http://schemas.microsoft.com/office/powerpoint/2010/main" val="263968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C3EDB-7381-C642-A369-912D8B7026E2}"/>
              </a:ext>
            </a:extLst>
          </p:cNvPr>
          <p:cNvSpPr>
            <a:spLocks noGrp="1"/>
          </p:cNvSpPr>
          <p:nvPr>
            <p:ph type="title"/>
          </p:nvPr>
        </p:nvSpPr>
        <p:spPr>
          <a:xfrm>
            <a:off x="838200" y="365126"/>
            <a:ext cx="4459357" cy="807692"/>
          </a:xfrm>
        </p:spPr>
        <p:txBody>
          <a:bodyPr/>
          <a:lstStyle/>
          <a:p>
            <a:r>
              <a:rPr lang="en-US" dirty="0"/>
              <a:t>The Solenoid Magnet</a:t>
            </a:r>
          </a:p>
        </p:txBody>
      </p:sp>
      <p:sp>
        <p:nvSpPr>
          <p:cNvPr id="3" name="Date Placeholder 2">
            <a:extLst>
              <a:ext uri="{FF2B5EF4-FFF2-40B4-BE49-F238E27FC236}">
                <a16:creationId xmlns:a16="http://schemas.microsoft.com/office/drawing/2014/main" id="{BEE4B72D-D47E-A341-9A0F-CE3823C64C13}"/>
              </a:ext>
            </a:extLst>
          </p:cNvPr>
          <p:cNvSpPr>
            <a:spLocks noGrp="1"/>
          </p:cNvSpPr>
          <p:nvPr>
            <p:ph type="dt" sz="half" idx="10"/>
          </p:nvPr>
        </p:nvSpPr>
        <p:spPr/>
        <p:txBody>
          <a:bodyPr/>
          <a:lstStyle/>
          <a:p>
            <a:r>
              <a:rPr lang="en-US"/>
              <a:t>2/8/2021</a:t>
            </a:r>
          </a:p>
        </p:txBody>
      </p:sp>
      <p:sp>
        <p:nvSpPr>
          <p:cNvPr id="4" name="Footer Placeholder 3">
            <a:extLst>
              <a:ext uri="{FF2B5EF4-FFF2-40B4-BE49-F238E27FC236}">
                <a16:creationId xmlns:a16="http://schemas.microsoft.com/office/drawing/2014/main" id="{EF251A0B-8E74-D747-97A6-0BE1C67892A6}"/>
              </a:ext>
            </a:extLst>
          </p:cNvPr>
          <p:cNvSpPr>
            <a:spLocks noGrp="1"/>
          </p:cNvSpPr>
          <p:nvPr>
            <p:ph type="ftr" sz="quarter" idx="11"/>
          </p:nvPr>
        </p:nvSpPr>
        <p:spPr/>
        <p:txBody>
          <a:bodyPr/>
          <a:lstStyle/>
          <a:p>
            <a:r>
              <a:rPr lang="en-US"/>
              <a:t>The GlueX Detector</a:t>
            </a:r>
          </a:p>
        </p:txBody>
      </p:sp>
      <p:sp>
        <p:nvSpPr>
          <p:cNvPr id="5" name="Slide Number Placeholder 4">
            <a:extLst>
              <a:ext uri="{FF2B5EF4-FFF2-40B4-BE49-F238E27FC236}">
                <a16:creationId xmlns:a16="http://schemas.microsoft.com/office/drawing/2014/main" id="{3DDF7AB8-E9DF-914D-A091-460BBF3B96EF}"/>
              </a:ext>
            </a:extLst>
          </p:cNvPr>
          <p:cNvSpPr>
            <a:spLocks noGrp="1"/>
          </p:cNvSpPr>
          <p:nvPr>
            <p:ph type="sldNum" sz="quarter" idx="12"/>
          </p:nvPr>
        </p:nvSpPr>
        <p:spPr/>
        <p:txBody>
          <a:bodyPr/>
          <a:lstStyle/>
          <a:p>
            <a:fld id="{DB392262-BD66-3A4C-BC85-A54D298B8442}" type="slidenum">
              <a:rPr lang="en-US" smtClean="0"/>
              <a:t>6</a:t>
            </a:fld>
            <a:endParaRPr lang="en-US"/>
          </a:p>
        </p:txBody>
      </p:sp>
      <p:sp>
        <p:nvSpPr>
          <p:cNvPr id="6" name="TextBox 5">
            <a:extLst>
              <a:ext uri="{FF2B5EF4-FFF2-40B4-BE49-F238E27FC236}">
                <a16:creationId xmlns:a16="http://schemas.microsoft.com/office/drawing/2014/main" id="{F06AB8CA-F346-E64D-BEAA-A0C75232A572}"/>
              </a:ext>
            </a:extLst>
          </p:cNvPr>
          <p:cNvSpPr txBox="1"/>
          <p:nvPr/>
        </p:nvSpPr>
        <p:spPr>
          <a:xfrm>
            <a:off x="838200" y="1779104"/>
            <a:ext cx="184731" cy="369332"/>
          </a:xfrm>
          <a:prstGeom prst="rect">
            <a:avLst/>
          </a:prstGeom>
          <a:noFill/>
        </p:spPr>
        <p:txBody>
          <a:bodyPr wrap="none" rtlCol="0">
            <a:spAutoFit/>
          </a:bodyPr>
          <a:lstStyle/>
          <a:p>
            <a:endParaRPr lang="en-US"/>
          </a:p>
        </p:txBody>
      </p:sp>
      <p:sp>
        <p:nvSpPr>
          <p:cNvPr id="10" name="TextBox 9">
            <a:extLst>
              <a:ext uri="{FF2B5EF4-FFF2-40B4-BE49-F238E27FC236}">
                <a16:creationId xmlns:a16="http://schemas.microsoft.com/office/drawing/2014/main" id="{2C4CF1F4-8348-8C44-A279-B927665EDBB5}"/>
              </a:ext>
            </a:extLst>
          </p:cNvPr>
          <p:cNvSpPr txBox="1"/>
          <p:nvPr/>
        </p:nvSpPr>
        <p:spPr>
          <a:xfrm>
            <a:off x="357809" y="1172818"/>
            <a:ext cx="5907067" cy="5016758"/>
          </a:xfrm>
          <a:prstGeom prst="rect">
            <a:avLst/>
          </a:prstGeom>
          <a:noFill/>
        </p:spPr>
        <p:txBody>
          <a:bodyPr wrap="square" rtlCol="0">
            <a:spAutoFit/>
          </a:bodyPr>
          <a:lstStyle/>
          <a:p>
            <a:r>
              <a:rPr lang="en-US" sz="2000" dirty="0">
                <a:solidFill>
                  <a:srgbClr val="521B93"/>
                </a:solidFill>
              </a:rPr>
              <a:t>The </a:t>
            </a:r>
            <a:r>
              <a:rPr lang="en-US" sz="2000" dirty="0" err="1">
                <a:solidFill>
                  <a:srgbClr val="521B93"/>
                </a:solidFill>
              </a:rPr>
              <a:t>GlueX</a:t>
            </a:r>
            <a:r>
              <a:rPr lang="en-US" sz="2000" dirty="0">
                <a:solidFill>
                  <a:srgbClr val="521B93"/>
                </a:solidFill>
              </a:rPr>
              <a:t> magnet is a superconducting solenoid with five coils that is operated at a maximum magnetic field strength of about 2T. The field is not uniform throughout the bore. </a:t>
            </a:r>
          </a:p>
          <a:p>
            <a:endParaRPr lang="en-US" sz="2000" dirty="0">
              <a:solidFill>
                <a:srgbClr val="521B93"/>
              </a:solidFill>
            </a:endParaRPr>
          </a:p>
          <a:p>
            <a:r>
              <a:rPr lang="en-US" sz="2000" dirty="0">
                <a:solidFill>
                  <a:srgbClr val="521B93"/>
                </a:solidFill>
              </a:rPr>
              <a:t>There were concerns that the solenoid would not be able to operate as needed for </a:t>
            </a:r>
            <a:r>
              <a:rPr lang="en-US" sz="2000" dirty="0" err="1">
                <a:solidFill>
                  <a:srgbClr val="521B93"/>
                </a:solidFill>
              </a:rPr>
              <a:t>GlueX</a:t>
            </a:r>
            <a:r>
              <a:rPr lang="en-US" sz="2000" dirty="0">
                <a:solidFill>
                  <a:srgbClr val="521B93"/>
                </a:solidFill>
              </a:rPr>
              <a:t> leading to a long string of magnet reviews lasting until  2018, and at one time there were plans for a replacement magnet. </a:t>
            </a:r>
          </a:p>
          <a:p>
            <a:endParaRPr lang="en-US" sz="2000" dirty="0">
              <a:solidFill>
                <a:srgbClr val="521B93"/>
              </a:solidFill>
            </a:endParaRPr>
          </a:p>
          <a:p>
            <a:r>
              <a:rPr lang="en-US" sz="2000" dirty="0">
                <a:solidFill>
                  <a:srgbClr val="521B93"/>
                </a:solidFill>
              </a:rPr>
              <a:t>The earliest </a:t>
            </a:r>
            <a:r>
              <a:rPr lang="en-US" sz="2000" dirty="0" err="1">
                <a:solidFill>
                  <a:srgbClr val="521B93"/>
                </a:solidFill>
              </a:rPr>
              <a:t>GlueX</a:t>
            </a:r>
            <a:r>
              <a:rPr lang="en-US" sz="2000" dirty="0">
                <a:solidFill>
                  <a:srgbClr val="521B93"/>
                </a:solidFill>
              </a:rPr>
              <a:t> running (prior to 2017) took place at 1200A over quench concerns. Those issues have now been resolved.</a:t>
            </a:r>
          </a:p>
          <a:p>
            <a:endParaRPr lang="en-US" sz="2000" dirty="0">
              <a:solidFill>
                <a:srgbClr val="521B93"/>
              </a:solidFill>
            </a:endParaRPr>
          </a:p>
          <a:p>
            <a:endParaRPr lang="en-US" sz="2000" dirty="0">
              <a:solidFill>
                <a:srgbClr val="521B93"/>
              </a:solidFill>
            </a:endParaRPr>
          </a:p>
          <a:p>
            <a:endParaRPr lang="en-US" sz="2000" dirty="0">
              <a:solidFill>
                <a:srgbClr val="521B93"/>
              </a:solidFill>
            </a:endParaRPr>
          </a:p>
        </p:txBody>
      </p:sp>
      <p:pic>
        <p:nvPicPr>
          <p:cNvPr id="11" name="Picture 10" descr="Chart&#10;&#10;Description automatically generated">
            <a:extLst>
              <a:ext uri="{FF2B5EF4-FFF2-40B4-BE49-F238E27FC236}">
                <a16:creationId xmlns:a16="http://schemas.microsoft.com/office/drawing/2014/main" id="{DAF5FE89-15ED-074B-869B-B34901A8B6C5}"/>
              </a:ext>
            </a:extLst>
          </p:cNvPr>
          <p:cNvPicPr>
            <a:picLocks noChangeAspect="1"/>
          </p:cNvPicPr>
          <p:nvPr/>
        </p:nvPicPr>
        <p:blipFill>
          <a:blip r:embed="rId2"/>
          <a:stretch>
            <a:fillRect/>
          </a:stretch>
        </p:blipFill>
        <p:spPr>
          <a:xfrm>
            <a:off x="6311988" y="1172818"/>
            <a:ext cx="5757982" cy="4375366"/>
          </a:xfrm>
          <a:prstGeom prst="rect">
            <a:avLst/>
          </a:prstGeom>
        </p:spPr>
      </p:pic>
    </p:spTree>
    <p:extLst>
      <p:ext uri="{BB962C8B-B14F-4D97-AF65-F5344CB8AC3E}">
        <p14:creationId xmlns:p14="http://schemas.microsoft.com/office/powerpoint/2010/main" val="3872571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C3EDB-7381-C642-A369-912D8B7026E2}"/>
              </a:ext>
            </a:extLst>
          </p:cNvPr>
          <p:cNvSpPr>
            <a:spLocks noGrp="1"/>
          </p:cNvSpPr>
          <p:nvPr>
            <p:ph type="title"/>
          </p:nvPr>
        </p:nvSpPr>
        <p:spPr>
          <a:xfrm>
            <a:off x="838199" y="365126"/>
            <a:ext cx="5343940" cy="917022"/>
          </a:xfrm>
        </p:spPr>
        <p:txBody>
          <a:bodyPr>
            <a:normAutofit/>
          </a:bodyPr>
          <a:lstStyle/>
          <a:p>
            <a:r>
              <a:rPr lang="en-US" dirty="0"/>
              <a:t>The </a:t>
            </a:r>
            <a:r>
              <a:rPr lang="en-US" sz="4000" dirty="0"/>
              <a:t>Liquid</a:t>
            </a:r>
            <a:r>
              <a:rPr lang="en-US" dirty="0"/>
              <a:t> Hydrogen Target</a:t>
            </a:r>
          </a:p>
        </p:txBody>
      </p:sp>
      <p:sp>
        <p:nvSpPr>
          <p:cNvPr id="3" name="Date Placeholder 2">
            <a:extLst>
              <a:ext uri="{FF2B5EF4-FFF2-40B4-BE49-F238E27FC236}">
                <a16:creationId xmlns:a16="http://schemas.microsoft.com/office/drawing/2014/main" id="{BEE4B72D-D47E-A341-9A0F-CE3823C64C13}"/>
              </a:ext>
            </a:extLst>
          </p:cNvPr>
          <p:cNvSpPr>
            <a:spLocks noGrp="1"/>
          </p:cNvSpPr>
          <p:nvPr>
            <p:ph type="dt" sz="half" idx="10"/>
          </p:nvPr>
        </p:nvSpPr>
        <p:spPr/>
        <p:txBody>
          <a:bodyPr/>
          <a:lstStyle/>
          <a:p>
            <a:r>
              <a:rPr lang="en-US"/>
              <a:t>2/8/2021</a:t>
            </a:r>
          </a:p>
        </p:txBody>
      </p:sp>
      <p:sp>
        <p:nvSpPr>
          <p:cNvPr id="4" name="Footer Placeholder 3">
            <a:extLst>
              <a:ext uri="{FF2B5EF4-FFF2-40B4-BE49-F238E27FC236}">
                <a16:creationId xmlns:a16="http://schemas.microsoft.com/office/drawing/2014/main" id="{EF251A0B-8E74-D747-97A6-0BE1C67892A6}"/>
              </a:ext>
            </a:extLst>
          </p:cNvPr>
          <p:cNvSpPr>
            <a:spLocks noGrp="1"/>
          </p:cNvSpPr>
          <p:nvPr>
            <p:ph type="ftr" sz="quarter" idx="11"/>
          </p:nvPr>
        </p:nvSpPr>
        <p:spPr/>
        <p:txBody>
          <a:bodyPr/>
          <a:lstStyle/>
          <a:p>
            <a:r>
              <a:rPr lang="en-US"/>
              <a:t>The GlueX Detector</a:t>
            </a:r>
          </a:p>
        </p:txBody>
      </p:sp>
      <p:sp>
        <p:nvSpPr>
          <p:cNvPr id="5" name="Slide Number Placeholder 4">
            <a:extLst>
              <a:ext uri="{FF2B5EF4-FFF2-40B4-BE49-F238E27FC236}">
                <a16:creationId xmlns:a16="http://schemas.microsoft.com/office/drawing/2014/main" id="{3DDF7AB8-E9DF-914D-A091-460BBF3B96EF}"/>
              </a:ext>
            </a:extLst>
          </p:cNvPr>
          <p:cNvSpPr>
            <a:spLocks noGrp="1"/>
          </p:cNvSpPr>
          <p:nvPr>
            <p:ph type="sldNum" sz="quarter" idx="12"/>
          </p:nvPr>
        </p:nvSpPr>
        <p:spPr/>
        <p:txBody>
          <a:bodyPr/>
          <a:lstStyle/>
          <a:p>
            <a:fld id="{DB392262-BD66-3A4C-BC85-A54D298B8442}" type="slidenum">
              <a:rPr lang="en-US" smtClean="0"/>
              <a:t>7</a:t>
            </a:fld>
            <a:endParaRPr lang="en-US"/>
          </a:p>
        </p:txBody>
      </p:sp>
      <p:sp>
        <p:nvSpPr>
          <p:cNvPr id="6" name="TextBox 5">
            <a:extLst>
              <a:ext uri="{FF2B5EF4-FFF2-40B4-BE49-F238E27FC236}">
                <a16:creationId xmlns:a16="http://schemas.microsoft.com/office/drawing/2014/main" id="{F06AB8CA-F346-E64D-BEAA-A0C75232A572}"/>
              </a:ext>
            </a:extLst>
          </p:cNvPr>
          <p:cNvSpPr txBox="1"/>
          <p:nvPr/>
        </p:nvSpPr>
        <p:spPr>
          <a:xfrm>
            <a:off x="838200" y="1779104"/>
            <a:ext cx="184731" cy="369332"/>
          </a:xfrm>
          <a:prstGeom prst="rect">
            <a:avLst/>
          </a:prstGeom>
          <a:noFill/>
        </p:spPr>
        <p:txBody>
          <a:bodyPr wrap="none" rtlCol="0">
            <a:spAutoFit/>
          </a:bodyPr>
          <a:lstStyle/>
          <a:p>
            <a:endParaRPr lang="en-US"/>
          </a:p>
        </p:txBody>
      </p:sp>
      <p:pic>
        <p:nvPicPr>
          <p:cNvPr id="8" name="Picture 7" descr="A picture containing indoor, engine&#10;&#10;Description automatically generated">
            <a:extLst>
              <a:ext uri="{FF2B5EF4-FFF2-40B4-BE49-F238E27FC236}">
                <a16:creationId xmlns:a16="http://schemas.microsoft.com/office/drawing/2014/main" id="{1905E700-DA27-EF4A-96B9-446FB7D00597}"/>
              </a:ext>
            </a:extLst>
          </p:cNvPr>
          <p:cNvPicPr>
            <a:picLocks noChangeAspect="1"/>
          </p:cNvPicPr>
          <p:nvPr/>
        </p:nvPicPr>
        <p:blipFill>
          <a:blip r:embed="rId2"/>
          <a:stretch>
            <a:fillRect/>
          </a:stretch>
        </p:blipFill>
        <p:spPr>
          <a:xfrm>
            <a:off x="8408502" y="823637"/>
            <a:ext cx="3207029" cy="4276039"/>
          </a:xfrm>
          <a:prstGeom prst="rect">
            <a:avLst/>
          </a:prstGeom>
        </p:spPr>
      </p:pic>
      <p:pic>
        <p:nvPicPr>
          <p:cNvPr id="10" name="Picture 9" descr="A picture containing chart&#10;&#10;Description automatically generated">
            <a:extLst>
              <a:ext uri="{FF2B5EF4-FFF2-40B4-BE49-F238E27FC236}">
                <a16:creationId xmlns:a16="http://schemas.microsoft.com/office/drawing/2014/main" id="{072FCA1E-9338-C648-8619-95E541AA3975}"/>
              </a:ext>
            </a:extLst>
          </p:cNvPr>
          <p:cNvPicPr>
            <a:picLocks noChangeAspect="1"/>
          </p:cNvPicPr>
          <p:nvPr/>
        </p:nvPicPr>
        <p:blipFill>
          <a:blip r:embed="rId3"/>
          <a:stretch>
            <a:fillRect/>
          </a:stretch>
        </p:blipFill>
        <p:spPr>
          <a:xfrm>
            <a:off x="576469" y="4759983"/>
            <a:ext cx="7270365" cy="1460157"/>
          </a:xfrm>
          <a:prstGeom prst="rect">
            <a:avLst/>
          </a:prstGeom>
        </p:spPr>
      </p:pic>
      <p:pic>
        <p:nvPicPr>
          <p:cNvPr id="12" name="Picture 11" descr="Diagram&#10;&#10;Description automatically generated">
            <a:extLst>
              <a:ext uri="{FF2B5EF4-FFF2-40B4-BE49-F238E27FC236}">
                <a16:creationId xmlns:a16="http://schemas.microsoft.com/office/drawing/2014/main" id="{3B5FC01C-8410-AE4C-8FFF-BE47218EF4C7}"/>
              </a:ext>
            </a:extLst>
          </p:cNvPr>
          <p:cNvPicPr>
            <a:picLocks noChangeAspect="1"/>
          </p:cNvPicPr>
          <p:nvPr/>
        </p:nvPicPr>
        <p:blipFill>
          <a:blip r:embed="rId4"/>
          <a:stretch>
            <a:fillRect/>
          </a:stretch>
        </p:blipFill>
        <p:spPr>
          <a:xfrm>
            <a:off x="1022931" y="1136098"/>
            <a:ext cx="6062207" cy="3769935"/>
          </a:xfrm>
          <a:prstGeom prst="rect">
            <a:avLst/>
          </a:prstGeom>
        </p:spPr>
      </p:pic>
    </p:spTree>
    <p:extLst>
      <p:ext uri="{BB962C8B-B14F-4D97-AF65-F5344CB8AC3E}">
        <p14:creationId xmlns:p14="http://schemas.microsoft.com/office/powerpoint/2010/main" val="1603489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C3EDB-7381-C642-A369-912D8B7026E2}"/>
              </a:ext>
            </a:extLst>
          </p:cNvPr>
          <p:cNvSpPr>
            <a:spLocks noGrp="1"/>
          </p:cNvSpPr>
          <p:nvPr>
            <p:ph type="title"/>
          </p:nvPr>
        </p:nvSpPr>
        <p:spPr>
          <a:xfrm>
            <a:off x="838199" y="365126"/>
            <a:ext cx="5145157" cy="917022"/>
          </a:xfrm>
        </p:spPr>
        <p:txBody>
          <a:bodyPr>
            <a:normAutofit/>
          </a:bodyPr>
          <a:lstStyle/>
          <a:p>
            <a:r>
              <a:rPr lang="en-US" dirty="0"/>
              <a:t>The Start Counter</a:t>
            </a:r>
          </a:p>
        </p:txBody>
      </p:sp>
      <p:sp>
        <p:nvSpPr>
          <p:cNvPr id="3" name="Date Placeholder 2">
            <a:extLst>
              <a:ext uri="{FF2B5EF4-FFF2-40B4-BE49-F238E27FC236}">
                <a16:creationId xmlns:a16="http://schemas.microsoft.com/office/drawing/2014/main" id="{BEE4B72D-D47E-A341-9A0F-CE3823C64C13}"/>
              </a:ext>
            </a:extLst>
          </p:cNvPr>
          <p:cNvSpPr>
            <a:spLocks noGrp="1"/>
          </p:cNvSpPr>
          <p:nvPr>
            <p:ph type="dt" sz="half" idx="10"/>
          </p:nvPr>
        </p:nvSpPr>
        <p:spPr/>
        <p:txBody>
          <a:bodyPr/>
          <a:lstStyle/>
          <a:p>
            <a:r>
              <a:rPr lang="en-US"/>
              <a:t>2/8/2021</a:t>
            </a:r>
          </a:p>
        </p:txBody>
      </p:sp>
      <p:sp>
        <p:nvSpPr>
          <p:cNvPr id="4" name="Footer Placeholder 3">
            <a:extLst>
              <a:ext uri="{FF2B5EF4-FFF2-40B4-BE49-F238E27FC236}">
                <a16:creationId xmlns:a16="http://schemas.microsoft.com/office/drawing/2014/main" id="{EF251A0B-8E74-D747-97A6-0BE1C67892A6}"/>
              </a:ext>
            </a:extLst>
          </p:cNvPr>
          <p:cNvSpPr>
            <a:spLocks noGrp="1"/>
          </p:cNvSpPr>
          <p:nvPr>
            <p:ph type="ftr" sz="quarter" idx="11"/>
          </p:nvPr>
        </p:nvSpPr>
        <p:spPr/>
        <p:txBody>
          <a:bodyPr/>
          <a:lstStyle/>
          <a:p>
            <a:r>
              <a:rPr lang="en-US"/>
              <a:t>The GlueX Detector</a:t>
            </a:r>
          </a:p>
        </p:txBody>
      </p:sp>
      <p:sp>
        <p:nvSpPr>
          <p:cNvPr id="5" name="Slide Number Placeholder 4">
            <a:extLst>
              <a:ext uri="{FF2B5EF4-FFF2-40B4-BE49-F238E27FC236}">
                <a16:creationId xmlns:a16="http://schemas.microsoft.com/office/drawing/2014/main" id="{3DDF7AB8-E9DF-914D-A091-460BBF3B96EF}"/>
              </a:ext>
            </a:extLst>
          </p:cNvPr>
          <p:cNvSpPr>
            <a:spLocks noGrp="1"/>
          </p:cNvSpPr>
          <p:nvPr>
            <p:ph type="sldNum" sz="quarter" idx="12"/>
          </p:nvPr>
        </p:nvSpPr>
        <p:spPr/>
        <p:txBody>
          <a:bodyPr/>
          <a:lstStyle/>
          <a:p>
            <a:fld id="{DB392262-BD66-3A4C-BC85-A54D298B8442}" type="slidenum">
              <a:rPr lang="en-US" smtClean="0"/>
              <a:t>8</a:t>
            </a:fld>
            <a:endParaRPr lang="en-US"/>
          </a:p>
        </p:txBody>
      </p:sp>
      <p:sp>
        <p:nvSpPr>
          <p:cNvPr id="6" name="TextBox 5">
            <a:extLst>
              <a:ext uri="{FF2B5EF4-FFF2-40B4-BE49-F238E27FC236}">
                <a16:creationId xmlns:a16="http://schemas.microsoft.com/office/drawing/2014/main" id="{F06AB8CA-F346-E64D-BEAA-A0C75232A572}"/>
              </a:ext>
            </a:extLst>
          </p:cNvPr>
          <p:cNvSpPr txBox="1"/>
          <p:nvPr/>
        </p:nvSpPr>
        <p:spPr>
          <a:xfrm>
            <a:off x="838200" y="1779104"/>
            <a:ext cx="184731" cy="369332"/>
          </a:xfrm>
          <a:prstGeom prst="rect">
            <a:avLst/>
          </a:prstGeom>
          <a:noFill/>
        </p:spPr>
        <p:txBody>
          <a:bodyPr wrap="none" rtlCol="0">
            <a:spAutoFit/>
          </a:bodyPr>
          <a:lstStyle/>
          <a:p>
            <a:endParaRPr lang="en-US"/>
          </a:p>
        </p:txBody>
      </p:sp>
      <p:pic>
        <p:nvPicPr>
          <p:cNvPr id="8" name="Picture 7" descr="A picture containing floor, indoor, hard, wood&#10;&#10;Description automatically generated">
            <a:extLst>
              <a:ext uri="{FF2B5EF4-FFF2-40B4-BE49-F238E27FC236}">
                <a16:creationId xmlns:a16="http://schemas.microsoft.com/office/drawing/2014/main" id="{08C97289-668C-EF41-8015-27A199C50AC6}"/>
              </a:ext>
            </a:extLst>
          </p:cNvPr>
          <p:cNvPicPr>
            <a:picLocks noChangeAspect="1"/>
          </p:cNvPicPr>
          <p:nvPr/>
        </p:nvPicPr>
        <p:blipFill>
          <a:blip r:embed="rId2"/>
          <a:stretch>
            <a:fillRect/>
          </a:stretch>
        </p:blipFill>
        <p:spPr>
          <a:xfrm>
            <a:off x="10049896" y="976390"/>
            <a:ext cx="2041548" cy="2722065"/>
          </a:xfrm>
          <a:prstGeom prst="rect">
            <a:avLst/>
          </a:prstGeom>
        </p:spPr>
      </p:pic>
      <p:pic>
        <p:nvPicPr>
          <p:cNvPr id="10" name="Picture 9">
            <a:extLst>
              <a:ext uri="{FF2B5EF4-FFF2-40B4-BE49-F238E27FC236}">
                <a16:creationId xmlns:a16="http://schemas.microsoft.com/office/drawing/2014/main" id="{F97BC817-47A3-BF40-8675-C4F7F68212B9}"/>
              </a:ext>
            </a:extLst>
          </p:cNvPr>
          <p:cNvPicPr>
            <a:picLocks noChangeAspect="1"/>
          </p:cNvPicPr>
          <p:nvPr/>
        </p:nvPicPr>
        <p:blipFill>
          <a:blip r:embed="rId3"/>
          <a:stretch>
            <a:fillRect/>
          </a:stretch>
        </p:blipFill>
        <p:spPr>
          <a:xfrm>
            <a:off x="10049896" y="3742171"/>
            <a:ext cx="2041548" cy="2722064"/>
          </a:xfrm>
          <a:prstGeom prst="rect">
            <a:avLst/>
          </a:prstGeom>
        </p:spPr>
      </p:pic>
      <p:sp>
        <p:nvSpPr>
          <p:cNvPr id="11" name="Rectangle 10">
            <a:extLst>
              <a:ext uri="{FF2B5EF4-FFF2-40B4-BE49-F238E27FC236}">
                <a16:creationId xmlns:a16="http://schemas.microsoft.com/office/drawing/2014/main" id="{4C31F475-60CB-7B41-9DC8-3D45D9468B10}"/>
              </a:ext>
            </a:extLst>
          </p:cNvPr>
          <p:cNvSpPr/>
          <p:nvPr/>
        </p:nvSpPr>
        <p:spPr>
          <a:xfrm>
            <a:off x="142460" y="6185097"/>
            <a:ext cx="6096000" cy="307777"/>
          </a:xfrm>
          <a:prstGeom prst="rect">
            <a:avLst/>
          </a:prstGeom>
        </p:spPr>
        <p:txBody>
          <a:bodyPr>
            <a:spAutoFit/>
          </a:bodyPr>
          <a:lstStyle/>
          <a:p>
            <a:r>
              <a:rPr lang="en-US" sz="1400" dirty="0"/>
              <a:t>E. </a:t>
            </a:r>
            <a:r>
              <a:rPr lang="en-US" sz="1400" dirty="0" err="1"/>
              <a:t>Pooser</a:t>
            </a:r>
            <a:r>
              <a:rPr lang="en-US" sz="1400" dirty="0"/>
              <a:t>, </a:t>
            </a:r>
            <a:r>
              <a:rPr lang="en-US" sz="1400" i="1" dirty="0"/>
              <a:t>et al.</a:t>
            </a:r>
            <a:r>
              <a:rPr lang="en-US" sz="1400" dirty="0"/>
              <a:t>, </a:t>
            </a:r>
            <a:r>
              <a:rPr lang="en-US" sz="1400" dirty="0" err="1"/>
              <a:t>Nucl</a:t>
            </a:r>
            <a:r>
              <a:rPr lang="en-US" sz="1400" dirty="0"/>
              <a:t>. </a:t>
            </a:r>
            <a:r>
              <a:rPr lang="en-US" sz="1400" dirty="0" err="1"/>
              <a:t>Instrum</a:t>
            </a:r>
            <a:r>
              <a:rPr lang="en-US" sz="1400" dirty="0"/>
              <a:t>. &amp; Meth. A</a:t>
            </a:r>
            <a:r>
              <a:rPr lang="en-US" sz="1400" b="1" dirty="0"/>
              <a:t>927</a:t>
            </a:r>
            <a:r>
              <a:rPr lang="en-US" sz="1400" dirty="0"/>
              <a:t>, 330-342 (2019)</a:t>
            </a:r>
          </a:p>
        </p:txBody>
      </p:sp>
      <p:pic>
        <p:nvPicPr>
          <p:cNvPr id="13" name="Picture 12" descr="Diagram&#10;&#10;Description automatically generated">
            <a:extLst>
              <a:ext uri="{FF2B5EF4-FFF2-40B4-BE49-F238E27FC236}">
                <a16:creationId xmlns:a16="http://schemas.microsoft.com/office/drawing/2014/main" id="{28FC49CF-808A-EA41-8447-37B79B05A3DB}"/>
              </a:ext>
            </a:extLst>
          </p:cNvPr>
          <p:cNvPicPr>
            <a:picLocks noChangeAspect="1"/>
          </p:cNvPicPr>
          <p:nvPr/>
        </p:nvPicPr>
        <p:blipFill>
          <a:blip r:embed="rId4"/>
          <a:stretch>
            <a:fillRect/>
          </a:stretch>
        </p:blipFill>
        <p:spPr>
          <a:xfrm>
            <a:off x="513153" y="2301603"/>
            <a:ext cx="4920083" cy="2474427"/>
          </a:xfrm>
          <a:prstGeom prst="rect">
            <a:avLst/>
          </a:prstGeom>
        </p:spPr>
      </p:pic>
      <p:sp>
        <p:nvSpPr>
          <p:cNvPr id="14" name="TextBox 13">
            <a:extLst>
              <a:ext uri="{FF2B5EF4-FFF2-40B4-BE49-F238E27FC236}">
                <a16:creationId xmlns:a16="http://schemas.microsoft.com/office/drawing/2014/main" id="{EE7C790E-6999-3449-A2CA-8F849139A480}"/>
              </a:ext>
            </a:extLst>
          </p:cNvPr>
          <p:cNvSpPr txBox="1"/>
          <p:nvPr/>
        </p:nvSpPr>
        <p:spPr>
          <a:xfrm>
            <a:off x="4184724" y="1024332"/>
            <a:ext cx="5690796" cy="2554545"/>
          </a:xfrm>
          <a:prstGeom prst="rect">
            <a:avLst/>
          </a:prstGeom>
          <a:noFill/>
        </p:spPr>
        <p:txBody>
          <a:bodyPr wrap="square" rtlCol="0">
            <a:spAutoFit/>
          </a:bodyPr>
          <a:lstStyle/>
          <a:p>
            <a:r>
              <a:rPr lang="en-US" sz="2000" dirty="0">
                <a:solidFill>
                  <a:srgbClr val="521B93"/>
                </a:solidFill>
              </a:rPr>
              <a:t>The start counter (SC) consists of 30 scintillator strips that surround the </a:t>
            </a:r>
            <a:r>
              <a:rPr lang="en-US" sz="2000" dirty="0" err="1">
                <a:solidFill>
                  <a:srgbClr val="521B93"/>
                </a:solidFill>
              </a:rPr>
              <a:t>GlueX</a:t>
            </a:r>
            <a:r>
              <a:rPr lang="en-US" sz="2000" dirty="0">
                <a:solidFill>
                  <a:srgbClr val="521B93"/>
                </a:solidFill>
              </a:rPr>
              <a:t> target.  In the forward direction, the strips follow a cone shape.</a:t>
            </a:r>
          </a:p>
          <a:p>
            <a:endParaRPr lang="en-US" sz="2000" dirty="0">
              <a:solidFill>
                <a:srgbClr val="521B93"/>
              </a:solidFill>
            </a:endParaRPr>
          </a:p>
          <a:p>
            <a:r>
              <a:rPr lang="en-US" sz="2000" dirty="0">
                <a:solidFill>
                  <a:srgbClr val="521B93"/>
                </a:solidFill>
              </a:rPr>
              <a:t>The strips are read out using silicon photomultipliers and provide a timing signal with a precision of about 350ps.</a:t>
            </a:r>
          </a:p>
          <a:p>
            <a:r>
              <a:rPr lang="en-US" sz="2000" dirty="0">
                <a:solidFill>
                  <a:srgbClr val="521B93"/>
                </a:solidFill>
              </a:rPr>
              <a:t> </a:t>
            </a:r>
          </a:p>
        </p:txBody>
      </p:sp>
      <p:sp>
        <p:nvSpPr>
          <p:cNvPr id="15" name="TextBox 14">
            <a:extLst>
              <a:ext uri="{FF2B5EF4-FFF2-40B4-BE49-F238E27FC236}">
                <a16:creationId xmlns:a16="http://schemas.microsoft.com/office/drawing/2014/main" id="{E9218493-FA59-5845-8263-FC9DFC62539E}"/>
              </a:ext>
            </a:extLst>
          </p:cNvPr>
          <p:cNvSpPr txBox="1"/>
          <p:nvPr/>
        </p:nvSpPr>
        <p:spPr>
          <a:xfrm>
            <a:off x="4246132" y="4776031"/>
            <a:ext cx="5567979" cy="1323439"/>
          </a:xfrm>
          <a:prstGeom prst="rect">
            <a:avLst/>
          </a:prstGeom>
          <a:noFill/>
        </p:spPr>
        <p:txBody>
          <a:bodyPr wrap="square" rtlCol="0">
            <a:spAutoFit/>
          </a:bodyPr>
          <a:lstStyle/>
          <a:p>
            <a:r>
              <a:rPr lang="en-US" sz="2000" dirty="0">
                <a:solidFill>
                  <a:srgbClr val="521B93"/>
                </a:solidFill>
              </a:rPr>
              <a:t>The SC was designed to provide a time measurement close to the target that is precise enough to select from which 4ns RF bucket the photon  came.</a:t>
            </a:r>
          </a:p>
        </p:txBody>
      </p:sp>
    </p:spTree>
    <p:extLst>
      <p:ext uri="{BB962C8B-B14F-4D97-AF65-F5344CB8AC3E}">
        <p14:creationId xmlns:p14="http://schemas.microsoft.com/office/powerpoint/2010/main" val="822725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C3EDB-7381-C642-A369-912D8B7026E2}"/>
              </a:ext>
            </a:extLst>
          </p:cNvPr>
          <p:cNvSpPr>
            <a:spLocks noGrp="1"/>
          </p:cNvSpPr>
          <p:nvPr>
            <p:ph type="title"/>
          </p:nvPr>
        </p:nvSpPr>
        <p:spPr>
          <a:xfrm>
            <a:off x="838199" y="365126"/>
            <a:ext cx="5145157" cy="917022"/>
          </a:xfrm>
        </p:spPr>
        <p:txBody>
          <a:bodyPr>
            <a:normAutofit/>
          </a:bodyPr>
          <a:lstStyle/>
          <a:p>
            <a:r>
              <a:rPr lang="en-US" dirty="0"/>
              <a:t>The Central Drift Chamber</a:t>
            </a:r>
          </a:p>
        </p:txBody>
      </p:sp>
      <p:sp>
        <p:nvSpPr>
          <p:cNvPr id="3" name="Date Placeholder 2">
            <a:extLst>
              <a:ext uri="{FF2B5EF4-FFF2-40B4-BE49-F238E27FC236}">
                <a16:creationId xmlns:a16="http://schemas.microsoft.com/office/drawing/2014/main" id="{BEE4B72D-D47E-A341-9A0F-CE3823C64C13}"/>
              </a:ext>
            </a:extLst>
          </p:cNvPr>
          <p:cNvSpPr>
            <a:spLocks noGrp="1"/>
          </p:cNvSpPr>
          <p:nvPr>
            <p:ph type="dt" sz="half" idx="10"/>
          </p:nvPr>
        </p:nvSpPr>
        <p:spPr/>
        <p:txBody>
          <a:bodyPr/>
          <a:lstStyle/>
          <a:p>
            <a:r>
              <a:rPr lang="en-US"/>
              <a:t>2/8/2021</a:t>
            </a:r>
          </a:p>
        </p:txBody>
      </p:sp>
      <p:sp>
        <p:nvSpPr>
          <p:cNvPr id="4" name="Footer Placeholder 3">
            <a:extLst>
              <a:ext uri="{FF2B5EF4-FFF2-40B4-BE49-F238E27FC236}">
                <a16:creationId xmlns:a16="http://schemas.microsoft.com/office/drawing/2014/main" id="{EF251A0B-8E74-D747-97A6-0BE1C67892A6}"/>
              </a:ext>
            </a:extLst>
          </p:cNvPr>
          <p:cNvSpPr>
            <a:spLocks noGrp="1"/>
          </p:cNvSpPr>
          <p:nvPr>
            <p:ph type="ftr" sz="quarter" idx="11"/>
          </p:nvPr>
        </p:nvSpPr>
        <p:spPr/>
        <p:txBody>
          <a:bodyPr/>
          <a:lstStyle/>
          <a:p>
            <a:r>
              <a:rPr lang="en-US"/>
              <a:t>The GlueX Detector</a:t>
            </a:r>
          </a:p>
        </p:txBody>
      </p:sp>
      <p:sp>
        <p:nvSpPr>
          <p:cNvPr id="5" name="Slide Number Placeholder 4">
            <a:extLst>
              <a:ext uri="{FF2B5EF4-FFF2-40B4-BE49-F238E27FC236}">
                <a16:creationId xmlns:a16="http://schemas.microsoft.com/office/drawing/2014/main" id="{3DDF7AB8-E9DF-914D-A091-460BBF3B96EF}"/>
              </a:ext>
            </a:extLst>
          </p:cNvPr>
          <p:cNvSpPr>
            <a:spLocks noGrp="1"/>
          </p:cNvSpPr>
          <p:nvPr>
            <p:ph type="sldNum" sz="quarter" idx="12"/>
          </p:nvPr>
        </p:nvSpPr>
        <p:spPr/>
        <p:txBody>
          <a:bodyPr/>
          <a:lstStyle/>
          <a:p>
            <a:fld id="{DB392262-BD66-3A4C-BC85-A54D298B8442}" type="slidenum">
              <a:rPr lang="en-US" smtClean="0"/>
              <a:t>9</a:t>
            </a:fld>
            <a:endParaRPr lang="en-US"/>
          </a:p>
        </p:txBody>
      </p:sp>
      <p:sp>
        <p:nvSpPr>
          <p:cNvPr id="6" name="TextBox 5">
            <a:extLst>
              <a:ext uri="{FF2B5EF4-FFF2-40B4-BE49-F238E27FC236}">
                <a16:creationId xmlns:a16="http://schemas.microsoft.com/office/drawing/2014/main" id="{F06AB8CA-F346-E64D-BEAA-A0C75232A572}"/>
              </a:ext>
            </a:extLst>
          </p:cNvPr>
          <p:cNvSpPr txBox="1"/>
          <p:nvPr/>
        </p:nvSpPr>
        <p:spPr>
          <a:xfrm>
            <a:off x="838200" y="1779104"/>
            <a:ext cx="184731" cy="369332"/>
          </a:xfrm>
          <a:prstGeom prst="rect">
            <a:avLst/>
          </a:prstGeom>
          <a:noFill/>
        </p:spPr>
        <p:txBody>
          <a:bodyPr wrap="none" rtlCol="0">
            <a:spAutoFit/>
          </a:bodyPr>
          <a:lstStyle/>
          <a:p>
            <a:endParaRPr lang="en-US"/>
          </a:p>
        </p:txBody>
      </p:sp>
      <p:sp>
        <p:nvSpPr>
          <p:cNvPr id="7" name="Rectangle 6">
            <a:extLst>
              <a:ext uri="{FF2B5EF4-FFF2-40B4-BE49-F238E27FC236}">
                <a16:creationId xmlns:a16="http://schemas.microsoft.com/office/drawing/2014/main" id="{389E53FC-912C-DA45-B56A-9619AD58C6A9}"/>
              </a:ext>
            </a:extLst>
          </p:cNvPr>
          <p:cNvSpPr/>
          <p:nvPr/>
        </p:nvSpPr>
        <p:spPr>
          <a:xfrm>
            <a:off x="76200" y="5969654"/>
            <a:ext cx="6096000" cy="523220"/>
          </a:xfrm>
          <a:prstGeom prst="rect">
            <a:avLst/>
          </a:prstGeom>
        </p:spPr>
        <p:txBody>
          <a:bodyPr>
            <a:spAutoFit/>
          </a:bodyPr>
          <a:lstStyle/>
          <a:p>
            <a:r>
              <a:rPr lang="en-US" sz="1400" dirty="0"/>
              <a:t>Y. Van Haarlem, </a:t>
            </a:r>
            <a:r>
              <a:rPr lang="en-US" sz="1400" i="1" dirty="0"/>
              <a:t>et a</a:t>
            </a:r>
            <a:r>
              <a:rPr lang="en-US" sz="1400" dirty="0"/>
              <a:t>l., </a:t>
            </a:r>
            <a:r>
              <a:rPr lang="en-US" sz="1400" dirty="0" err="1"/>
              <a:t>Nucl</a:t>
            </a:r>
            <a:r>
              <a:rPr lang="en-US" sz="1400" dirty="0"/>
              <a:t>. </a:t>
            </a:r>
            <a:r>
              <a:rPr lang="en-US" sz="1400" dirty="0" err="1"/>
              <a:t>Instrum</a:t>
            </a:r>
            <a:r>
              <a:rPr lang="en-US" sz="1400" dirty="0"/>
              <a:t>. Methods A</a:t>
            </a:r>
            <a:r>
              <a:rPr lang="en-US" sz="1400" b="1" dirty="0"/>
              <a:t>622</a:t>
            </a:r>
            <a:r>
              <a:rPr lang="en-US" sz="1400" dirty="0"/>
              <a:t>, 142, (2010)</a:t>
            </a:r>
          </a:p>
          <a:p>
            <a:r>
              <a:rPr lang="en-US" sz="1400" dirty="0"/>
              <a:t>N.S. Jarvis, </a:t>
            </a:r>
            <a:r>
              <a:rPr lang="en-US" sz="1400" i="1" dirty="0"/>
              <a:t>et al.</a:t>
            </a:r>
            <a:r>
              <a:rPr lang="en-US" sz="1400" dirty="0"/>
              <a:t>, </a:t>
            </a:r>
            <a:r>
              <a:rPr lang="en-US" sz="1400" dirty="0" err="1"/>
              <a:t>Nucl</a:t>
            </a:r>
            <a:r>
              <a:rPr lang="en-US" sz="1400" dirty="0"/>
              <a:t>. </a:t>
            </a:r>
            <a:r>
              <a:rPr lang="en-US" sz="1400" dirty="0" err="1"/>
              <a:t>Instrum</a:t>
            </a:r>
            <a:r>
              <a:rPr lang="en-US" sz="1400" dirty="0"/>
              <a:t>. &amp; Meth. A</a:t>
            </a:r>
            <a:r>
              <a:rPr lang="en-US" sz="1400" b="1" dirty="0"/>
              <a:t>962</a:t>
            </a:r>
            <a:r>
              <a:rPr lang="en-US" sz="1400" dirty="0"/>
              <a:t>, 163727 (2020)</a:t>
            </a:r>
          </a:p>
        </p:txBody>
      </p:sp>
      <p:pic>
        <p:nvPicPr>
          <p:cNvPr id="8" name="Picture 2" descr="http://gluex.phys.uregina.ca/sites/default/files/photos/IMG_0014.jpg">
            <a:extLst>
              <a:ext uri="{FF2B5EF4-FFF2-40B4-BE49-F238E27FC236}">
                <a16:creationId xmlns:a16="http://schemas.microsoft.com/office/drawing/2014/main" id="{DEDFF587-9EC8-614F-96F1-410DCDD646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8802" y="3635958"/>
            <a:ext cx="1976998" cy="26359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gluex.phys.uregina.ca/sites/default/files/photos/MCS_JLab%20Detector_2011_045.JPG">
            <a:extLst>
              <a:ext uri="{FF2B5EF4-FFF2-40B4-BE49-F238E27FC236}">
                <a16:creationId xmlns:a16="http://schemas.microsoft.com/office/drawing/2014/main" id="{E14490C9-A623-E247-B26C-9FB72EB2EFC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599" y="722099"/>
            <a:ext cx="1881692" cy="28294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Diagram&#10;&#10;Description automatically generated">
            <a:extLst>
              <a:ext uri="{FF2B5EF4-FFF2-40B4-BE49-F238E27FC236}">
                <a16:creationId xmlns:a16="http://schemas.microsoft.com/office/drawing/2014/main" id="{E0A75A0C-614C-B842-9781-A234E62D191B}"/>
              </a:ext>
            </a:extLst>
          </p:cNvPr>
          <p:cNvPicPr>
            <a:picLocks noChangeAspect="1"/>
          </p:cNvPicPr>
          <p:nvPr/>
        </p:nvPicPr>
        <p:blipFill>
          <a:blip r:embed="rId4"/>
          <a:stretch>
            <a:fillRect/>
          </a:stretch>
        </p:blipFill>
        <p:spPr>
          <a:xfrm>
            <a:off x="193637" y="1205081"/>
            <a:ext cx="4288953" cy="2881852"/>
          </a:xfrm>
          <a:prstGeom prst="rect">
            <a:avLst/>
          </a:prstGeom>
        </p:spPr>
      </p:pic>
      <p:sp>
        <p:nvSpPr>
          <p:cNvPr id="12" name="TextBox 11">
            <a:extLst>
              <a:ext uri="{FF2B5EF4-FFF2-40B4-BE49-F238E27FC236}">
                <a16:creationId xmlns:a16="http://schemas.microsoft.com/office/drawing/2014/main" id="{35CEC57D-B37B-1741-BE58-A6B55F1B865A}"/>
              </a:ext>
            </a:extLst>
          </p:cNvPr>
          <p:cNvSpPr txBox="1"/>
          <p:nvPr/>
        </p:nvSpPr>
        <p:spPr>
          <a:xfrm>
            <a:off x="4346089" y="1196311"/>
            <a:ext cx="5507916" cy="2862322"/>
          </a:xfrm>
          <a:prstGeom prst="rect">
            <a:avLst/>
          </a:prstGeom>
          <a:noFill/>
        </p:spPr>
        <p:txBody>
          <a:bodyPr wrap="square" rtlCol="0">
            <a:spAutoFit/>
          </a:bodyPr>
          <a:lstStyle/>
          <a:p>
            <a:r>
              <a:rPr lang="en-US" sz="2000" dirty="0">
                <a:solidFill>
                  <a:srgbClr val="521B93"/>
                </a:solidFill>
              </a:rPr>
              <a:t>The central drift chamber (CDC) is based on ~3500 1.5m long 1.6cm diameter aluminized mylar tubes. The 28 layers of tubes are arranged in 7 4-layer superlayers of tubes that alternate between axial and stereo. Each tube has a 20 </a:t>
            </a:r>
            <a:r>
              <a:rPr lang="en-US" sz="2000" dirty="0">
                <a:solidFill>
                  <a:srgbClr val="521B93"/>
                </a:solidFill>
                <a:latin typeface="Symbol" pitchFamily="2" charset="2"/>
              </a:rPr>
              <a:t>m</a:t>
            </a:r>
            <a:r>
              <a:rPr lang="en-US" sz="2000" dirty="0">
                <a:solidFill>
                  <a:srgbClr val="521B93"/>
                </a:solidFill>
              </a:rPr>
              <a:t>m diameter gold-plated tungsten wire along the axis of the tube. The chamber operates with 50-50 argon carbon dioxide gas and ~2000V on the central wire. The signals are read out using 125 MHz flash ADCs (F125).</a:t>
            </a:r>
          </a:p>
        </p:txBody>
      </p:sp>
      <p:sp>
        <p:nvSpPr>
          <p:cNvPr id="13" name="TextBox 12">
            <a:extLst>
              <a:ext uri="{FF2B5EF4-FFF2-40B4-BE49-F238E27FC236}">
                <a16:creationId xmlns:a16="http://schemas.microsoft.com/office/drawing/2014/main" id="{35CB38D7-CCF4-3649-AC6F-C4F3723D3239}"/>
              </a:ext>
            </a:extLst>
          </p:cNvPr>
          <p:cNvSpPr txBox="1"/>
          <p:nvPr/>
        </p:nvSpPr>
        <p:spPr>
          <a:xfrm>
            <a:off x="445546" y="4852976"/>
            <a:ext cx="9359153" cy="923330"/>
          </a:xfrm>
          <a:prstGeom prst="rect">
            <a:avLst/>
          </a:prstGeom>
          <a:noFill/>
        </p:spPr>
        <p:txBody>
          <a:bodyPr wrap="square" rtlCol="0">
            <a:spAutoFit/>
          </a:bodyPr>
          <a:lstStyle/>
          <a:p>
            <a:r>
              <a:rPr lang="en-US" dirty="0">
                <a:solidFill>
                  <a:srgbClr val="002060"/>
                </a:solidFill>
              </a:rPr>
              <a:t>The trajectory of the tracks is reconstructed, and when combined with the magnetic field provides a measurement of the particle’s momentum. The deposited energy in each straw is also measured, and the rate of energy loss per length provides particle identification information.</a:t>
            </a:r>
          </a:p>
        </p:txBody>
      </p:sp>
    </p:spTree>
    <p:extLst>
      <p:ext uri="{BB962C8B-B14F-4D97-AF65-F5344CB8AC3E}">
        <p14:creationId xmlns:p14="http://schemas.microsoft.com/office/powerpoint/2010/main" val="3824656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3885</TotalTime>
  <Words>2060</Words>
  <Application>Microsoft Macintosh PowerPoint</Application>
  <PresentationFormat>Widescreen</PresentationFormat>
  <Paragraphs>161</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Symbol</vt:lpstr>
      <vt:lpstr>Office Theme</vt:lpstr>
      <vt:lpstr>The GlueX Experiment  part 3 The GlueX Detector</vt:lpstr>
      <vt:lpstr>The GlueX Detector</vt:lpstr>
      <vt:lpstr>The GlueX Detector</vt:lpstr>
      <vt:lpstr>The GlueX Detector</vt:lpstr>
      <vt:lpstr>The Solenoid Magnet</vt:lpstr>
      <vt:lpstr>The Solenoid Magnet</vt:lpstr>
      <vt:lpstr>The Liquid Hydrogen Target</vt:lpstr>
      <vt:lpstr>The Start Counter</vt:lpstr>
      <vt:lpstr>The Central Drift Chamber</vt:lpstr>
      <vt:lpstr>The Central Drift Chamber</vt:lpstr>
      <vt:lpstr>The Forward Drift Chambers</vt:lpstr>
      <vt:lpstr>The Time-of-flight Wall</vt:lpstr>
      <vt:lpstr>The Barrel Calorimeter</vt:lpstr>
      <vt:lpstr>The Barrel Calorimeter Readout</vt:lpstr>
      <vt:lpstr>The Forward Calorimeter</vt:lpstr>
      <vt:lpstr>The DIRC</vt:lpstr>
      <vt:lpstr>The Compton Calorimeter</vt:lpstr>
      <vt:lpstr>The GlueX Trigger</vt:lpstr>
      <vt:lpstr>Instrumentation Publications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GlueX Beamline and Detector part 1 The Photon Facility</dc:title>
  <dc:creator>cmeyer</dc:creator>
  <cp:lastModifiedBy>cmeyer</cp:lastModifiedBy>
  <cp:revision>30</cp:revision>
  <dcterms:created xsi:type="dcterms:W3CDTF">2021-01-28T14:31:11Z</dcterms:created>
  <dcterms:modified xsi:type="dcterms:W3CDTF">2021-02-10T14:19:05Z</dcterms:modified>
</cp:coreProperties>
</file>