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494" r:id="rId3"/>
    <p:sldId id="397" r:id="rId4"/>
    <p:sldId id="497" r:id="rId5"/>
    <p:sldId id="498" r:id="rId6"/>
    <p:sldId id="499" r:id="rId7"/>
    <p:sldId id="500" r:id="rId8"/>
    <p:sldId id="501" r:id="rId9"/>
    <p:sldId id="502" r:id="rId10"/>
    <p:sldId id="504" r:id="rId11"/>
    <p:sldId id="506" r:id="rId12"/>
    <p:sldId id="507" r:id="rId13"/>
    <p:sldId id="456" r:id="rId14"/>
    <p:sldId id="503" r:id="rId15"/>
    <p:sldId id="485" r:id="rId16"/>
    <p:sldId id="486" r:id="rId17"/>
    <p:sldId id="443" r:id="rId18"/>
    <p:sldId id="446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FF"/>
    <a:srgbClr val="66FFFF"/>
    <a:srgbClr val="0B02BE"/>
    <a:srgbClr val="CC3300"/>
    <a:srgbClr val="3333CC"/>
    <a:srgbClr val="800000"/>
    <a:srgbClr val="3399FF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2" autoAdjust="0"/>
    <p:restoredTop sz="94627" autoAdjust="0"/>
  </p:normalViewPr>
  <p:slideViewPr>
    <p:cSldViewPr>
      <p:cViewPr varScale="1">
        <p:scale>
          <a:sx n="52" d="100"/>
          <a:sy n="52" d="100"/>
        </p:scale>
        <p:origin x="5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image" Target="../media/image8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6E27A59-ECC7-4CBE-A2FA-2D86A673DD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9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0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1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3C91B-5C3F-4D48-BE21-4CD0D8C9479D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33F7B-F439-4717-819A-21E34DCCEF33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254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41EC-6F75-4A5C-AEBC-D5E6DB4C87FD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27A59-ECC7-4CBE-A2FA-2D86A673DD2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18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0E0E4-6499-4CAC-9145-03F7F294278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28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4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8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8F7D7-8C8D-4D01-AC12-069004DBE270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7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0E0E4-6499-4CAC-9145-03F7F2942784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875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3035-169E-42D9-B3F9-BB07F0E9F1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25BF-7898-4623-86A3-04083C069E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8C53-79ED-422B-A942-B36115AD4B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C244-0FB7-443F-876B-1B54B2304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2AD9-A86A-4083-B09A-42434AA9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F5FD-F978-4FFE-ADA8-35E2A6E2B1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D4A0-3751-4672-921C-0A3F41F49A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F18EC-01F8-4CA8-86BB-89496A5A66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7061-C915-4CD9-B6B8-6322403EFE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0FBA1-9D1F-431A-AA45-DC731672C1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667B-16CE-4E29-8618-52F50FD3DB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5988-48C2-4053-963A-0492876886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1065-39EB-4D54-96BF-71A86CC751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8ED2F00-B05F-49FE-9707-4291114DB9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em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://www.physics.umass.edu/acfi/seminars-and-workshops/hadronic-probes-of-fundamental-symmetries/tbd-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048000" y="4909495"/>
            <a:ext cx="327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 smtClean="0"/>
              <a:t>APS meeting,  April 20, 2021</a:t>
            </a:r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1383710" y="3819057"/>
            <a:ext cx="49423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                         </a:t>
            </a:r>
            <a:r>
              <a:rPr lang="en-US" b="1" i="1" dirty="0" smtClean="0">
                <a:solidFill>
                  <a:srgbClr val="800000"/>
                </a:solidFill>
              </a:rPr>
              <a:t>    A</a:t>
            </a:r>
            <a:r>
              <a:rPr lang="en-US" b="1" i="1" dirty="0">
                <a:solidFill>
                  <a:srgbClr val="800000"/>
                </a:solidFill>
              </a:rPr>
              <a:t>. </a:t>
            </a:r>
            <a:r>
              <a:rPr lang="en-US" b="1" i="1" dirty="0" err="1">
                <a:solidFill>
                  <a:srgbClr val="800000"/>
                </a:solidFill>
              </a:rPr>
              <a:t>Somov</a:t>
            </a:r>
            <a:r>
              <a:rPr lang="en-US" b="1" i="1" dirty="0">
                <a:solidFill>
                  <a:srgbClr val="800000"/>
                </a:solidFill>
              </a:rPr>
              <a:t>, Jefferson Lab   </a:t>
            </a:r>
          </a:p>
          <a:p>
            <a:pPr marL="342900" indent="-342900"/>
            <a:r>
              <a:rPr lang="en-US" b="1" i="1" dirty="0" smtClean="0">
                <a:solidFill>
                  <a:srgbClr val="800000"/>
                </a:solidFill>
              </a:rPr>
              <a:t>  </a:t>
            </a:r>
            <a:endParaRPr lang="en-US" b="1" i="1" dirty="0">
              <a:solidFill>
                <a:srgbClr val="800000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rgbClr val="800000"/>
                </a:solidFill>
              </a:rPr>
              <a:t>  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                     </a:t>
            </a:r>
            <a:r>
              <a:rPr lang="en-US" b="1" i="1" dirty="0" smtClean="0">
                <a:solidFill>
                  <a:srgbClr val="800000"/>
                </a:solidFill>
              </a:rPr>
              <a:t>    </a:t>
            </a:r>
            <a:r>
              <a:rPr lang="en-US" b="1" i="1" dirty="0" smtClean="0"/>
              <a:t>for </a:t>
            </a:r>
            <a:r>
              <a:rPr lang="en-US" b="1" i="1" dirty="0" smtClean="0"/>
              <a:t>the </a:t>
            </a:r>
            <a:r>
              <a:rPr lang="en-US" b="1" i="1" dirty="0" err="1" smtClean="0"/>
              <a:t>GlueX</a:t>
            </a:r>
            <a:r>
              <a:rPr lang="en-US" b="1" i="1" dirty="0" smtClean="0"/>
              <a:t> collaboration</a:t>
            </a:r>
            <a:endParaRPr lang="de-DE" b="1" i="1" dirty="0"/>
          </a:p>
        </p:txBody>
      </p:sp>
      <p:grpSp>
        <p:nvGrpSpPr>
          <p:cNvPr id="5125" name="Group 23"/>
          <p:cNvGrpSpPr>
            <a:grpSpLocks/>
          </p:cNvGrpSpPr>
          <p:nvPr/>
        </p:nvGrpSpPr>
        <p:grpSpPr bwMode="auto">
          <a:xfrm>
            <a:off x="457200" y="304800"/>
            <a:ext cx="5105400" cy="2133600"/>
            <a:chOff x="144" y="2352"/>
            <a:chExt cx="2976" cy="1443"/>
          </a:xfrm>
        </p:grpSpPr>
        <p:pic>
          <p:nvPicPr>
            <p:cNvPr id="5128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129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7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90948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2820952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anose="05050102010706020507" pitchFamily="18" charset="2"/>
              </a:rPr>
              <a:t>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Factory Experiment in Hall D </a:t>
            </a:r>
          </a:p>
          <a:p>
            <a:pPr>
              <a:defRPr/>
            </a:pPr>
            <a:endParaRPr lang="de-DE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Calorimeter 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68533"/>
            <a:ext cx="3849209" cy="3874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301" y="89748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Calorimeter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47523"/>
              </p:ext>
            </p:extLst>
          </p:nvPr>
        </p:nvGraphicFramePr>
        <p:xfrm>
          <a:off x="4343400" y="1043733"/>
          <a:ext cx="4240475" cy="238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name="Acrobat Document" r:id="rId6" imgW="6096000" imgH="3429000" progId="AcroExch.Document.2017">
                  <p:embed/>
                </p:oleObj>
              </mc:Choice>
              <mc:Fallback>
                <p:oleObj name="Acrobat Document" r:id="rId6" imgW="6096000" imgH="34290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1043733"/>
                        <a:ext cx="4240475" cy="2385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2362202" y="2819400"/>
            <a:ext cx="1981198" cy="4923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44546" y="3433757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an array of 40 x 40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 in the inner part of the FCAL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(replace lead glass modules)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- 2 cm x 2 cm x 20 cm   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- 4 cm x 4 cm x 45 cm    lead glass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493114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factor of 4 better detector granularity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significantly improve shower separation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the energy and position   resolution by about a factor of 2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389" y="92289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8225780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92092"/>
              </p:ext>
            </p:extLst>
          </p:nvPr>
        </p:nvGraphicFramePr>
        <p:xfrm>
          <a:off x="76200" y="3657600"/>
          <a:ext cx="4807745" cy="301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2" name="Acrobat Document" r:id="rId5" imgW="3600388" imgH="2260381" progId="AcroExch.Document.2017">
                  <p:embed/>
                </p:oleObj>
              </mc:Choice>
              <mc:Fallback>
                <p:oleObj name="Acrobat Document" r:id="rId5" imgW="3600388" imgH="2260381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3657600"/>
                        <a:ext cx="4807745" cy="3018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Calorimeter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6941" y="300330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resolution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1936" y="4432866"/>
            <a:ext cx="38972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Fabrication of FCAL2 modules in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               progress 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Installation in Hall D:  2023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2971800"/>
            <a:ext cx="641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447800" y="3913997"/>
                <a:ext cx="2971800" cy="4251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i="1" smtClean="0">
                            <a:latin typeface="+mn-lt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+mn-lt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+mn-lt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+mn-lt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+mn-lt"/>
                          </a:rPr>
                          <m:t>𝐸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+mn-lt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+mn-lt"/>
                          </a:rPr>
                          <m:t>%</m:t>
                        </m:r>
                      </m:e>
                    </m:d>
                    <m:r>
                      <a:rPr lang="en-US" b="0" i="1" smtClean="0">
                        <a:latin typeface="+mn-lt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+mn-lt"/>
                          </a:rPr>
                          <m:t>2.6 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+mn-lt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+mn-lt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</m:t>
                    </m:r>
                    <m:f>
                      <m:fPr>
                        <m:ctrlPr>
                          <a:rPr lang="en-US" b="0" i="1" smtClean="0">
                            <a:latin typeface="+mn-lt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+mn-lt"/>
                            <a:ea typeface="Cambria Math" panose="02040503050406030204" pitchFamily="18" charset="0"/>
                          </a:rPr>
                          <m:t>1.1</m:t>
                        </m:r>
                      </m:num>
                      <m:den>
                        <m:r>
                          <a:rPr lang="en-US" b="0" i="1" smtClean="0">
                            <a:latin typeface="+mn-lt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+mn-lt"/>
                    <a:ea typeface="Cambria Math" panose="02040503050406030204" pitchFamily="18" charset="0"/>
                    <a:sym typeface="Symbol" panose="05050102010706020507" pitchFamily="18" charset="2"/>
                  </a:rPr>
                  <a:t>  </a:t>
                </a:r>
                <a:r>
                  <a:rPr lang="en-US" dirty="0" smtClean="0">
                    <a:latin typeface="+mn-lt"/>
                    <a:ea typeface="Cambria Math" panose="02040503050406030204" pitchFamily="18" charset="0"/>
                    <a:sym typeface="Symbol" panose="05050102010706020507" pitchFamily="18" charset="2"/>
                  </a:rPr>
                  <a:t>0.6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13997"/>
                <a:ext cx="2971800" cy="425181"/>
              </a:xfrm>
              <a:prstGeom prst="rect">
                <a:avLst/>
              </a:prstGeom>
              <a:blipFill>
                <a:blip r:embed="rId7"/>
                <a:stretch>
                  <a:fillRect l="-1437" t="-8571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24639"/>
              </p:ext>
            </p:extLst>
          </p:nvPr>
        </p:nvGraphicFramePr>
        <p:xfrm>
          <a:off x="3816485" y="725488"/>
          <a:ext cx="534811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3" name="Acrobat Document" r:id="rId8" imgW="6096000" imgH="3429000" progId="AcroExch.Document.2017">
                  <p:embed/>
                </p:oleObj>
              </mc:Choice>
              <mc:Fallback>
                <p:oleObj name="Acrobat Document" r:id="rId8" imgW="6096000" imgH="34290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6485" y="725488"/>
                        <a:ext cx="5348110" cy="30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0423" y="996922"/>
            <a:ext cx="39805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test of calorimeter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prototype</a:t>
            </a:r>
          </a:p>
          <a:p>
            <a:endParaRPr lang="en-US" dirty="0"/>
          </a:p>
          <a:p>
            <a:r>
              <a:rPr lang="en-US" dirty="0" smtClean="0"/>
              <a:t>       -12 x 12 modules </a:t>
            </a:r>
          </a:p>
          <a:p>
            <a:r>
              <a:rPr lang="en-US" dirty="0"/>
              <a:t> </a:t>
            </a:r>
            <a:r>
              <a:rPr lang="en-US" dirty="0" smtClean="0"/>
              <a:t>      - used as a Compton calorimeter</a:t>
            </a:r>
          </a:p>
          <a:p>
            <a:r>
              <a:rPr lang="en-US" dirty="0"/>
              <a:t> </a:t>
            </a:r>
            <a:r>
              <a:rPr lang="en-US" dirty="0" smtClean="0"/>
              <a:t>        in </a:t>
            </a:r>
            <a:r>
              <a:rPr lang="en-US" dirty="0" err="1" smtClean="0"/>
              <a:t>PrimEx</a:t>
            </a:r>
            <a:r>
              <a:rPr lang="en-US" dirty="0" smtClean="0"/>
              <a:t> (see A. Smith talk)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5678455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3290"/>
            <a:ext cx="8229600" cy="487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763" y="1219200"/>
            <a:ext cx="82610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new JEF experiment in Hall D  will extend the physics potential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detector. The  JEF physics program spans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 of rare decays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mesons to the dark matter searches in the sub-GeV mass region.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experiment requires upgrade of the lead glass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GlueX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forward calorimeter with high-granularity, high-resolution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crystals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The new calorimeter will be installed in Hall D in 2023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6C91F-DF25-4AAF-B525-88F3C3BFA4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081" y="559477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</a:rPr>
              <a:t>            </a:t>
            </a:r>
            <a:r>
              <a:rPr lang="en-US" i="1" dirty="0" err="1" smtClean="0">
                <a:solidFill>
                  <a:srgbClr val="3333FF"/>
                </a:solidFill>
                <a:latin typeface="Arial" panose="020B0604020202020204" pitchFamily="34" charset="0"/>
              </a:rPr>
              <a:t>GlueX</a:t>
            </a:r>
            <a:r>
              <a:rPr lang="en-US" i="1" dirty="0" smtClean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acknowledges the support of several funding </a:t>
            </a:r>
            <a:endParaRPr lang="en-US" i="1" dirty="0" smtClean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Arial" panose="020B0604020202020204" pitchFamily="34" charset="0"/>
              </a:rPr>
              <a:t>            agencies </a:t>
            </a:r>
            <a:r>
              <a:rPr 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and computing facilities: gluex.org/thanks</a:t>
            </a:r>
            <a:endParaRPr lang="en-US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04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362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828800" y="5195888"/>
            <a:ext cx="367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 smtClean="0">
              <a:solidFill>
                <a:srgbClr val="230BB5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230BB5"/>
              </a:solidFill>
            </a:endParaRPr>
          </a:p>
        </p:txBody>
      </p:sp>
      <p:sp>
        <p:nvSpPr>
          <p:cNvPr id="6155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E7201-4156-4A8E-8922-F40985A5F041}" type="slidenum">
              <a:rPr lang="de-DE" smtClean="0">
                <a:latin typeface="Arial" charset="0"/>
              </a:rPr>
              <a:pPr/>
              <a:t>13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1143000" y="990600"/>
            <a:ext cx="6934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Dark </a:t>
            </a:r>
            <a:r>
              <a:rPr lang="en-US" sz="2000" dirty="0" err="1" smtClean="0">
                <a:solidFill>
                  <a:srgbClr val="3333FF"/>
                </a:solidFill>
                <a:cs typeface="Times New Roman" pitchFamily="18" charset="0"/>
              </a:rPr>
              <a:t>leptophobic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B-boson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Arises from a new gauge baryon symmetry U(1)</a:t>
            </a:r>
            <a:r>
              <a:rPr lang="en-US" sz="2000" baseline="-25000" dirty="0" smtClean="0">
                <a:solidFill>
                  <a:srgbClr val="3333FF"/>
                </a:solidFill>
                <a:cs typeface="Times New Roman" pitchFamily="18" charset="0"/>
              </a:rPr>
              <a:t>B</a:t>
            </a:r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Unified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genesis of baryonic and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dark matter 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the                region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is strongly constrained by long-range forces search exp. ; the                    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has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been investigated by the collider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experiments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3333FF"/>
                </a:solidFill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-scale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domain is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poorly constrained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             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discovery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opportunity!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7620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Search for B boson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6" name="Equation" r:id="rId4" imgW="100440" imgH="155160" progId="Equation.3">
                  <p:embed/>
                </p:oleObj>
              </mc:Choice>
              <mc:Fallback>
                <p:oleObj name="Equation" r:id="rId4" imgW="100440" imgH="155160" progId="Equation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048000" y="1371600"/>
          <a:ext cx="22209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7" name="Equation" r:id="rId6" imgW="1295280" imgH="393480" progId="Equation.3">
                  <p:embed/>
                </p:oleObj>
              </mc:Choice>
              <mc:Fallback>
                <p:oleObj name="Equation" r:id="rId6" imgW="1295280" imgH="393480" progId="Equation.3">
                  <p:embed/>
                  <p:pic>
                    <p:nvPicPr>
                      <p:cNvPr id="2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222091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0" y="2590800"/>
            <a:ext cx="3657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Early studies by Lee and Yang, Phys.Rev.,98 (1955) 1501;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Okun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Yad.Fiz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., 10 (1969) 358,  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828800" y="4057650"/>
          <a:ext cx="914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8" name="Equation" r:id="rId8" imgW="530280" imgH="200880" progId="Equation.3">
                  <p:embed/>
                </p:oleObj>
              </mc:Choice>
              <mc:Fallback>
                <p:oleObj name="Equation" r:id="rId8" imgW="530280" imgH="20088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57650"/>
                        <a:ext cx="9144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6"/>
          <p:cNvGraphicFramePr>
            <a:graphicFrameLocks noChangeAspect="1"/>
          </p:cNvGraphicFramePr>
          <p:nvPr>
            <p:extLst/>
          </p:nvPr>
        </p:nvGraphicFramePr>
        <p:xfrm>
          <a:off x="4124325" y="4419600"/>
          <a:ext cx="13620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9" name="Equation" r:id="rId10" imgW="804240" imgH="191880" progId="Equation.3">
                  <p:embed/>
                </p:oleObj>
              </mc:Choice>
              <mc:Fallback>
                <p:oleObj name="Equation" r:id="rId10" imgW="804240" imgH="191880" progId="Equation.3">
                  <p:embed/>
                  <p:pic>
                    <p:nvPicPr>
                      <p:cNvPr id="20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4419600"/>
                        <a:ext cx="13620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Measurements of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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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71" y="14478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5240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0371" y="784168"/>
            <a:ext cx="401682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A2 at MAMI </a:t>
            </a:r>
            <a:r>
              <a:rPr lang="en-US" sz="1400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C90, 025206,2014</a:t>
            </a:r>
            <a:r>
              <a:rPr lang="en-US" sz="1400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l-G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→η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γ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=1.5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GeV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l-G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871707"/>
            <a:ext cx="2971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GAMS</a:t>
            </a:r>
            <a:r>
              <a:rPr lang="en-US" dirty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Z. Phys. 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C25,225, 1985</a:t>
            </a:r>
            <a:r>
              <a:rPr lang="en-US" sz="1400" dirty="0" smtClean="0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rgbClr val="008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l-G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→η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 p  (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GeV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l-G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19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35545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" y="4524590"/>
            <a:ext cx="3505200" cy="2311394"/>
          </a:xfrm>
          <a:prstGeom prst="rect">
            <a:avLst/>
          </a:prstGeom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335756" y="3920226"/>
            <a:ext cx="2788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JEF </a:t>
            </a:r>
            <a:r>
              <a:rPr lang="en-US" dirty="0" smtClean="0">
                <a:solidFill>
                  <a:srgbClr val="19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(proposed)</a:t>
            </a:r>
            <a:endParaRPr lang="en-US" dirty="0">
              <a:solidFill>
                <a:srgbClr val="190D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p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→η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9-11.7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GeV)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669" y="6513044"/>
            <a:ext cx="17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day of running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948535"/>
            <a:ext cx="4651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+mn-lt"/>
              </a:rPr>
              <a:t>Smaller background with </a:t>
            </a:r>
            <a:r>
              <a:rPr lang="en-US" sz="2000" dirty="0" smtClean="0">
                <a:solidFill>
                  <a:srgbClr val="190DB3"/>
                </a:solidFill>
                <a:latin typeface="+mn-lt"/>
                <a:cs typeface="Times New Roman" panose="02020603050405020304" pitchFamily="18" charset="0"/>
                <a:sym typeface="Symbol" pitchFamily="18" charset="2"/>
              </a:rPr>
              <a:t> energy boost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90DB3"/>
              </a:solidFill>
              <a:latin typeface="+mn-lt"/>
              <a:cs typeface="Times New Roman" panose="02020603050405020304" pitchFamily="18" charset="0"/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+mn-lt"/>
                <a:cs typeface="Times New Roman" panose="02020603050405020304" pitchFamily="18" charset="0"/>
                <a:sym typeface="Symbol" pitchFamily="18" charset="2"/>
              </a:rPr>
              <a:t>Large statistics</a:t>
            </a:r>
            <a:r>
              <a:rPr lang="en-US" sz="2000" dirty="0" smtClean="0">
                <a:solidFill>
                  <a:srgbClr val="190DB3"/>
                </a:solidFill>
                <a:latin typeface="+mn-lt"/>
              </a:rPr>
              <a:t> </a:t>
            </a:r>
            <a:endParaRPr lang="en-US" sz="2000" dirty="0">
              <a:solidFill>
                <a:srgbClr val="190DB3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625434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990600"/>
            <a:ext cx="403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Comic Sans MS" pitchFamily="66" charset="0"/>
              </a:rPr>
              <a:t>Prakhov</a:t>
            </a:r>
            <a:r>
              <a:rPr lang="en-US" sz="1400" dirty="0">
                <a:solidFill>
                  <a:srgbClr val="3333FF"/>
                </a:solidFill>
              </a:rPr>
              <a:t>  </a:t>
            </a:r>
            <a:r>
              <a:rPr lang="en-US" sz="1400" dirty="0">
                <a:solidFill>
                  <a:srgbClr val="3333FF"/>
                </a:solidFill>
                <a:latin typeface="Comic Sans MS" pitchFamily="66" charset="0"/>
              </a:rPr>
              <a:t>et al., Phys. Rev. C78, 015206 (2008)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Projections for </a:t>
            </a:r>
            <a:r>
              <a:rPr lang="el-GR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</a:t>
            </a:r>
            <a:r>
              <a:rPr lang="el-GR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→</a:t>
            </a:r>
            <a:r>
              <a:rPr lang="el-GR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sz="2800" kern="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l-GR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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Decay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63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159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TextBox 18"/>
          <p:cNvSpPr txBox="1">
            <a:spLocks noChangeArrowheads="1"/>
          </p:cNvSpPr>
          <p:nvPr/>
        </p:nvSpPr>
        <p:spPr bwMode="auto">
          <a:xfrm>
            <a:off x="2438400" y="28956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Projected JEF</a:t>
            </a:r>
          </a:p>
        </p:txBody>
      </p:sp>
      <p:sp>
        <p:nvSpPr>
          <p:cNvPr id="56332" name="TextBox 23"/>
          <p:cNvSpPr txBox="1">
            <a:spLocks noChangeArrowheads="1"/>
          </p:cNvSpPr>
          <p:nvPr/>
        </p:nvSpPr>
        <p:spPr bwMode="auto">
          <a:xfrm>
            <a:off x="2362200" y="2557463"/>
            <a:ext cx="106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CB-AGS</a:t>
            </a:r>
          </a:p>
        </p:txBody>
      </p:sp>
      <p:sp>
        <p:nvSpPr>
          <p:cNvPr id="56333" name="Flowchart: Connector 24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56334" name="Isosceles Triangle 25"/>
          <p:cNvSpPr>
            <a:spLocks noChangeArrowheads="1"/>
          </p:cNvSpPr>
          <p:nvPr/>
        </p:nvSpPr>
        <p:spPr bwMode="auto">
          <a:xfrm rot="10800000">
            <a:off x="2286000" y="2667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 rot="240000" flipV="1">
            <a:off x="1219200" y="1616075"/>
            <a:ext cx="442913" cy="36513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rot="240000" flipV="1">
            <a:off x="1219200" y="2005013"/>
            <a:ext cx="442913" cy="36512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rot="240000" flipV="1">
            <a:off x="1219200" y="1852613"/>
            <a:ext cx="442913" cy="36512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0"/>
            <a:ext cx="22463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1386" y="1427303"/>
            <a:ext cx="2616234" cy="22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876800" y="9906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A2 at MAMI </a:t>
            </a:r>
            <a:r>
              <a:rPr lang="en-US" sz="1400" dirty="0" smtClean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arXiv:1405.4904</a:t>
            </a:r>
            <a:r>
              <a:rPr lang="en-US" sz="14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3639"/>
            <a:ext cx="3124200" cy="28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28600" y="5428296"/>
            <a:ext cx="51327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Constrain contribution of scalar resonances </a:t>
            </a:r>
          </a:p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calculation of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O(p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low-energy constants  </a:t>
            </a: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en-US" alt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67837"/>
      </p:ext>
    </p:extLst>
  </p:cSld>
  <p:clrMapOvr>
    <a:masterClrMapping/>
  </p:clrMapOvr>
  <p:transition advTm="1471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 Invariance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ＭＳ Ｐゴシック" charset="0"/>
              <a:cs typeface="Times New Roman" pitchFamily="18" charset="0"/>
              <a:sym typeface="Symbo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371600"/>
          <a:ext cx="3810000" cy="4873626"/>
        </p:xfrm>
        <a:graphic>
          <a:graphicData uri="http://schemas.openxmlformats.org/drawingml/2006/table">
            <a:tbl>
              <a:tblPr/>
              <a:tblGrid>
                <a:gridCol w="8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Final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Branching Ratio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(upper limit)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Gammas in Final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1.6•10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9•10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5•10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Nothing published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6•10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7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Nothing published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96" name="Rectangle 7"/>
          <p:cNvSpPr>
            <a:spLocks noChangeArrowheads="1"/>
          </p:cNvSpPr>
          <p:nvPr/>
        </p:nvSpPr>
        <p:spPr bwMode="auto">
          <a:xfrm>
            <a:off x="5257800" y="838200"/>
            <a:ext cx="364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 Violating </a:t>
            </a:r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η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 neutral decays </a:t>
            </a:r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105400" y="31242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105400" y="5105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6200" y="1340346"/>
            <a:ext cx="4876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Maximally violated in the weak force  </a:t>
            </a:r>
          </a:p>
          <a:p>
            <a:pPr eaLnBrk="1" hangingPunct="1">
              <a:lnSpc>
                <a:spcPct val="80000"/>
              </a:lnSpc>
              <a:buClr>
                <a:srgbClr val="3333FF"/>
              </a:buClr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  and is well tested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000" dirty="0" smtClean="0">
              <a:ea typeface="ＭＳ Ｐゴシック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SM prediction: </a:t>
            </a:r>
          </a:p>
          <a:p>
            <a:pPr marL="342900" indent="-342900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    BR(</a:t>
            </a:r>
            <a:r>
              <a:rPr lang="el-GR" sz="2000" dirty="0" smtClean="0">
                <a:solidFill>
                  <a:srgbClr val="000000"/>
                </a:solidFill>
                <a:cs typeface="Times New Roman" pitchFamily="18" charset="0"/>
              </a:rPr>
              <a:t>η→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el-GR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γ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&lt;10</a:t>
            </a:r>
            <a:r>
              <a:rPr lang="en-US" sz="2000" baseline="30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-19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via P-violating</a:t>
            </a:r>
          </a:p>
          <a:p>
            <a:pPr marL="342900" indent="-342900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weak interaction.</a:t>
            </a:r>
          </a:p>
          <a:p>
            <a:pPr marL="342900" indent="-342900"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Study constraints on CVPC  from EDM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     - no constraints in the presence of   a 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       conspiracy or new symmetry;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Times New Roman" pitchFamily="18" charset="0"/>
              </a:rPr>
              <a:t>only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Times New Roman" pitchFamily="18" charset="0"/>
              </a:rPr>
              <a:t>       the direct searches are unambiguous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4867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M. Ramsey-</a:t>
            </a:r>
            <a:r>
              <a:rPr lang="en-US" dirty="0" err="1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Musolf</a:t>
            </a: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, phys. Rev., D63 (2001);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  <a:hlinkClick r:id="rId4"/>
              </a:rPr>
              <a:t>talk at the AFCI workshop</a:t>
            </a: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,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studies are in progress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648200" y="2438400"/>
            <a:ext cx="304800" cy="152400"/>
          </a:xfrm>
          <a:prstGeom prst="rightArrow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71600" y="6502400"/>
            <a:ext cx="77636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333FF"/>
                </a:solidFill>
              </a:rPr>
              <a:t>                                            </a:t>
            </a:r>
            <a:r>
              <a:rPr lang="en-US" sz="1200" dirty="0" smtClean="0">
                <a:solidFill>
                  <a:srgbClr val="3333FF"/>
                </a:solidFill>
              </a:rPr>
              <a:t>                                                                                                                                                    24</a:t>
            </a:r>
            <a:endParaRPr lang="de-DE" sz="1200" b="1" dirty="0">
              <a:solidFill>
                <a:srgbClr val="3333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2F5FD-F978-4FFE-ADA8-35E2A6E2B1E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5077"/>
      </p:ext>
    </p:extLst>
  </p:cSld>
  <p:clrMapOvr>
    <a:masterClrMapping/>
  </p:clrMapOvr>
  <p:transition advTm="779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5461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World competition in </a:t>
            </a:r>
            <a:r>
              <a:rPr lang="el-GR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decays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CDC84-2DBF-4BC1-8DA9-F499C01F104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1828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20050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95600"/>
            <a:ext cx="2609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3375" y="4616450"/>
            <a:ext cx="2076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detector_labels_noplug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5105400"/>
            <a:ext cx="2362200" cy="147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81800" y="4705350"/>
            <a:ext cx="23622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JEF at Jlab</a:t>
            </a:r>
          </a:p>
        </p:txBody>
      </p:sp>
      <p:sp>
        <p:nvSpPr>
          <p:cNvPr id="16" name="Left Arrow 15"/>
          <p:cNvSpPr>
            <a:spLocks noChangeArrowheads="1"/>
          </p:cNvSpPr>
          <p:nvPr/>
        </p:nvSpPr>
        <p:spPr bwMode="auto">
          <a:xfrm rot="-1682553">
            <a:off x="6396038" y="2546350"/>
            <a:ext cx="838200" cy="2286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86600" y="1639669"/>
            <a:ext cx="1828800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0800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Low energy </a:t>
            </a:r>
            <a:endParaRPr lang="en-US" dirty="0">
              <a:solidFill>
                <a:srgbClr val="FF0000"/>
              </a:solidFill>
              <a:latin typeface="Comic Sans MS" pitchFamily="66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  <a:sym typeface="Symbol"/>
              </a:rPr>
              <a:t>-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facilities</a:t>
            </a:r>
          </a:p>
        </p:txBody>
      </p:sp>
      <p:sp>
        <p:nvSpPr>
          <p:cNvPr id="20" name="Left Arrow 19"/>
          <p:cNvSpPr>
            <a:spLocks noChangeArrowheads="1"/>
          </p:cNvSpPr>
          <p:nvPr/>
        </p:nvSpPr>
        <p:spPr bwMode="auto">
          <a:xfrm rot="-5400000">
            <a:off x="7539038" y="4083050"/>
            <a:ext cx="838200" cy="2286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39000" y="2971800"/>
            <a:ext cx="1828800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0800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High energy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  <a:sym typeface="Symbol"/>
              </a:rPr>
              <a:t>-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facility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1125" y="4956175"/>
            <a:ext cx="27717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8900" y="4581525"/>
            <a:ext cx="2730500" cy="371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CBELSA/TAPS at ELSA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43200" y="1066800"/>
            <a:ext cx="3733800" cy="5791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4488" y="1322388"/>
            <a:ext cx="1524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6600"/>
                </a:solidFill>
              </a:rPr>
              <a:t>e</a:t>
            </a:r>
            <a:r>
              <a:rPr lang="en-US" b="1" baseline="30000">
                <a:solidFill>
                  <a:srgbClr val="336600"/>
                </a:solidFill>
              </a:rPr>
              <a:t>+</a:t>
            </a:r>
            <a:r>
              <a:rPr lang="en-US" b="1">
                <a:solidFill>
                  <a:srgbClr val="336600"/>
                </a:solidFill>
              </a:rPr>
              <a:t>e</a:t>
            </a:r>
            <a:r>
              <a:rPr lang="en-US" b="1" baseline="30000">
                <a:solidFill>
                  <a:srgbClr val="336600"/>
                </a:solidFill>
              </a:rPr>
              <a:t>-</a:t>
            </a:r>
          </a:p>
          <a:p>
            <a:r>
              <a:rPr lang="en-US" b="1">
                <a:solidFill>
                  <a:srgbClr val="336600"/>
                </a:solidFill>
              </a:rPr>
              <a:t>Collider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5888" y="3333750"/>
            <a:ext cx="20177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6600"/>
                </a:solidFill>
              </a:rPr>
              <a:t>Fixed-target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334000"/>
            <a:ext cx="1676400" cy="33813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photoproduction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3200400"/>
            <a:ext cx="1676400" cy="33813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hadroproduction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970549"/>
      </p:ext>
    </p:extLst>
  </p:cSld>
  <p:clrMapOvr>
    <a:masterClrMapping/>
  </p:clrMapOvr>
  <p:transition advTm="58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9" grpId="0" animBg="1"/>
      <p:bldP spid="20" grpId="0" animBg="1"/>
      <p:bldP spid="21" grpId="0" animBg="1"/>
      <p:bldP spid="3" grpId="0" animBg="1"/>
      <p:bldP spid="23" grpId="0" animBg="1"/>
      <p:bldP spid="2" grpId="0" animBg="1"/>
      <p:bldP spid="2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2265528" y="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 in Hall 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23114"/>
            <a:ext cx="1869561" cy="3390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5528" y="5638800"/>
            <a:ext cx="500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Beam of photons (linear polarization)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Optimized to detect multi-particle final states</a:t>
            </a: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2689"/>
              </p:ext>
            </p:extLst>
          </p:nvPr>
        </p:nvGraphicFramePr>
        <p:xfrm>
          <a:off x="1046328" y="1066800"/>
          <a:ext cx="7620000" cy="419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3" name="Acrobat Document" r:id="rId4" imgW="5727478" imgH="3149556" progId="AcroExch.Document.2017">
                  <p:embed/>
                </p:oleObj>
              </mc:Choice>
              <mc:Fallback>
                <p:oleObj name="Acrobat Document" r:id="rId4" imgW="5727478" imgH="3149556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6328" y="1066800"/>
                        <a:ext cx="7620000" cy="419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4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672464" y="37647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Experiments with the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detector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23356"/>
              </p:ext>
            </p:extLst>
          </p:nvPr>
        </p:nvGraphicFramePr>
        <p:xfrm>
          <a:off x="100964" y="838200"/>
          <a:ext cx="8915399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25">
                  <a:extLst>
                    <a:ext uri="{9D8B030D-6E8A-4147-A177-3AD203B41FA5}">
                      <a16:colId xmlns:a16="http://schemas.microsoft.com/office/drawing/2014/main" val="2390025168"/>
                    </a:ext>
                  </a:extLst>
                </a:gridCol>
                <a:gridCol w="15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861">
                  <a:extLst>
                    <a:ext uri="{9D8B030D-6E8A-4147-A177-3AD203B41FA5}">
                      <a16:colId xmlns:a16="http://schemas.microsoft.com/office/drawing/2014/main" val="1191660806"/>
                    </a:ext>
                  </a:extLst>
                </a:gridCol>
                <a:gridCol w="14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143">
                  <a:extLst>
                    <a:ext uri="{9D8B030D-6E8A-4147-A177-3AD203B41FA5}">
                      <a16:colId xmlns:a16="http://schemas.microsoft.com/office/drawing/2014/main" val="1336952293"/>
                    </a:ext>
                  </a:extLst>
                </a:gridCol>
                <a:gridCol w="1415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r>
                        <a:rPr lang="en-US" sz="1800" b="0" kern="1200" baseline="0" dirty="0" err="1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r>
                        <a:rPr lang="en-US" sz="1800" b="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 experiment: search for mesons </a:t>
                      </a:r>
                      <a:r>
                        <a:rPr lang="en-US" sz="1800" b="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with exotic </a:t>
                      </a:r>
                      <a:r>
                        <a:rPr lang="en-US" sz="1800" b="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quantum numbers; a study of meson and baryon decays to strange final states </a:t>
                      </a:r>
                      <a:endParaRPr lang="en-US" b="0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B02BE"/>
                          </a:solidFill>
                        </a:rPr>
                        <a:t>2016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 – present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collected 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30% of 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data</a:t>
                      </a:r>
                      <a:endParaRPr lang="en-US" b="0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gridSpan="7"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(see </a:t>
                      </a:r>
                      <a:r>
                        <a:rPr lang="en-US" i="1" dirty="0" smtClean="0"/>
                        <a:t>talks by M. </a:t>
                      </a:r>
                      <a:r>
                        <a:rPr lang="en-US" i="1" dirty="0" err="1" smtClean="0"/>
                        <a:t>Khachatryan</a:t>
                      </a:r>
                      <a:r>
                        <a:rPr lang="en-US" i="1" dirty="0" smtClean="0"/>
                        <a:t> and </a:t>
                      </a:r>
                      <a:r>
                        <a:rPr lang="en-US" i="1" dirty="0" err="1" smtClean="0"/>
                        <a:t>J.Stevens</a:t>
                      </a:r>
                      <a:r>
                        <a:rPr lang="en-US" i="1" dirty="0" smtClean="0"/>
                        <a:t>)</a:t>
                      </a:r>
                    </a:p>
                    <a:p>
                      <a:pPr algn="ctr"/>
                      <a:endParaRPr lang="en-US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17745"/>
                  </a:ext>
                </a:extLst>
              </a:tr>
              <a:tr h="616544">
                <a:tc gridSpan="2"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A precision measurement of the 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 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radiative decay width via the </a:t>
                      </a:r>
                      <a:r>
                        <a:rPr lang="en-US" sz="1800" kern="1200" baseline="0" dirty="0" err="1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Primakoff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Calorimeter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prototype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B02BE"/>
                          </a:solidFill>
                        </a:rPr>
                        <a:t>Spring 2019 (</a:t>
                      </a:r>
                      <a:r>
                        <a:rPr lang="en-US" baseline="0" dirty="0" smtClean="0">
                          <a:solidFill>
                            <a:srgbClr val="0B02BE"/>
                          </a:solidFill>
                        </a:rPr>
                        <a:t>30 % of data)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B02BE"/>
                          </a:solidFill>
                        </a:rPr>
                        <a:t>Scheduled in fall 2021</a:t>
                      </a:r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56">
                <a:tc gridSpan="7"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(see talk by A. Smith and 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err="1" smtClean="0"/>
                        <a:t>T.Hague</a:t>
                      </a:r>
                      <a:r>
                        <a:rPr lang="en-US" i="1" dirty="0" smtClean="0"/>
                        <a:t>)</a:t>
                      </a:r>
                    </a:p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8464"/>
                  </a:ext>
                </a:extLst>
              </a:tr>
              <a:tr h="455068">
                <a:tc gridSpan="2"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Measuring the charged pion polarizability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Scheduled</a:t>
                      </a:r>
                      <a:r>
                        <a:rPr lang="en-US" baseline="0" dirty="0" smtClean="0"/>
                        <a:t> for 2022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64">
                <a:tc gridSpan="2"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7763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Studying short range correlations with real photon beams at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Scheduled in</a:t>
                      </a:r>
                      <a:r>
                        <a:rPr lang="en-US" baseline="0" dirty="0" smtClean="0"/>
                        <a:t> fall 2021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8652121"/>
                  </a:ext>
                </a:extLst>
              </a:tr>
              <a:tr h="565088">
                <a:tc gridSpan="7"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Upgrade Forward Calorimeter</a:t>
                      </a:r>
                      <a:endParaRPr 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53394"/>
                  </a:ext>
                </a:extLst>
              </a:tr>
              <a:tr h="792700">
                <a:tc gridSpan="3"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 decays with emphasis on rare neutral modes: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The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Factory experiment (JEF)</a:t>
                      </a:r>
                      <a:endParaRPr lang="en-US" b="0" dirty="0" smtClean="0"/>
                    </a:p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Run in parallel with </a:t>
                      </a:r>
                      <a:r>
                        <a:rPr lang="en-US" baseline="0" dirty="0" err="1" smtClean="0"/>
                        <a:t>GlueX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24211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0964" y="5753192"/>
            <a:ext cx="8915398" cy="860968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565150"/>
            <a:ext cx="5664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90800" y="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JEF Physics Program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295400"/>
            <a:ext cx="3237470" cy="4370427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physics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topics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1.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Test of low-energy QCD 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2.   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Search for  dark 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      matter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endParaRPr lang="en-US" sz="2000" dirty="0">
              <a:solidFill>
                <a:srgbClr val="000000"/>
              </a:solidFill>
              <a:latin typeface="+mj-lt"/>
              <a:cs typeface="Times New Roman" pitchFamily="18" charset="0"/>
              <a:sym typeface="Symbol" pitchFamily="18" charset="2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3.    Directly constrain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CVPC  new physics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4.   Constrain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the light 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quark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mass ratio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82880" y="939800"/>
            <a:ext cx="5532120" cy="1041400"/>
          </a:xfrm>
          <a:prstGeom prst="rect">
            <a:avLst/>
          </a:prstGeom>
          <a:noFill/>
          <a:ln w="38100">
            <a:solidFill>
              <a:srgbClr val="FF0000">
                <a:alpha val="99000"/>
              </a:srgb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2880" y="3276600"/>
            <a:ext cx="5532120" cy="2362200"/>
          </a:xfrm>
          <a:prstGeom prst="rect">
            <a:avLst/>
          </a:prstGeom>
          <a:solidFill>
            <a:srgbClr val="FFFF00">
              <a:alpha val="33000"/>
            </a:srgbClr>
          </a:solidFill>
          <a:ln w="38100">
            <a:solidFill>
              <a:srgbClr val="002060">
                <a:alpha val="99000"/>
              </a:srgb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79096" y="1219200"/>
            <a:ext cx="3621504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Upgrade the Forward Calorimeter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0FBA1-9D1F-431A-AA45-DC731672C19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6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" y="1120914"/>
            <a:ext cx="8495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Unique probe for the high order </a:t>
            </a:r>
            <a:r>
              <a:rPr lang="en-US" sz="2000" dirty="0" err="1" smtClean="0">
                <a:cs typeface="Times New Roman" pitchFamily="18" charset="0"/>
              </a:rPr>
              <a:t>ChPT</a:t>
            </a:r>
            <a:r>
              <a:rPr lang="en-US" sz="2000" dirty="0" smtClean="0"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>
              <a:buClr>
                <a:srgbClr val="0086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- contribution from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two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O(p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)  counter-terms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in the chiral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Lagrangian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Impact 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  </a:t>
            </a:r>
            <a:r>
              <a:rPr lang="en-US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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Chiral Perturbation Theory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049EA-9838-4FF0-854A-430CAC17163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3000" y="1140023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L. </a:t>
            </a:r>
            <a:r>
              <a:rPr lang="en-US" sz="1400" dirty="0" err="1">
                <a:solidFill>
                  <a:srgbClr val="3333FF"/>
                </a:solidFill>
                <a:cs typeface="Times New Roman" pitchFamily="18" charset="0"/>
              </a:rPr>
              <a:t>Ametller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3333FF"/>
                </a:solidFill>
                <a:cs typeface="Times New Roman" pitchFamily="18" charset="0"/>
              </a:rPr>
              <a:t>et.al</a:t>
            </a:r>
            <a:r>
              <a:rPr lang="en-US" sz="1400" dirty="0" smtClean="0">
                <a:solidFill>
                  <a:srgbClr val="3333FF"/>
                </a:solidFill>
                <a:cs typeface="Times New Roman" pitchFamily="18" charset="0"/>
              </a:rPr>
              <a:t>, 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Phys. Lett., B276, </a:t>
            </a:r>
            <a:r>
              <a:rPr lang="en-US" sz="1400" dirty="0" smtClean="0">
                <a:solidFill>
                  <a:srgbClr val="3333FF"/>
                </a:solidFill>
                <a:cs typeface="Times New Roman" pitchFamily="18" charset="0"/>
              </a:rPr>
              <a:t>185 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(1992)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19600" y="3101975"/>
            <a:ext cx="4300538" cy="1546225"/>
            <a:chOff x="228600" y="4473575"/>
            <a:chExt cx="4300538" cy="1546225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473575"/>
              <a:ext cx="4300538" cy="154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1143000" y="5086350"/>
              <a:ext cx="762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FF0000"/>
                  </a:solidFill>
                  <a:latin typeface="Lucida Grande" pitchFamily="-84" charset="0"/>
                </a:rPr>
                <a:t>ρ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, ω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4857750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a</a:t>
              </a:r>
              <a:r>
                <a:rPr lang="en-US" baseline="-25000">
                  <a:solidFill>
                    <a:srgbClr val="FF0000"/>
                  </a:solidFill>
                  <a:latin typeface="Comic Sans MS" pitchFamily="66" charset="0"/>
                </a:rPr>
                <a:t>0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, a</a:t>
              </a:r>
              <a:r>
                <a:rPr lang="en-US" baseline="-2500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6200" y="2536448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lvl="1">
              <a:buFont typeface="Tahoma" charset="0"/>
              <a:buNone/>
              <a:defRPr/>
            </a:pPr>
            <a:endParaRPr lang="en-US" sz="2000" dirty="0">
              <a:ea typeface="ＭＳ Ｐゴシック" charset="0"/>
              <a:cs typeface="Times New Roman" pitchFamily="18" charset="0"/>
            </a:endParaRPr>
          </a:p>
          <a:p>
            <a:pPr marL="457200" indent="-457200"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Sha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pe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of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Dalitz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 distribution is sensitive to the </a:t>
            </a:r>
            <a:r>
              <a:rPr lang="en-US" sz="2000" dirty="0">
                <a:solidFill>
                  <a:srgbClr val="000000"/>
                </a:solidFill>
                <a:ea typeface="MS Mincho" charset="0"/>
                <a:cs typeface="Times New Roman" pitchFamily="18" charset="0"/>
              </a:rPr>
              <a:t>role of scalar </a:t>
            </a:r>
            <a:r>
              <a:rPr lang="en-US" sz="2000" dirty="0" smtClean="0">
                <a:solidFill>
                  <a:srgbClr val="000000"/>
                </a:solidFill>
                <a:ea typeface="MS Mincho" charset="0"/>
                <a:cs typeface="Times New Roman" pitchFamily="18" charset="0"/>
              </a:rPr>
              <a:t>resonances</a:t>
            </a:r>
            <a:endParaRPr lang="en-US" altLang="ja-JP" sz="2000" dirty="0">
              <a:solidFill>
                <a:srgbClr val="000000"/>
              </a:solidFill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981200"/>
            <a:ext cx="8241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 Study contribution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of scalar resonances in calculation of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O(p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) low-energy </a:t>
            </a:r>
          </a:p>
          <a:p>
            <a:pPr>
              <a:buClr>
                <a:srgbClr val="3333FF"/>
              </a:buClr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    constants (LEC) </a:t>
            </a:r>
            <a:r>
              <a:rPr lang="en-US" sz="2000" dirty="0" smtClean="0">
                <a:cs typeface="Times New Roman" pitchFamily="18" charset="0"/>
              </a:rPr>
              <a:t>in the chiral </a:t>
            </a:r>
            <a:r>
              <a:rPr lang="en-US" sz="2000" dirty="0" err="1" smtClean="0">
                <a:cs typeface="Times New Roman" pitchFamily="18" charset="0"/>
              </a:rPr>
              <a:t>Lagrangian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46482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A cross-check of LEC's with different processes</a:t>
            </a: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4953000"/>
            <a:ext cx="8524875" cy="1572399"/>
            <a:chOff x="304800" y="4267200"/>
            <a:chExt cx="8524875" cy="1572399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4648200"/>
              <a:ext cx="3048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Comic Sans MS" pitchFamily="66" charset="0"/>
                </a:rPr>
                <a:t>C and CP conserving background </a:t>
              </a:r>
              <a:endParaRPr lang="en-US" sz="16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04800" y="4648200"/>
              <a:ext cx="3048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itchFamily="66" charset="0"/>
                </a:rPr>
                <a:t> C and CP violating </a:t>
              </a:r>
              <a:endParaRPr lang="en-US" sz="1600" dirty="0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4267200"/>
              <a:ext cx="17145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4419600"/>
              <a:ext cx="1743075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2667000" y="556260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3333FF"/>
                  </a:solidFill>
                  <a:latin typeface="Comic Sans MS" pitchFamily="66" charset="0"/>
                </a:rPr>
                <a:t>J.N. Ng, et al., Phys. Rev., D46, 5034 (1992) 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549134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Higher order LEC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s are dominated </a:t>
            </a:r>
            <a:r>
              <a:rPr lang="en-US" sz="1200" dirty="0" smtClean="0">
                <a:solidFill>
                  <a:srgbClr val="000000"/>
                </a:solidFill>
                <a:cs typeface="Times New Roman" pitchFamily="18" charset="0"/>
              </a:rPr>
              <a:t> by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resonances </a:t>
            </a:r>
            <a:endParaRPr lang="en-US" sz="1200" dirty="0">
              <a:solidFill>
                <a:srgbClr val="008600"/>
              </a:solidFill>
              <a:cs typeface="Times New Roman" pitchFamily="18" charset="0"/>
            </a:endParaRPr>
          </a:p>
          <a:p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Gasser,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Leutwyler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 84;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Ecler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, Gasser,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Pich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, de </a:t>
            </a:r>
            <a:r>
              <a:rPr lang="en-US" sz="1200" dirty="0" smtClean="0">
                <a:solidFill>
                  <a:srgbClr val="3333FF"/>
                </a:solidFill>
                <a:latin typeface="Comic Sans MS" pitchFamily="66" charset="0"/>
              </a:rPr>
              <a:t>Rafael 1989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; Donoghue, Ramirez, Valencia 1989</a:t>
            </a:r>
          </a:p>
          <a:p>
            <a:r>
              <a:rPr lang="en-US" sz="1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9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381000" y="2205256"/>
            <a:ext cx="7391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Vector 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                     </a:t>
            </a:r>
            <a:r>
              <a:rPr lang="en-US" sz="2000" dirty="0" err="1" smtClean="0">
                <a:cs typeface="Times New Roman" pitchFamily="18" charset="0"/>
              </a:rPr>
              <a:t>leptophobic</a:t>
            </a:r>
            <a:r>
              <a:rPr lang="en-US" sz="2000" dirty="0" smtClean="0">
                <a:cs typeface="Times New Roman" pitchFamily="18" charset="0"/>
              </a:rPr>
              <a:t> vector boson  B:</a:t>
            </a:r>
          </a:p>
          <a:p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,    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 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              (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0.14 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&lt; </a:t>
            </a:r>
            <a:r>
              <a:rPr lang="en-US" i="1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 0.62 GeV )</a:t>
            </a:r>
          </a:p>
          <a:p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                    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 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-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0        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( 0.62  &lt; </a:t>
            </a:r>
            <a:r>
              <a:rPr lang="en-US" i="1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1.0 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GeV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                                </a:t>
            </a:r>
            <a:r>
              <a:rPr lang="en-US" sz="2000" dirty="0" smtClean="0">
                <a:cs typeface="Times New Roman" pitchFamily="18" charset="0"/>
              </a:rPr>
              <a:t>dark photon:</a:t>
            </a:r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                    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,   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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  e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e 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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Scalar</a:t>
            </a:r>
            <a:endParaRPr lang="en-US" sz="2000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, 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   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S          </a:t>
            </a:r>
            <a:r>
              <a:rPr lang="en-US" sz="2000" i="1" dirty="0" err="1" smtClean="0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  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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,     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e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e 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( </a:t>
            </a:r>
            <a:r>
              <a:rPr lang="en-US" dirty="0" err="1" smtClean="0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 smtClean="0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baseline="-25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 2 m</a:t>
            </a:r>
            <a:r>
              <a:rPr lang="en-US" baseline="-25000" dirty="0" smtClean="0">
                <a:cs typeface="Times New Roman" pitchFamily="18" charset="0"/>
                <a:sym typeface="Symbol" panose="05050102010706020507" pitchFamily="18" charset="2"/>
              </a:rPr>
              <a:t>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) </a:t>
            </a:r>
          </a:p>
          <a:p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                                     </a:t>
            </a:r>
            <a:r>
              <a:rPr lang="en-US" i="1" dirty="0" smtClean="0">
                <a:cs typeface="Times New Roman" pitchFamily="18" charset="0"/>
                <a:sym typeface="Symbol" panose="05050102010706020507" pitchFamily="18" charset="2"/>
              </a:rPr>
              <a:t>S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  3                                     ( </a:t>
            </a:r>
            <a:r>
              <a:rPr lang="en-US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baseline="-25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&gt;  2 m</a:t>
            </a:r>
            <a:r>
              <a:rPr lang="en-US" baseline="-25000" dirty="0">
                <a:cs typeface="Times New Roman" pitchFamily="18" charset="0"/>
                <a:sym typeface="Symbol" panose="05050102010706020507" pitchFamily="18" charset="2"/>
              </a:rPr>
              <a:t>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endParaRPr lang="en-US" dirty="0"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dirty="0" smtClean="0"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Light </a:t>
            </a:r>
            <a:r>
              <a:rPr lang="en-US" dirty="0" err="1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pseudoscalar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 (</a:t>
            </a:r>
            <a:r>
              <a:rPr lang="en-US" dirty="0" err="1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axion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-like particle)  </a:t>
            </a:r>
          </a:p>
          <a:p>
            <a:endParaRPr lang="en-US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305800" cy="7620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 Matter Search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 Decays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9" name="Equation" r:id="rId4" imgW="100440" imgH="155160" progId="Equation.3">
                  <p:embed/>
                </p:oleObj>
              </mc:Choice>
              <mc:Fallback>
                <p:oleObj name="Equation" r:id="rId4" imgW="100440" imgH="155160" progId="Equation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245225"/>
            <a:ext cx="3230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, 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/>
              <a:t>→   </a:t>
            </a:r>
            <a:r>
              <a:rPr lang="en-US" sz="2000" dirty="0" smtClean="0">
                <a:sym typeface="Symbol" panose="05050102010706020507" pitchFamily="18" charset="2"/>
              </a:rPr>
              <a:t>   </a:t>
            </a:r>
            <a:r>
              <a:rPr lang="en-US" sz="2000" dirty="0" smtClean="0"/>
              <a:t>,   </a:t>
            </a:r>
            <a:r>
              <a:rPr lang="en-US" sz="2000" dirty="0" smtClean="0">
                <a:sym typeface="Symbol" panose="05050102010706020507" pitchFamily="18" charset="2"/>
              </a:rPr>
              <a:t> </a:t>
            </a:r>
            <a:r>
              <a:rPr lang="en-US" sz="2000" dirty="0">
                <a:sym typeface="Symbol" panose="05050102010706020507" pitchFamily="18" charset="2"/>
              </a:rPr>
              <a:t> </a:t>
            </a:r>
            <a:r>
              <a:rPr lang="en-US" sz="2000" dirty="0" smtClean="0">
                <a:sym typeface="Symbol" panose="05050102010706020507" pitchFamily="18" charset="2"/>
              </a:rPr>
              <a:t>e</a:t>
            </a:r>
            <a:r>
              <a:rPr lang="en-US" sz="2000" baseline="30000" dirty="0" smtClean="0">
                <a:sym typeface="Symbol" panose="05050102010706020507" pitchFamily="18" charset="2"/>
              </a:rPr>
              <a:t>+</a:t>
            </a:r>
            <a:r>
              <a:rPr lang="en-US" sz="2000" dirty="0" smtClean="0">
                <a:sym typeface="Symbol" panose="05050102010706020507" pitchFamily="18" charset="2"/>
              </a:rPr>
              <a:t> e</a:t>
            </a:r>
            <a:r>
              <a:rPr lang="en-US" sz="2000" baseline="30000" dirty="0" smtClean="0">
                <a:sym typeface="Symbol" panose="05050102010706020507" pitchFamily="18" charset="2"/>
              </a:rPr>
              <a:t>-</a:t>
            </a:r>
            <a:endParaRPr lang="en-US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11478" y="1265327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Search for dark matter in sub-GeV </a:t>
            </a:r>
            <a:r>
              <a:rPr lang="en-US" b="1" dirty="0" smtClean="0">
                <a:solidFill>
                  <a:srgbClr val="3333FF"/>
                </a:solidFill>
              </a:rPr>
              <a:t>range: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28288"/>
            <a:ext cx="3565969" cy="17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5334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Search for B-boson  in η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4" y="971265"/>
            <a:ext cx="8229600" cy="4054475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production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A.E. Nelson, N. </a:t>
            </a:r>
            <a:r>
              <a:rPr lang="en-US" sz="3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Tetradis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en-US" sz="3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B221, 80 (1989)</a:t>
            </a:r>
          </a:p>
          <a:p>
            <a:pPr>
              <a:buFont typeface="Wingdings" pitchFamily="2" charset="2"/>
              <a:buChar char="u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36985"/>
            <a:ext cx="5257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4953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99876" y="2620961"/>
            <a:ext cx="42605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 B decay:     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B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 in 140-600 MeV mass range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5999" y="3200400"/>
            <a:ext cx="2274467" cy="2590800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6039507" y="40096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S. </a:t>
            </a:r>
            <a:r>
              <a:rPr lang="en-US" sz="1600" b="1" dirty="0" err="1">
                <a:solidFill>
                  <a:srgbClr val="008000"/>
                </a:solidFill>
                <a:latin typeface="Comic Sans MS" pitchFamily="66" charset="0"/>
              </a:rPr>
              <a:t>Tulin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Phys.Rev.,D89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        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         14008 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(2014)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6400800"/>
            <a:ext cx="5125107" cy="16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8" y="114300"/>
            <a:ext cx="8229600" cy="5334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JEF Experimental Reach 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  B  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 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72200" y="22098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A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stringent constraint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on the </a:t>
            </a:r>
            <a:r>
              <a:rPr lang="en-US" sz="18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leptophobic</a:t>
            </a:r>
            <a:endParaRPr lang="en-US" sz="1800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  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B-boson in </a:t>
            </a:r>
            <a:endParaRPr lang="en-US" sz="1800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140 - 550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MeV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range </a:t>
            </a:r>
            <a:endParaRPr lang="en-US" sz="1800" dirty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838200"/>
            <a:ext cx="6406978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489" y="3962400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100 days of taking data</a:t>
            </a:r>
          </a:p>
        </p:txBody>
      </p:sp>
    </p:spTree>
    <p:extLst>
      <p:ext uri="{BB962C8B-B14F-4D97-AF65-F5344CB8AC3E}">
        <p14:creationId xmlns:p14="http://schemas.microsoft.com/office/powerpoint/2010/main" val="17533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6" name="Picture 11" descr="detector_labels_noplug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9800"/>
            <a:ext cx="6096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Left Arrow 24"/>
          <p:cNvSpPr>
            <a:spLocks noChangeArrowheads="1"/>
          </p:cNvSpPr>
          <p:nvPr/>
        </p:nvSpPr>
        <p:spPr bwMode="auto">
          <a:xfrm rot="21017701">
            <a:off x="6261100" y="1976491"/>
            <a:ext cx="449263" cy="196850"/>
          </a:xfrm>
          <a:prstGeom prst="leftArrow">
            <a:avLst>
              <a:gd name="adj1" fmla="val 50000"/>
              <a:gd name="adj2" fmla="val 4994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2254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2286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Box 86"/>
          <p:cNvSpPr txBox="1">
            <a:spLocks noChangeArrowheads="1"/>
          </p:cNvSpPr>
          <p:nvPr/>
        </p:nvSpPr>
        <p:spPr bwMode="auto">
          <a:xfrm>
            <a:off x="7543800" y="483416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FCAL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Calorimeter 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524" y="4743450"/>
            <a:ext cx="80010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Upgrade the inner part of the lead glass Forward Calorimeter with the </a:t>
            </a: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crystals (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FCAL-II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- improve reconstruction of photons in forward direction </a:t>
            </a:r>
          </a:p>
          <a:p>
            <a:pPr marL="342900" indent="-342900"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-  improve reconstruction of rare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 decay modes such as   </a:t>
            </a:r>
            <a:r>
              <a:rPr lang="en-US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 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2073614"/>
            <a:ext cx="419100" cy="4792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143328"/>
      </p:ext>
    </p:extLst>
  </p:cSld>
  <p:clrMapOvr>
    <a:masterClrMapping/>
  </p:clrMapOvr>
  <p:transition advTm="65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|4.4|5.7|3.9|8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15938</TotalTime>
  <Words>1290</Words>
  <Application>Microsoft Office PowerPoint</Application>
  <PresentationFormat>On-screen Show (4:3)</PresentationFormat>
  <Paragraphs>266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MS PGothic</vt:lpstr>
      <vt:lpstr>MS PGothic</vt:lpstr>
      <vt:lpstr>Arial</vt:lpstr>
      <vt:lpstr>Cambria Math</vt:lpstr>
      <vt:lpstr>Comic Sans MS</vt:lpstr>
      <vt:lpstr>Lucida Grande</vt:lpstr>
      <vt:lpstr>MS Mincho</vt:lpstr>
      <vt:lpstr>Symbol</vt:lpstr>
      <vt:lpstr>Tahoma</vt:lpstr>
      <vt:lpstr>Times New Roman</vt:lpstr>
      <vt:lpstr>Wingdings</vt:lpstr>
      <vt:lpstr>Default Design</vt:lpstr>
      <vt:lpstr>Equation</vt:lpstr>
      <vt:lpstr>Acrobat Document</vt:lpstr>
      <vt:lpstr>Adobe Acrobat Document</vt:lpstr>
      <vt:lpstr>PowerPoint Presentation</vt:lpstr>
      <vt:lpstr>GlueX  Detector in Hall D</vt:lpstr>
      <vt:lpstr>Experiments with the GlueX detector </vt:lpstr>
      <vt:lpstr>PowerPoint Presentation</vt:lpstr>
      <vt:lpstr>Impact  of   0 measurements on  Chiral Perturbation Theory</vt:lpstr>
      <vt:lpstr>Dark Matter Search in  Decays</vt:lpstr>
      <vt:lpstr>Search for B-boson  in η decay</vt:lpstr>
      <vt:lpstr>JEF Experimental Reach (  B  0 )</vt:lpstr>
      <vt:lpstr>GlueX Calorimeter Upgrade</vt:lpstr>
      <vt:lpstr>Calorimeter Upgrade</vt:lpstr>
      <vt:lpstr>Calorimeter Upgrade</vt:lpstr>
      <vt:lpstr>Summary</vt:lpstr>
      <vt:lpstr>Backup Slides</vt:lpstr>
      <vt:lpstr>Search for B boson</vt:lpstr>
      <vt:lpstr>Measurements of  →0 </vt:lpstr>
      <vt:lpstr>PowerPoint Presentation</vt:lpstr>
      <vt:lpstr>C Invariance</vt:lpstr>
      <vt:lpstr>World competition in η decays </vt:lpstr>
    </vt:vector>
  </TitlesOfParts>
  <Company>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Somov</dc:creator>
  <cp:lastModifiedBy>Alexander Somov</cp:lastModifiedBy>
  <cp:revision>1549</cp:revision>
  <dcterms:created xsi:type="dcterms:W3CDTF">2008-02-29T04:43:20Z</dcterms:created>
  <dcterms:modified xsi:type="dcterms:W3CDTF">2021-04-18T19:11:06Z</dcterms:modified>
</cp:coreProperties>
</file>