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4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>
        <p:scale>
          <a:sx n="119" d="100"/>
          <a:sy n="119" d="100"/>
        </p:scale>
        <p:origin x="-85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011BD-3131-3147-ABD4-BC4A69E74745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4FAD0-B27C-8F4A-8098-0A23FCBC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A845C55-79CE-904A-AA52-D183ED7C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4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845C55-79CE-904A-AA52-D183ED7C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5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845C55-79CE-904A-AA52-D183ED7C638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0473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845C55-79CE-904A-AA52-D183ED7C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2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845C55-79CE-904A-AA52-D183ED7C638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7418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845C55-79CE-904A-AA52-D183ED7C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7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5C55-79CE-904A-AA52-D183ED7C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5C55-79CE-904A-AA52-D183ED7C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5C55-79CE-904A-AA52-D183ED7C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7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845C55-79CE-904A-AA52-D183ED7C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4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845C55-79CE-904A-AA52-D183ED7C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8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845C55-79CE-904A-AA52-D183ED7C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6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5C55-79CE-904A-AA52-D183ED7C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5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5C55-79CE-904A-AA52-D183ED7C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9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5C55-79CE-904A-AA52-D183ED7C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5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845C55-79CE-904A-AA52-D183ED7C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3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4/27/21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845C55-79CE-904A-AA52-D183ED7C6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5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4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rgbClr val="C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5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accent5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accent5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accent5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1AD319-6339-274C-B744-7BDC554DAB6F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400" b="1" dirty="0">
                    <a:solidFill>
                      <a:schemeClr val="accent4">
                        <a:lumMod val="75000"/>
                      </a:schemeClr>
                    </a:solidFill>
                  </a:rPr>
                  <a:t>Meson Decays to K</a:t>
                </a:r>
                <a:r>
                  <a:rPr lang="en-US" sz="4400" b="1" baseline="30000" dirty="0">
                    <a:solidFill>
                      <a:schemeClr val="accent4">
                        <a:lumMod val="75000"/>
                      </a:schemeClr>
                    </a:solidFill>
                  </a:rPr>
                  <a:t>*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1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accent4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</m:oMath>
                </a14:m>
                <a:r>
                  <a:rPr lang="en-US" sz="4400" b="1" baseline="30000" dirty="0">
                    <a:solidFill>
                      <a:schemeClr val="accent4">
                        <a:lumMod val="75000"/>
                      </a:schemeClr>
                    </a:solidFill>
                  </a:rPr>
                  <a:t>*</a:t>
                </a:r>
                <a:r>
                  <a:rPr lang="en-US" sz="4400" b="1" dirty="0">
                    <a:solidFill>
                      <a:schemeClr val="accent4">
                        <a:lumMod val="75000"/>
                      </a:schemeClr>
                    </a:solidFill>
                  </a:rPr>
                  <a:t>K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1AD319-6339-274C-B744-7BDC554DAB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l="-2849" b="-1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EA7AA8D9-D27C-A64E-BB20-CD85FAC853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Curtis A. Meyer</a:t>
            </a:r>
          </a:p>
          <a:p>
            <a:r>
              <a:rPr lang="en-US" dirty="0"/>
              <a:t>Carnegie Mellon University</a:t>
            </a:r>
          </a:p>
          <a:p>
            <a:r>
              <a:rPr lang="en-US" dirty="0"/>
              <a:t>April 2021</a:t>
            </a:r>
          </a:p>
        </p:txBody>
      </p:sp>
    </p:spTree>
    <p:extLst>
      <p:ext uri="{BB962C8B-B14F-4D97-AF65-F5344CB8AC3E}">
        <p14:creationId xmlns:p14="http://schemas.microsoft.com/office/powerpoint/2010/main" val="3524069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2C0E2-0A96-0948-ADB0-10621B303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45292"/>
          </a:xfrm>
        </p:spPr>
        <p:txBody>
          <a:bodyPr/>
          <a:lstStyle/>
          <a:p>
            <a:r>
              <a:rPr lang="en-US" dirty="0"/>
              <a:t>How useful is this?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62BE22-933E-3C4D-B951-6C0533999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ED52B-9705-064B-834D-C0DFD76F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5C55-79CE-904A-AA52-D183ED7C6387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976F31-D173-EA47-A5D2-C88D44CE8DA8}"/>
              </a:ext>
            </a:extLst>
          </p:cNvPr>
          <p:cNvSpPr txBox="1"/>
          <p:nvPr/>
        </p:nvSpPr>
        <p:spPr>
          <a:xfrm>
            <a:off x="1882588" y="1710466"/>
            <a:ext cx="93376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things can couple to K</a:t>
            </a:r>
            <a:r>
              <a:rPr lang="en-US" sz="2400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K, so any partial wave analysis is probably going to be very complicated.</a:t>
            </a:r>
          </a:p>
          <a:p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an ideally-mixed nonet,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could help disentangle </a:t>
            </a:r>
            <a:r>
              <a:rPr lang="en-US" sz="2400" dirty="0">
                <a:solidFill>
                  <a:srgbClr val="C00000"/>
                </a:solidFill>
                <a:latin typeface="Symbol" pitchFamily="2" charset="2"/>
                <a:cs typeface="Calibri" panose="020F0502020204030204" pitchFamily="34" charset="0"/>
              </a:rPr>
              <a:t>h</a:t>
            </a:r>
            <a:r>
              <a:rPr lang="en-US" sz="2400" baseline="-25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dirty="0">
                <a:solidFill>
                  <a:srgbClr val="C00000"/>
                </a:solidFill>
                <a:latin typeface="Symbol" pitchFamily="2" charset="2"/>
                <a:cs typeface="Calibri" panose="020F0502020204030204" pitchFamily="34" charset="0"/>
              </a:rPr>
              <a:t>h</a:t>
            </a:r>
            <a:r>
              <a:rPr lang="en-US" sz="2400" baseline="-25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if we can see them.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ground state and hybrid 2</a:t>
            </a:r>
            <a:r>
              <a:rPr lang="en-US" sz="2400" baseline="30000" dirty="0">
                <a:solidFill>
                  <a:srgbClr val="C00000"/>
                </a:solidFill>
                <a:latin typeface="Symbol" pitchFamily="2" charset="2"/>
                <a:cs typeface="Calibri" panose="020F0502020204030204" pitchFamily="34" charset="0"/>
              </a:rPr>
              <a:t>-+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nonets may be close. This could help disentangle the four </a:t>
            </a:r>
            <a:r>
              <a:rPr lang="en-US" sz="2400" dirty="0">
                <a:solidFill>
                  <a:srgbClr val="C00000"/>
                </a:solidFill>
                <a:latin typeface="Symbol" pitchFamily="2" charset="2"/>
                <a:cs typeface="Calibri" panose="020F0502020204030204" pitchFamily="34" charset="0"/>
              </a:rPr>
              <a:t>h</a:t>
            </a:r>
            <a:r>
              <a:rPr lang="en-US" sz="2400" baseline="-25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states.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E2CF78-A75D-814A-88BF-C4BF76D5A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18025"/>
            <a:ext cx="3598433" cy="5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2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2631-4C3C-A54D-A8F1-0EB22305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SU(3) </a:t>
            </a:r>
            <a:r>
              <a:rPr lang="en-US" dirty="0" err="1"/>
              <a:t>Clebsch</a:t>
            </a:r>
            <a:r>
              <a:rPr lang="en-US" dirty="0"/>
              <a:t>-Gordan Coefficients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C4929-CF6F-A340-A2C2-50540EAF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7D60F-B299-B945-B97E-DB42C1DC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5C55-79CE-904A-AA52-D183ED7C6387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2046AB-7CD9-A24E-8264-A9007B96FEDD}"/>
                  </a:ext>
                </a:extLst>
              </p:cNvPr>
              <p:cNvSpPr txBox="1"/>
              <p:nvPr/>
            </p:nvSpPr>
            <p:spPr>
              <a:xfrm>
                <a:off x="2144110" y="1765738"/>
                <a:ext cx="9616966" cy="5131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two-body decays of mesons A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from one nonet to two other nonets are related  by SU(3) </a:t>
                </a:r>
                <a:r>
                  <a:rPr lang="en-US" sz="2400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Clebsch</a:t>
                </a:r>
                <a:r>
                  <a:rPr lang="en-US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-Gordan Coefficients and constants: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Γ</m:t>
                      </m:r>
                      <m:r>
                        <a:rPr lang="el-GR" sz="24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~</m:t>
                      </m:r>
                      <m:r>
                        <a:rPr lang="el-GR" sz="24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𝛾</m:t>
                      </m:r>
                      <m:r>
                        <a:rPr lang="en-US" sz="2400" b="0" i="1" baseline="300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</m:oMath>
                  </m:oMathPara>
                </a14:m>
                <a:endParaRPr lang="en-US" sz="2400" baseline="300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where </a:t>
                </a:r>
                <a:r>
                  <a:rPr lang="en-US" sz="2400" dirty="0">
                    <a:solidFill>
                      <a:srgbClr val="C00000"/>
                    </a:solidFill>
                    <a:latin typeface="Symbol" pitchFamily="2" charset="2"/>
                    <a:cs typeface="Calibri" panose="020F0502020204030204" pitchFamily="34" charset="0"/>
                  </a:rPr>
                  <a:t>g</a:t>
                </a:r>
                <a:r>
                  <a:rPr lang="en-US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is the product of a constant </a:t>
                </a:r>
                <a:r>
                  <a:rPr lang="en-US" sz="2400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n-US" sz="2400" baseline="-25000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a </a:t>
                </a:r>
                <a:r>
                  <a:rPr lang="en-US" sz="2400" dirty="0" err="1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clebsch</a:t>
                </a:r>
                <a:r>
                  <a:rPr lang="en-US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c</a:t>
                </a:r>
                <a:r>
                  <a:rPr lang="en-US" sz="2400" baseline="-25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i.</a:t>
                </a:r>
              </a:p>
              <a:p>
                <a:endParaRPr lang="en-US" sz="2400" baseline="-25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SU(3), we can have the following four types of decays:</a:t>
                </a:r>
              </a:p>
              <a:p>
                <a:endParaRPr lang="en-US" sz="240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Singlet to singlet + singlet: |1&gt;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|1&gt; |1&gt;       g</a:t>
                </a:r>
                <a:r>
                  <a:rPr lang="en-US" sz="2400" baseline="-250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  <a:p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Singlet to octet + octet:      |1&gt;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|8&gt; |8&gt;       g</a:t>
                </a:r>
                <a:r>
                  <a:rPr lang="en-US" sz="2400" baseline="-250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Octet to octet + singlet:      |8&gt;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|8&gt; |1&gt;       g</a:t>
                </a:r>
                <a:r>
                  <a:rPr lang="en-US" sz="2400" baseline="-250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  <a:p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Octet to octet + octet:         |8&gt;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|8&gt; |8&gt;       </a:t>
                </a:r>
                <a:r>
                  <a:rPr lang="en-US" sz="2400" dirty="0" err="1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n-US" sz="2400" baseline="-25000" dirty="0" err="1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endParaRPr lang="en-US" sz="2400" baseline="-2500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2046AB-7CD9-A24E-8264-A9007B96F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110" y="1765738"/>
                <a:ext cx="9616966" cy="5131341"/>
              </a:xfrm>
              <a:prstGeom prst="rect">
                <a:avLst/>
              </a:prstGeom>
              <a:blipFill>
                <a:blip r:embed="rId2"/>
                <a:stretch>
                  <a:fillRect l="-923" t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029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2631-4C3C-A54D-A8F1-0EB22305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15425"/>
          </a:xfrm>
        </p:spPr>
        <p:txBody>
          <a:bodyPr/>
          <a:lstStyle/>
          <a:p>
            <a:r>
              <a:rPr lang="en-US" dirty="0"/>
              <a:t>SU(3) </a:t>
            </a:r>
            <a:r>
              <a:rPr lang="en-US" dirty="0" err="1"/>
              <a:t>Clebsch</a:t>
            </a:r>
            <a:r>
              <a:rPr lang="en-US" dirty="0"/>
              <a:t>-Gordan Coefficients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C4929-CF6F-A340-A2C2-50540EAF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7D60F-B299-B945-B97E-DB42C1DC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5C55-79CE-904A-AA52-D183ED7C6387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2046AB-7CD9-A24E-8264-A9007B96FEDD}"/>
                  </a:ext>
                </a:extLst>
              </p:cNvPr>
              <p:cNvSpPr txBox="1"/>
              <p:nvPr/>
            </p:nvSpPr>
            <p:spPr>
              <a:xfrm>
                <a:off x="2351624" y="3673686"/>
                <a:ext cx="961696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Singlet to singlet + singlet: |1&gt;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|1&gt; |1&gt;       g</a:t>
                </a:r>
                <a:r>
                  <a:rPr lang="en-US" sz="2400" baseline="-250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11      </a:t>
                </a:r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2400" baseline="-250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 1 </a:t>
                </a:r>
              </a:p>
              <a:p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Octet to octet + singlet:      |8&gt;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|8&gt; |1&gt;       g</a:t>
                </a:r>
                <a:r>
                  <a:rPr lang="en-US" sz="2400" baseline="-250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  <a:p>
                <a:endParaRPr lang="en-US" sz="240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2046AB-7CD9-A24E-8264-A9007B96F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624" y="3673686"/>
                <a:ext cx="9616966" cy="1569660"/>
              </a:xfrm>
              <a:prstGeom prst="rect">
                <a:avLst/>
              </a:prstGeom>
              <a:blipFill>
                <a:blip r:embed="rId2"/>
                <a:stretch>
                  <a:fillRect l="-1055" t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61634AB-376B-FA44-88CA-667AA8BEB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4" y="1566325"/>
            <a:ext cx="469900" cy="31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359F6C-8D49-7649-B0D3-EBF0F6DD4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624" y="2110615"/>
            <a:ext cx="952500" cy="147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1DA8C4-2950-EA43-9CB9-6E4D7E26D829}"/>
              </a:ext>
            </a:extLst>
          </p:cNvPr>
          <p:cNvSpPr txBox="1"/>
          <p:nvPr/>
        </p:nvSpPr>
        <p:spPr>
          <a:xfrm>
            <a:off x="3496235" y="1510450"/>
            <a:ext cx="68998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Singlet              nonet mixing                      pseudoscalars</a:t>
            </a:r>
          </a:p>
          <a:p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Octet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C877C9-D119-0F42-ABAB-35DF501E6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277" y="2021616"/>
            <a:ext cx="2768600" cy="749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3AE68F-9185-F24F-8B2E-800A95574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926" y="2021616"/>
            <a:ext cx="3136900" cy="749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715801-D440-3B43-8058-581A0FB513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8277" y="4677661"/>
            <a:ext cx="3149600" cy="147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0EF6D9-D818-E04E-BE88-BA05B62C41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4036" y="4506746"/>
            <a:ext cx="15367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1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2631-4C3C-A54D-A8F1-0EB22305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SU(3) </a:t>
            </a:r>
            <a:r>
              <a:rPr lang="en-US" dirty="0" err="1"/>
              <a:t>Clebsch</a:t>
            </a:r>
            <a:r>
              <a:rPr lang="en-US" dirty="0"/>
              <a:t>-Gordan Coefficients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C4929-CF6F-A340-A2C2-50540EAF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7D60F-B299-B945-B97E-DB42C1DC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5C55-79CE-904A-AA52-D183ED7C6387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2046AB-7CD9-A24E-8264-A9007B96FEDD}"/>
                  </a:ext>
                </a:extLst>
              </p:cNvPr>
              <p:cNvSpPr txBox="1"/>
              <p:nvPr/>
            </p:nvSpPr>
            <p:spPr>
              <a:xfrm>
                <a:off x="2079564" y="1582858"/>
                <a:ext cx="96169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Singlet to octet + octet:      |1&gt;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|8&gt; |8&gt;       g</a:t>
                </a:r>
                <a:r>
                  <a:rPr lang="en-US" sz="2400" baseline="-250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2046AB-7CD9-A24E-8264-A9007B96F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564" y="1582858"/>
                <a:ext cx="9616966" cy="461665"/>
              </a:xfrm>
              <a:prstGeom prst="rect">
                <a:avLst/>
              </a:prstGeom>
              <a:blipFill>
                <a:blip r:embed="rId2"/>
                <a:stretch>
                  <a:fillRect l="-922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850CE13-A446-1B49-86BC-7CC60F549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107" y="2482748"/>
            <a:ext cx="4483100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73BFA2-1B9F-0C48-A346-3092C9B65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164" y="2323998"/>
            <a:ext cx="3632200" cy="698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4CFD90-F030-DF46-9AE6-EC41BF57C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164" y="3301973"/>
            <a:ext cx="3771900" cy="57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B43C9C-2091-A14E-90F9-1FFA20AAB4F6}"/>
              </a:ext>
            </a:extLst>
          </p:cNvPr>
          <p:cNvSpPr txBox="1"/>
          <p:nvPr/>
        </p:nvSpPr>
        <p:spPr>
          <a:xfrm>
            <a:off x="2316107" y="4378362"/>
            <a:ext cx="8733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used to argue that a pure glueball will decay pairs of pseudoscalars as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BBA277-BBCD-C742-811B-30C1A5347F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7293" y="4910102"/>
            <a:ext cx="6578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9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2631-4C3C-A54D-A8F1-0EB22305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SU(3) </a:t>
            </a:r>
            <a:r>
              <a:rPr lang="en-US" dirty="0" err="1"/>
              <a:t>Clebsch</a:t>
            </a:r>
            <a:r>
              <a:rPr lang="en-US" dirty="0"/>
              <a:t>-Gordan Coefficients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C4929-CF6F-A340-A2C2-50540EAF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7D60F-B299-B945-B97E-DB42C1DC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5C55-79CE-904A-AA52-D183ED7C6387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2046AB-7CD9-A24E-8264-A9007B96FEDD}"/>
                  </a:ext>
                </a:extLst>
              </p:cNvPr>
              <p:cNvSpPr txBox="1"/>
              <p:nvPr/>
            </p:nvSpPr>
            <p:spPr>
              <a:xfrm>
                <a:off x="1982746" y="1476968"/>
                <a:ext cx="9616966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Octet to octet + octet:         |8&gt;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|8&gt; |8&gt;       </a:t>
                </a:r>
                <a:r>
                  <a:rPr lang="en-US" sz="2400" dirty="0" err="1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n-US" sz="2400" baseline="-25000" dirty="0" err="1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endParaRPr lang="en-US" sz="2400" baseline="-2500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baseline="-2500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There are two of these, denoted |8</a:t>
                </a:r>
                <a:r>
                  <a:rPr lang="en-US" sz="2400" baseline="-250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&gt; and |8</a:t>
                </a:r>
                <a:r>
                  <a:rPr lang="en-US" sz="2400" baseline="-250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&gt;, and the choice depends on the C-parities of the three nonets. Look at the decay involving the neutral particles so C-parity is defined.</a:t>
                </a:r>
              </a:p>
              <a:p>
                <a:endParaRPr lang="en-US" sz="240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When the decay is C-parity allowed, use |8</a:t>
                </a:r>
                <a:r>
                  <a:rPr lang="en-US" sz="2400" baseline="-25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&gt; :</a:t>
                </a:r>
              </a:p>
              <a:p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4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++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−−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40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When the decay is C-parity forbidden, use |8</a:t>
                </a:r>
                <a:r>
                  <a:rPr lang="en-US" sz="2400" baseline="-25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&gt; :</a:t>
                </a:r>
              </a:p>
              <a:p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→+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sz="24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−→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−−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2046AB-7CD9-A24E-8264-A9007B96F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746" y="1476968"/>
                <a:ext cx="9616966" cy="4770537"/>
              </a:xfrm>
              <a:prstGeom prst="rect">
                <a:avLst/>
              </a:prstGeom>
              <a:blipFill>
                <a:blip r:embed="rId2"/>
                <a:stretch>
                  <a:fillRect l="-1055" t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27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6DB8D52-5848-8149-BCAF-6DC499091C18}"/>
              </a:ext>
            </a:extLst>
          </p:cNvPr>
          <p:cNvSpPr/>
          <p:nvPr/>
        </p:nvSpPr>
        <p:spPr>
          <a:xfrm>
            <a:off x="531812" y="3273479"/>
            <a:ext cx="10354927" cy="34823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42631-4C3C-A54D-A8F1-0EB22305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SU(3) </a:t>
            </a:r>
            <a:r>
              <a:rPr lang="en-US" dirty="0" err="1"/>
              <a:t>Clebsch</a:t>
            </a:r>
            <a:r>
              <a:rPr lang="en-US" dirty="0"/>
              <a:t>-Gordan Coefficients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C4929-CF6F-A340-A2C2-50540EAF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7D60F-B299-B945-B97E-DB42C1DC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5C55-79CE-904A-AA52-D183ED7C638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2B304-F971-3D4D-89F1-DDB57BA95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691" y="1800279"/>
            <a:ext cx="6019800" cy="147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FDC7C9-10C0-4C46-B798-23F8F42A4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2" y="3305440"/>
            <a:ext cx="6438900" cy="158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9F6F98-61D6-5D4A-92D3-D0FA1D1FA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17" y="4892940"/>
            <a:ext cx="5334000" cy="15875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42F0A23-7CA6-6A4B-B850-612955E6A89F}"/>
                  </a:ext>
                </a:extLst>
              </p:cNvPr>
              <p:cNvSpPr/>
              <p:nvPr/>
            </p:nvSpPr>
            <p:spPr>
              <a:xfrm>
                <a:off x="3046319" y="1227430"/>
                <a:ext cx="60993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Octet to octet + octet:         |8&gt;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|8&gt; |8&gt;       </a:t>
                </a:r>
                <a:r>
                  <a:rPr lang="en-US" sz="2400" dirty="0" err="1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  <a:r>
                  <a:rPr lang="en-US" sz="2400" baseline="-25000" dirty="0" err="1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endParaRPr lang="en-US" sz="2400" baseline="-2500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42F0A23-7CA6-6A4B-B850-612955E6A8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319" y="1227430"/>
                <a:ext cx="6099362" cy="461665"/>
              </a:xfrm>
              <a:prstGeom prst="rect">
                <a:avLst/>
              </a:prstGeom>
              <a:blipFill>
                <a:blip r:embed="rId5"/>
                <a:stretch>
                  <a:fillRect l="-166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66BD3FB4-A78F-B14E-AC19-8255E72BC7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439" y="3954081"/>
            <a:ext cx="4051300" cy="711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5B2553-2690-B647-9716-2109A1F692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7228" y="5354941"/>
            <a:ext cx="40386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9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48A60-0A57-954C-A884-7B2E2FEEB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95899"/>
          </a:xfrm>
        </p:spPr>
        <p:txBody>
          <a:bodyPr/>
          <a:lstStyle/>
          <a:p>
            <a:r>
              <a:rPr lang="en-US" dirty="0"/>
              <a:t>Decays of f and f’ in the |8</a:t>
            </a:r>
            <a:r>
              <a:rPr lang="en-US" baseline="-25000" dirty="0"/>
              <a:t>2</a:t>
            </a:r>
            <a:r>
              <a:rPr lang="en-US" dirty="0"/>
              <a:t>&gt; Case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F861C8-43CC-6E4B-8BCD-A6729BF7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A8B44-4116-0D42-82D9-58F0BF7B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5C55-79CE-904A-AA52-D183ED7C6387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EB90A-66A9-8643-8439-BCD02D56B6E3}"/>
              </a:ext>
            </a:extLst>
          </p:cNvPr>
          <p:cNvSpPr txBox="1"/>
          <p:nvPr/>
        </p:nvSpPr>
        <p:spPr>
          <a:xfrm>
            <a:off x="1882588" y="1420009"/>
            <a:ext cx="794409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generic f and </a:t>
            </a:r>
            <a:r>
              <a:rPr lang="en-US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f’will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admixtures of singlet and octet states.</a:t>
            </a:r>
          </a:p>
          <a:p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singlet component,</a:t>
            </a:r>
          </a:p>
          <a:p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octet component,</a:t>
            </a:r>
          </a:p>
          <a:p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sets us up for some interesting interference effects.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62CA1-1830-704A-B680-8EF98E255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829" y="2020173"/>
            <a:ext cx="5270500" cy="63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581462-1E6C-AA47-8B7C-B8761E362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129" y="2800500"/>
            <a:ext cx="5537200" cy="698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AACAA1-48F7-1843-BFC0-C769A0DD9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891" y="4633690"/>
            <a:ext cx="3175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2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E4D7-18A8-CC4C-BBFE-E4F26547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42111"/>
          </a:xfrm>
        </p:spPr>
        <p:txBody>
          <a:bodyPr/>
          <a:lstStyle/>
          <a:p>
            <a:r>
              <a:rPr lang="en-US" dirty="0"/>
              <a:t>Decays of f and f’ in the |8</a:t>
            </a:r>
            <a:r>
              <a:rPr lang="en-US" baseline="-25000" dirty="0"/>
              <a:t>2</a:t>
            </a:r>
            <a:r>
              <a:rPr lang="en-US" dirty="0"/>
              <a:t>&gt; Case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A91FD-C78A-2548-97EA-F2606E90A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043B5-2AF8-874B-9E07-8BE0E7BC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5C55-79CE-904A-AA52-D183ED7C6387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94A83D-5469-574B-9757-BA1E1E12F850}"/>
              </a:ext>
            </a:extLst>
          </p:cNvPr>
          <p:cNvSpPr txBox="1"/>
          <p:nvPr/>
        </p:nvSpPr>
        <p:spPr>
          <a:xfrm>
            <a:off x="2743200" y="1463040"/>
            <a:ext cx="87614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now specialize the daughter nonets to be vector and pseudoscalar, so the daughters will be             and            .</a:t>
            </a:r>
          </a:p>
          <a:p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could come from f</a:t>
            </a:r>
            <a:r>
              <a:rPr lang="en-US" sz="2400" baseline="-25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/f</a:t>
            </a:r>
            <a:r>
              <a:rPr lang="en-US" sz="2400" baseline="-25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’, </a:t>
            </a:r>
            <a:r>
              <a:rPr lang="en-US" sz="2400" dirty="0">
                <a:solidFill>
                  <a:srgbClr val="C00000"/>
                </a:solidFill>
                <a:latin typeface="Symbol" pitchFamily="2" charset="2"/>
                <a:cs typeface="Calibri" panose="020F0502020204030204" pitchFamily="34" charset="0"/>
              </a:rPr>
              <a:t>h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dirty="0">
                <a:solidFill>
                  <a:srgbClr val="C00000"/>
                </a:solidFill>
                <a:latin typeface="Symbol" pitchFamily="2" charset="2"/>
                <a:cs typeface="Calibri" panose="020F0502020204030204" pitchFamily="34" charset="0"/>
              </a:rPr>
              <a:t>h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, </a:t>
            </a:r>
            <a:r>
              <a:rPr lang="en-US" sz="2400" dirty="0">
                <a:solidFill>
                  <a:srgbClr val="C00000"/>
                </a:solidFill>
                <a:latin typeface="Symbol" pitchFamily="2" charset="2"/>
                <a:cs typeface="Calibri" panose="020F0502020204030204" pitchFamily="34" charset="0"/>
              </a:rPr>
              <a:t>h</a:t>
            </a:r>
            <a:r>
              <a:rPr lang="en-US" sz="2400" baseline="-25000" dirty="0">
                <a:solidFill>
                  <a:srgbClr val="C00000"/>
                </a:solidFill>
                <a:latin typeface="Symbol" pitchFamily="2" charset="2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dirty="0">
                <a:solidFill>
                  <a:srgbClr val="C00000"/>
                </a:solidFill>
                <a:latin typeface="Symbol" pitchFamily="2" charset="2"/>
                <a:cs typeface="Calibri" panose="020F0502020204030204" pitchFamily="34" charset="0"/>
              </a:rPr>
              <a:t>h</a:t>
            </a:r>
            <a:r>
              <a:rPr lang="en-US" sz="2400" baseline="-25000" dirty="0">
                <a:solidFill>
                  <a:srgbClr val="C00000"/>
                </a:solidFill>
                <a:latin typeface="Symbol" pitchFamily="2" charset="2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or the exotic </a:t>
            </a:r>
            <a:r>
              <a:rPr lang="en-US" sz="2400" dirty="0">
                <a:solidFill>
                  <a:srgbClr val="C00000"/>
                </a:solidFill>
                <a:latin typeface="Symbol" pitchFamily="2" charset="2"/>
                <a:cs typeface="Calibri" panose="020F0502020204030204" pitchFamily="34" charset="0"/>
              </a:rPr>
              <a:t>h</a:t>
            </a:r>
            <a:r>
              <a:rPr lang="en-US" sz="2400" baseline="-25000" dirty="0">
                <a:solidFill>
                  <a:srgbClr val="C00000"/>
                </a:solidFill>
                <a:latin typeface="Symbol" pitchFamily="2" charset="2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dirty="0">
                <a:solidFill>
                  <a:srgbClr val="C00000"/>
                </a:solidFill>
                <a:latin typeface="Symbol" pitchFamily="2" charset="2"/>
                <a:cs typeface="Calibri" panose="020F0502020204030204" pitchFamily="34" charset="0"/>
              </a:rPr>
              <a:t>h</a:t>
            </a:r>
            <a:r>
              <a:rPr lang="en-US" sz="2400" baseline="-25000" dirty="0">
                <a:solidFill>
                  <a:srgbClr val="C00000"/>
                </a:solidFill>
                <a:latin typeface="Symbol" pitchFamily="2" charset="2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8688BE-A071-9640-9A3A-121D9CEF2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784" y="2571750"/>
            <a:ext cx="5003800" cy="171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69FB7A-82B9-1049-93BF-3A7710F8B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172" y="1939209"/>
            <a:ext cx="685800" cy="266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6C54B8-8ECF-FF4C-B5AA-3CBB6A3D3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591" y="1939209"/>
            <a:ext cx="685800" cy="26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FD0782-3156-774C-A6A5-C8C2FD0EC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991" y="5007533"/>
            <a:ext cx="7391400" cy="1028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8BE46E-9D43-AE4E-A1CB-DD200A9C8ED3}"/>
              </a:ext>
            </a:extLst>
          </p:cNvPr>
          <p:cNvSpPr txBox="1"/>
          <p:nvPr/>
        </p:nvSpPr>
        <p:spPr>
          <a:xfrm>
            <a:off x="3829722" y="6253983"/>
            <a:ext cx="397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rates are not the same!</a:t>
            </a:r>
          </a:p>
        </p:txBody>
      </p:sp>
    </p:spTree>
    <p:extLst>
      <p:ext uri="{BB962C8B-B14F-4D97-AF65-F5344CB8AC3E}">
        <p14:creationId xmlns:p14="http://schemas.microsoft.com/office/powerpoint/2010/main" val="130680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2F57A-3A8B-8D49-9E5D-737615663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56050"/>
          </a:xfrm>
        </p:spPr>
        <p:txBody>
          <a:bodyPr/>
          <a:lstStyle/>
          <a:p>
            <a:r>
              <a:rPr lang="en-US" dirty="0" err="1"/>
              <a:t>Dalitz</a:t>
            </a:r>
            <a:r>
              <a:rPr lang="en-US" dirty="0"/>
              <a:t> Plot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FA695-1C94-3548-8674-8F47DE60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132A2-821E-1B47-AA66-120B26C7B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5C55-79CE-904A-AA52-D183ED7C6387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38B95-C2F9-9E48-AA48-6AB35B98A633}"/>
              </a:ext>
            </a:extLst>
          </p:cNvPr>
          <p:cNvSpPr txBox="1"/>
          <p:nvPr/>
        </p:nvSpPr>
        <p:spPr>
          <a:xfrm>
            <a:off x="1694923" y="1515041"/>
            <a:ext cx="8802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  <a:cs typeface="Calibri" panose="020F0502020204030204" pitchFamily="34" charset="0"/>
              </a:rPr>
              <a:t>K</a:t>
            </a:r>
            <a:r>
              <a:rPr lang="en-US" sz="2400" baseline="30000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  <a:cs typeface="Calibri" panose="020F0502020204030204" pitchFamily="34" charset="0"/>
              </a:rPr>
              <a:t>+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  <a:cs typeface="Calibri" panose="020F0502020204030204" pitchFamily="34" charset="0"/>
              </a:rPr>
              <a:t> K</a:t>
            </a:r>
            <a:r>
              <a:rPr lang="en-US" sz="2400" baseline="30000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  <a:cs typeface="Calibri" panose="020F0502020204030204" pitchFamily="34" charset="0"/>
              </a:rPr>
              <a:t>-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  <a:cs typeface="Calibri" panose="020F0502020204030204" pitchFamily="34" charset="0"/>
              </a:rPr>
              <a:t> p</a:t>
            </a:r>
            <a:r>
              <a:rPr lang="en-US" sz="2400" baseline="30000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  <a:cs typeface="Calibri" panose="020F0502020204030204" pitchFamily="34" charset="0"/>
              </a:rPr>
              <a:t>0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state, so we have                   and                 .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 think including K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overly complicate this).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7CD76-F7AA-5645-8FF0-771D4B658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508" y="1598848"/>
            <a:ext cx="1054100" cy="26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B0042-BA73-3442-95CB-E55D61AFB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233" y="1598848"/>
            <a:ext cx="1054100" cy="266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37348B-A0CF-C644-9720-3E1C1C387022}"/>
              </a:ext>
            </a:extLst>
          </p:cNvPr>
          <p:cNvSpPr/>
          <p:nvPr/>
        </p:nvSpPr>
        <p:spPr>
          <a:xfrm>
            <a:off x="2678654" y="2657139"/>
            <a:ext cx="5088367" cy="36584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B33DF2-A17C-974E-A7A1-A7BE76132735}"/>
              </a:ext>
            </a:extLst>
          </p:cNvPr>
          <p:cNvCxnSpPr/>
          <p:nvPr/>
        </p:nvCxnSpPr>
        <p:spPr>
          <a:xfrm flipV="1">
            <a:off x="2678654" y="2657139"/>
            <a:ext cx="0" cy="3658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E1D167-7050-AE4F-ABF8-D8E1AFD40B85}"/>
              </a:ext>
            </a:extLst>
          </p:cNvPr>
          <p:cNvCxnSpPr/>
          <p:nvPr/>
        </p:nvCxnSpPr>
        <p:spPr>
          <a:xfrm>
            <a:off x="2678654" y="6315635"/>
            <a:ext cx="50883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863A958-1DF0-7842-9766-8C91838CC908}"/>
              </a:ext>
            </a:extLst>
          </p:cNvPr>
          <p:cNvSpPr txBox="1"/>
          <p:nvPr/>
        </p:nvSpPr>
        <p:spPr>
          <a:xfrm>
            <a:off x="1491896" y="2657139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n-US" dirty="0">
                <a:latin typeface="Symbol" pitchFamily="2" charset="2"/>
              </a:rPr>
              <a:t>K</a:t>
            </a:r>
            <a:r>
              <a:rPr lang="en-US" baseline="30000" dirty="0">
                <a:latin typeface="Symbol" pitchFamily="2" charset="2"/>
              </a:rPr>
              <a:t>-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baseline="30000" dirty="0">
                <a:latin typeface="Symbol" pitchFamily="2" charset="2"/>
              </a:rPr>
              <a:t>0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F4C224-8E6A-1B49-AB97-360F716FE0A4}"/>
              </a:ext>
            </a:extLst>
          </p:cNvPr>
          <p:cNvSpPr txBox="1"/>
          <p:nvPr/>
        </p:nvSpPr>
        <p:spPr>
          <a:xfrm>
            <a:off x="6493166" y="6442070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n-US" dirty="0">
                <a:latin typeface="Symbol" pitchFamily="2" charset="2"/>
              </a:rPr>
              <a:t>K</a:t>
            </a:r>
            <a:r>
              <a:rPr lang="en-US" baseline="30000" dirty="0">
                <a:latin typeface="Symbol" pitchFamily="2" charset="2"/>
              </a:rPr>
              <a:t>+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baseline="30000" dirty="0">
                <a:latin typeface="Symbol" pitchFamily="2" charset="2"/>
              </a:rPr>
              <a:t>0</a:t>
            </a:r>
            <a:r>
              <a:rPr lang="en-US" dirty="0"/>
              <a:t>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08EDA4D-B524-414A-8F24-4F1DB4012668}"/>
              </a:ext>
            </a:extLst>
          </p:cNvPr>
          <p:cNvSpPr/>
          <p:nvPr/>
        </p:nvSpPr>
        <p:spPr>
          <a:xfrm rot="2506362">
            <a:off x="2548199" y="3432166"/>
            <a:ext cx="4366664" cy="212194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C9B9776-E9CF-C04F-B2E9-702EED7BFBA8}"/>
              </a:ext>
            </a:extLst>
          </p:cNvPr>
          <p:cNvSpPr/>
          <p:nvPr/>
        </p:nvSpPr>
        <p:spPr>
          <a:xfrm>
            <a:off x="5152932" y="3582297"/>
            <a:ext cx="258160" cy="2548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5236CFC-D9A3-C24C-873D-BB92CEE0BEC3}"/>
              </a:ext>
            </a:extLst>
          </p:cNvPr>
          <p:cNvSpPr/>
          <p:nvPr/>
        </p:nvSpPr>
        <p:spPr>
          <a:xfrm rot="5400000">
            <a:off x="4365923" y="2666224"/>
            <a:ext cx="236921" cy="2864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CB4588-D8DD-C144-8B9D-E02938866812}"/>
              </a:ext>
            </a:extLst>
          </p:cNvPr>
          <p:cNvSpPr txBox="1"/>
          <p:nvPr/>
        </p:nvSpPr>
        <p:spPr>
          <a:xfrm>
            <a:off x="7709901" y="3582298"/>
            <a:ext cx="3794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finite regions in </a:t>
            </a:r>
            <a:r>
              <a:rPr lang="en-US" sz="2400" dirty="0" err="1">
                <a:solidFill>
                  <a:srgbClr val="C00000"/>
                </a:solidFill>
                <a:latin typeface="Symbol" pitchFamily="2" charset="2"/>
                <a:cs typeface="Calibri" panose="020F0502020204030204" pitchFamily="34" charset="0"/>
              </a:rPr>
              <a:t>KKp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invariant mass and form </a:t>
            </a:r>
            <a:r>
              <a:rPr lang="en-US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Dalitz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plots.</a:t>
            </a:r>
          </a:p>
          <a:p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K* band will be be stronger than the other one.</a:t>
            </a:r>
          </a:p>
        </p:txBody>
      </p:sp>
    </p:spTree>
    <p:extLst>
      <p:ext uri="{BB962C8B-B14F-4D97-AF65-F5344CB8AC3E}">
        <p14:creationId xmlns:p14="http://schemas.microsoft.com/office/powerpoint/2010/main" val="270075969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{9C1CECAE-86B0-184A-9858-0FC6D6CB97C7}tf10001069</Template>
  <TotalTime>289</TotalTime>
  <Words>633</Words>
  <Application>Microsoft Macintosh PowerPoint</Application>
  <PresentationFormat>Widescreen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 Math</vt:lpstr>
      <vt:lpstr>Century Gothic</vt:lpstr>
      <vt:lpstr>Symbol</vt:lpstr>
      <vt:lpstr>Wingdings</vt:lpstr>
      <vt:lpstr>Wingdings 3</vt:lpstr>
      <vt:lpstr>Wisp</vt:lpstr>
      <vt:lpstr>Meson Decays to K*K ̅ and K ̅*K</vt:lpstr>
      <vt:lpstr>SU(3) Clebsch-Gordan Coefficients</vt:lpstr>
      <vt:lpstr>SU(3) Clebsch-Gordan Coefficients</vt:lpstr>
      <vt:lpstr>SU(3) Clebsch-Gordan Coefficients</vt:lpstr>
      <vt:lpstr>SU(3) Clebsch-Gordan Coefficients</vt:lpstr>
      <vt:lpstr>SU(3) Clebsch-Gordan Coefficients</vt:lpstr>
      <vt:lpstr>Decays of f and f’ in the |82&gt; Case</vt:lpstr>
      <vt:lpstr>Decays of f and f’ in the |82&gt; Case</vt:lpstr>
      <vt:lpstr>Dalitz Plot</vt:lpstr>
      <vt:lpstr>How useful is this?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Meson Decays to K*K ̅ and K ̅*K</dc:title>
  <dc:creator>cmeyer</dc:creator>
  <cp:lastModifiedBy>cmeyer</cp:lastModifiedBy>
  <cp:revision>4</cp:revision>
  <dcterms:created xsi:type="dcterms:W3CDTF">2021-04-26T12:36:27Z</dcterms:created>
  <dcterms:modified xsi:type="dcterms:W3CDTF">2021-04-26T17:25:32Z</dcterms:modified>
</cp:coreProperties>
</file>