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515" r:id="rId3"/>
    <p:sldId id="516" r:id="rId4"/>
    <p:sldId id="397" r:id="rId5"/>
    <p:sldId id="510" r:id="rId6"/>
    <p:sldId id="509" r:id="rId7"/>
    <p:sldId id="511" r:id="rId8"/>
    <p:sldId id="497" r:id="rId9"/>
    <p:sldId id="498" r:id="rId10"/>
    <p:sldId id="499" r:id="rId11"/>
    <p:sldId id="500" r:id="rId12"/>
    <p:sldId id="501" r:id="rId13"/>
    <p:sldId id="504" r:id="rId14"/>
    <p:sldId id="506" r:id="rId15"/>
    <p:sldId id="514" r:id="rId16"/>
    <p:sldId id="512" r:id="rId17"/>
    <p:sldId id="507" r:id="rId18"/>
    <p:sldId id="456" r:id="rId19"/>
    <p:sldId id="446" r:id="rId20"/>
    <p:sldId id="503" r:id="rId21"/>
    <p:sldId id="486" r:id="rId22"/>
    <p:sldId id="443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FFFF"/>
    <a:srgbClr val="66FFFF"/>
    <a:srgbClr val="0B02BE"/>
    <a:srgbClr val="CC3300"/>
    <a:srgbClr val="3333CC"/>
    <a:srgbClr val="800000"/>
    <a:srgbClr val="3399FF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2" autoAdjust="0"/>
    <p:restoredTop sz="94627" autoAdjust="0"/>
  </p:normalViewPr>
  <p:slideViewPr>
    <p:cSldViewPr>
      <p:cViewPr varScale="1">
        <p:scale>
          <a:sx n="52" d="100"/>
          <a:sy n="52" d="100"/>
        </p:scale>
        <p:origin x="13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wmf"/><Relationship Id="rId1" Type="http://schemas.openxmlformats.org/officeDocument/2006/relationships/image" Target="../media/image12.emf"/><Relationship Id="rId4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6E27A59-ECC7-4CBE-A2FA-2D86A673DD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9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0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93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16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8F7D7-8C8D-4D01-AC12-069004DBE270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70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0E0E4-6499-4CAC-9145-03F7F2942784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8755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3C91B-5C3F-4D48-BE21-4CD0D8C9479D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65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33F7B-F439-4717-819A-21E34DCCEF33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254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5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D41EC-6F75-4A5C-AEBC-D5E6DB4C87FD}" type="slidenum">
              <a:rPr lang="de-DE" smtClean="0">
                <a:latin typeface="Arial" charset="0"/>
              </a:rPr>
              <a:pPr/>
              <a:t>4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5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27A59-ECC7-4CBE-A2FA-2D86A673DD2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18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0E0E4-6499-4CAC-9145-03F7F2942784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28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6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494FBE-3733-4720-BADC-A226AA424D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8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3035-169E-42D9-B3F9-BB07F0E9F1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25BF-7898-4623-86A3-04083C069E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8C53-79ED-422B-A942-B36115AD4B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C244-0FB7-443F-876B-1B54B2304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2AD9-A86A-4083-B09A-42434AA9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F5FD-F978-4FFE-ADA8-35E2A6E2B1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D4A0-3751-4672-921C-0A3F41F49A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F18EC-01F8-4CA8-86BB-89496A5A66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7061-C915-4CD9-B6B8-6322403EFE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0FBA1-9D1F-431A-AA45-DC731672C1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667B-16CE-4E29-8618-52F50FD3DB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5988-48C2-4053-963A-0492876886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1065-39EB-4D54-96BF-71A86CC751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 Somov                                              JLAB Eta Factory Experiment in Hal D  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8ED2F00-B05F-49FE-9707-4291114DB9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2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7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4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://www.physics.umass.edu/acfi/seminars-and-workshops/hadronic-probes-of-fundamental-symmetries/tbd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1359092" y="3505200"/>
            <a:ext cx="51732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                             A</a:t>
            </a:r>
            <a:r>
              <a:rPr lang="en-US" b="1" i="1" dirty="0">
                <a:solidFill>
                  <a:srgbClr val="800000"/>
                </a:solidFill>
              </a:rPr>
              <a:t>. </a:t>
            </a:r>
            <a:r>
              <a:rPr lang="en-US" b="1" i="1" dirty="0" err="1">
                <a:solidFill>
                  <a:srgbClr val="800000"/>
                </a:solidFill>
              </a:rPr>
              <a:t>Somov</a:t>
            </a:r>
            <a:r>
              <a:rPr lang="en-US" b="1" i="1" dirty="0">
                <a:solidFill>
                  <a:srgbClr val="800000"/>
                </a:solidFill>
              </a:rPr>
              <a:t>, Jefferson Lab   </a:t>
            </a:r>
          </a:p>
          <a:p>
            <a:pPr marL="342900" indent="-342900"/>
            <a:r>
              <a:rPr lang="en-US" b="1" i="1" dirty="0" smtClean="0">
                <a:solidFill>
                  <a:srgbClr val="800000"/>
                </a:solidFill>
              </a:rPr>
              <a:t>    </a:t>
            </a:r>
            <a:endParaRPr lang="en-US" b="1" i="1" dirty="0">
              <a:solidFill>
                <a:srgbClr val="800000"/>
              </a:solidFill>
            </a:endParaRPr>
          </a:p>
          <a:p>
            <a:pPr marL="342900" indent="-342900"/>
            <a:r>
              <a:rPr lang="en-US" b="1" i="1" dirty="0" smtClean="0">
                <a:solidFill>
                  <a:srgbClr val="800000"/>
                </a:solidFill>
              </a:rPr>
              <a:t>  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                         </a:t>
            </a:r>
            <a:r>
              <a:rPr lang="en-US" b="1" i="1" dirty="0" smtClean="0"/>
              <a:t>for </a:t>
            </a:r>
            <a:r>
              <a:rPr lang="en-US" b="1" i="1" dirty="0"/>
              <a:t> </a:t>
            </a:r>
            <a:r>
              <a:rPr lang="en-US" b="1" i="1" dirty="0" smtClean="0"/>
              <a:t>the </a:t>
            </a:r>
            <a:r>
              <a:rPr lang="en-US" b="1" i="1" dirty="0" err="1" smtClean="0"/>
              <a:t>GlueX</a:t>
            </a:r>
            <a:r>
              <a:rPr lang="en-US" b="1" i="1" dirty="0" smtClean="0"/>
              <a:t>  Collaboration</a:t>
            </a:r>
            <a:endParaRPr lang="de-DE" b="1" i="1" dirty="0"/>
          </a:p>
        </p:txBody>
      </p:sp>
      <p:grpSp>
        <p:nvGrpSpPr>
          <p:cNvPr id="5125" name="Group 23"/>
          <p:cNvGrpSpPr>
            <a:grpSpLocks/>
          </p:cNvGrpSpPr>
          <p:nvPr/>
        </p:nvGrpSpPr>
        <p:grpSpPr bwMode="auto">
          <a:xfrm>
            <a:off x="457200" y="304800"/>
            <a:ext cx="5105400" cy="2133600"/>
            <a:chOff x="144" y="2352"/>
            <a:chExt cx="2976" cy="1443"/>
          </a:xfrm>
        </p:grpSpPr>
        <p:pic>
          <p:nvPicPr>
            <p:cNvPr id="5128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129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36206" y="2667274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anose="05050102010706020507" pitchFamily="18" charset="2"/>
              </a:rPr>
              <a:t>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Factory Experiment in Hall D </a:t>
            </a:r>
          </a:p>
          <a:p>
            <a:pPr>
              <a:defRPr/>
            </a:pPr>
            <a:endParaRPr lang="de-DE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3806" y="4727847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The 10th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 Workshop on Chiral Dynamics 2021 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Beijing, China,  November 16, 2021 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799px-JEF_Logo.png" descr="799px-JEF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2201" y="793593"/>
            <a:ext cx="2541962" cy="762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381000" y="2057400"/>
            <a:ext cx="7391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Vector 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                     </a:t>
            </a:r>
            <a:r>
              <a:rPr lang="en-US" sz="2000" dirty="0" err="1" smtClean="0">
                <a:cs typeface="Times New Roman" pitchFamily="18" charset="0"/>
              </a:rPr>
              <a:t>leptophobic</a:t>
            </a:r>
            <a:r>
              <a:rPr lang="en-US" sz="2000" dirty="0" smtClean="0">
                <a:cs typeface="Times New Roman" pitchFamily="18" charset="0"/>
              </a:rPr>
              <a:t> vector boson  B:</a:t>
            </a:r>
          </a:p>
          <a:p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,     </a:t>
            </a:r>
            <a:r>
              <a:rPr lang="en-US" sz="2000" i="1" dirty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err="1" smtClean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 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              (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0.14 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&lt; </a:t>
            </a:r>
            <a:r>
              <a:rPr lang="en-US" i="1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 0.62 GeV )</a:t>
            </a:r>
          </a:p>
          <a:p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                  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smtClean="0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 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-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0          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( 0.62  &lt; </a:t>
            </a:r>
            <a:r>
              <a:rPr lang="en-US" i="1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1.0 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GeV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                                </a:t>
            </a:r>
            <a:r>
              <a:rPr lang="en-US" sz="2000" dirty="0" smtClean="0">
                <a:cs typeface="Times New Roman" pitchFamily="18" charset="0"/>
              </a:rPr>
              <a:t>dark photon:</a:t>
            </a:r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                      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,   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smtClean="0">
                <a:cs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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  e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e </a:t>
            </a:r>
            <a:r>
              <a:rPr lang="en-US" sz="2000" baseline="30000" dirty="0" smtClean="0"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Scalar</a:t>
            </a:r>
            <a:endParaRPr lang="en-US" sz="2000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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smtClean="0">
                <a:cs typeface="Times New Roman" pitchFamily="18" charset="0"/>
                <a:sym typeface="Symbol" panose="05050102010706020507" pitchFamily="18" charset="2"/>
              </a:rPr>
              <a:t>S      </a:t>
            </a:r>
            <a:r>
              <a:rPr lang="en-US" sz="2000" i="1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i="1" dirty="0" err="1" smtClean="0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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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,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e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e </a:t>
            </a:r>
            <a:r>
              <a:rPr lang="en-US" sz="2000" baseline="30000" dirty="0"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     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( </a:t>
            </a:r>
            <a:r>
              <a:rPr lang="en-US" dirty="0" err="1" smtClean="0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 smtClean="0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baseline="-25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&lt;  2 m</a:t>
            </a:r>
            <a:r>
              <a:rPr lang="en-US" baseline="-25000" dirty="0" smtClean="0">
                <a:cs typeface="Times New Roman" pitchFamily="18" charset="0"/>
                <a:sym typeface="Symbol" panose="05050102010706020507" pitchFamily="18" charset="2"/>
              </a:rPr>
              <a:t>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) </a:t>
            </a:r>
          </a:p>
          <a:p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  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,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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 </a:t>
            </a:r>
            <a:r>
              <a:rPr lang="en-US" baseline="30000" dirty="0"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i="1" dirty="0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  <a:sym typeface="Symbol" panose="05050102010706020507" pitchFamily="18" charset="2"/>
              </a:rPr>
              <a:t>        </a:t>
            </a:r>
            <a:r>
              <a:rPr lang="en-US" i="1" dirty="0" smtClean="0">
                <a:cs typeface="Times New Roman" pitchFamily="18" charset="0"/>
                <a:sym typeface="Symbol" panose="05050102010706020507" pitchFamily="18" charset="2"/>
              </a:rPr>
              <a:t>S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   </a:t>
            </a:r>
            <a:r>
              <a:rPr lang="en-US" baseline="30000" dirty="0" smtClean="0">
                <a:cs typeface="Times New Roman" pitchFamily="18" charset="0"/>
                <a:sym typeface="Symbol" panose="05050102010706020507" pitchFamily="18" charset="2"/>
              </a:rPr>
              <a:t> +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cs typeface="Times New Roman" pitchFamily="18" charset="0"/>
                <a:sym typeface="Symbol" panose="05050102010706020507" pitchFamily="18" charset="2"/>
              </a:rPr>
              <a:t> -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                     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( </a:t>
            </a:r>
            <a:r>
              <a:rPr lang="en-US" dirty="0" err="1">
                <a:cs typeface="Times New Roman" pitchFamily="18" charset="0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baseline="-25000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&gt;  2 m</a:t>
            </a:r>
            <a:r>
              <a:rPr lang="en-US" baseline="-25000" dirty="0">
                <a:cs typeface="Times New Roman" pitchFamily="18" charset="0"/>
                <a:sym typeface="Symbol" panose="05050102010706020507" pitchFamily="18" charset="2"/>
              </a:rPr>
              <a:t>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endParaRPr lang="en-US" dirty="0" smtClean="0">
              <a:cs typeface="Times New Roman" pitchFamily="18" charset="0"/>
              <a:sym typeface="Symbol" panose="05050102010706020507" pitchFamily="18" charset="2"/>
            </a:endParaRPr>
          </a:p>
          <a:p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        </a:t>
            </a:r>
            <a:r>
              <a:rPr lang="en-US" dirty="0">
                <a:cs typeface="Times New Roman" pitchFamily="18" charset="0"/>
                <a:sym typeface="Symbol" panose="05050102010706020507" pitchFamily="18" charset="2"/>
              </a:rPr>
              <a:t>  </a:t>
            </a:r>
            <a:r>
              <a:rPr lang="en-US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i="1" dirty="0" smtClean="0">
                <a:cs typeface="Times New Roman" pitchFamily="18" charset="0"/>
                <a:sym typeface="Symbol" panose="05050102010706020507" pitchFamily="18" charset="2"/>
              </a:rPr>
              <a:t>S        </a:t>
            </a:r>
            <a:endParaRPr lang="en-US" dirty="0">
              <a:cs typeface="Times New Roman" pitchFamily="18" charset="0"/>
              <a:sym typeface="Symbol" panose="05050102010706020507" pitchFamily="18" charset="2"/>
            </a:endParaRPr>
          </a:p>
          <a:p>
            <a:endParaRPr lang="en-US" dirty="0" smtClean="0">
              <a:cs typeface="Times New Roman" pitchFamily="18" charset="0"/>
              <a:sym typeface="Symbol" panose="05050102010706020507" pitchFamily="18" charset="2"/>
            </a:endParaRPr>
          </a:p>
          <a:p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Light </a:t>
            </a:r>
            <a:r>
              <a:rPr lang="en-US" dirty="0" err="1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pseudoscalar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 (</a:t>
            </a:r>
            <a:r>
              <a:rPr lang="en-US" dirty="0" err="1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axion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-like particle)  </a:t>
            </a:r>
          </a:p>
          <a:p>
            <a:endParaRPr lang="en-US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305800" cy="7620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Dark Matter Search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 Decays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7" name="Equation" r:id="rId4" imgW="100440" imgH="155160" progId="Equation.3">
                  <p:embed/>
                </p:oleObj>
              </mc:Choice>
              <mc:Fallback>
                <p:oleObj name="Equation" r:id="rId4" imgW="100440" imgH="155160" progId="Equation.3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245225"/>
            <a:ext cx="3230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itchFamily="18" charset="0"/>
                <a:sym typeface="Symbol" panose="05050102010706020507" pitchFamily="18" charset="2"/>
              </a:rPr>
              <a:t>,  </a:t>
            </a:r>
            <a:r>
              <a:rPr lang="en-US" sz="2000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/>
              <a:t>→   </a:t>
            </a:r>
            <a:r>
              <a:rPr lang="en-US" sz="2000" dirty="0" smtClean="0">
                <a:sym typeface="Symbol" panose="05050102010706020507" pitchFamily="18" charset="2"/>
              </a:rPr>
              <a:t>   </a:t>
            </a:r>
            <a:r>
              <a:rPr lang="en-US" sz="2000" dirty="0" smtClean="0"/>
              <a:t>,   </a:t>
            </a:r>
            <a:r>
              <a:rPr lang="en-US" sz="2000" dirty="0" smtClean="0">
                <a:sym typeface="Symbol" panose="05050102010706020507" pitchFamily="18" charset="2"/>
              </a:rPr>
              <a:t> </a:t>
            </a:r>
            <a:r>
              <a:rPr lang="en-US" sz="2000" dirty="0">
                <a:sym typeface="Symbol" panose="05050102010706020507" pitchFamily="18" charset="2"/>
              </a:rPr>
              <a:t> </a:t>
            </a:r>
            <a:r>
              <a:rPr lang="en-US" sz="2000" dirty="0" smtClean="0">
                <a:sym typeface="Symbol" panose="05050102010706020507" pitchFamily="18" charset="2"/>
              </a:rPr>
              <a:t>e</a:t>
            </a:r>
            <a:r>
              <a:rPr lang="en-US" sz="2000" baseline="30000" dirty="0" smtClean="0">
                <a:sym typeface="Symbol" panose="05050102010706020507" pitchFamily="18" charset="2"/>
              </a:rPr>
              <a:t>+</a:t>
            </a:r>
            <a:r>
              <a:rPr lang="en-US" sz="2000" dirty="0" smtClean="0">
                <a:sym typeface="Symbol" panose="05050102010706020507" pitchFamily="18" charset="2"/>
              </a:rPr>
              <a:t> e</a:t>
            </a:r>
            <a:r>
              <a:rPr lang="en-US" sz="2000" baseline="30000" dirty="0" smtClean="0">
                <a:sym typeface="Symbol" panose="05050102010706020507" pitchFamily="18" charset="2"/>
              </a:rPr>
              <a:t>-</a:t>
            </a:r>
            <a:endParaRPr lang="en-US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11478" y="1265327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Search for dark matter in sub-GeV range: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28288"/>
            <a:ext cx="3565969" cy="17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5334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Search for B-boson  in η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4" y="971265"/>
            <a:ext cx="8229600" cy="4054475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production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A.E. Nelson, N. </a:t>
            </a:r>
            <a:r>
              <a:rPr lang="en-US" sz="3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Tetradis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en-US" sz="3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3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B221, 80 (1989)</a:t>
            </a:r>
          </a:p>
          <a:p>
            <a:pPr>
              <a:buFont typeface="Wingdings" pitchFamily="2" charset="2"/>
              <a:buChar char="u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307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36985"/>
            <a:ext cx="5257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4953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99876" y="2620961"/>
            <a:ext cx="42605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 B decay:     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B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 in 140-600 MeV mass range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5999" y="3200400"/>
            <a:ext cx="2274467" cy="2590800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6039507" y="40096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S. </a:t>
            </a:r>
            <a:r>
              <a:rPr lang="en-US" sz="1600" b="1" dirty="0" err="1">
                <a:solidFill>
                  <a:srgbClr val="008000"/>
                </a:solidFill>
                <a:latin typeface="Comic Sans MS" pitchFamily="66" charset="0"/>
              </a:rPr>
              <a:t>Tulin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Phys.Rev.,D89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        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         14008 </a:t>
            </a:r>
            <a:r>
              <a:rPr lang="en-US" sz="1600" b="1" dirty="0">
                <a:solidFill>
                  <a:srgbClr val="008000"/>
                </a:solidFill>
                <a:latin typeface="Comic Sans MS" pitchFamily="66" charset="0"/>
              </a:rPr>
              <a:t>(2014)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6400800"/>
            <a:ext cx="5125107" cy="16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8" y="114300"/>
            <a:ext cx="8229600" cy="5334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JEF Experimental Reach 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  B  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0"/>
                <a:cs typeface="Times New Roman" pitchFamily="18" charset="0"/>
                <a:sym typeface="Symbol" charset="0"/>
              </a:rPr>
              <a:t> 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72200" y="22098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A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stringent constraint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on the </a:t>
            </a:r>
            <a:r>
              <a:rPr lang="en-US" sz="18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leptophobic</a:t>
            </a:r>
            <a:endParaRPr lang="en-US" sz="1800" dirty="0" smtClean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  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B-boson in </a:t>
            </a:r>
            <a:endParaRPr lang="en-US" sz="1800" dirty="0" smtClean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140 - 550 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MeV </a:t>
            </a:r>
            <a:r>
              <a:rPr 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range </a:t>
            </a:r>
            <a:endParaRPr lang="en-US" sz="1800" dirty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838200"/>
            <a:ext cx="6406978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489" y="3962400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100 days of taking data</a:t>
            </a:r>
          </a:p>
        </p:txBody>
      </p:sp>
    </p:spTree>
    <p:extLst>
      <p:ext uri="{BB962C8B-B14F-4D97-AF65-F5344CB8AC3E}">
        <p14:creationId xmlns:p14="http://schemas.microsoft.com/office/powerpoint/2010/main" val="17533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Calorimeter Upgrade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68533"/>
            <a:ext cx="3849209" cy="3874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301" y="89748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Calorimeter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47523"/>
              </p:ext>
            </p:extLst>
          </p:nvPr>
        </p:nvGraphicFramePr>
        <p:xfrm>
          <a:off x="4343400" y="1043733"/>
          <a:ext cx="4240475" cy="238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8" name="Acrobat Document" r:id="rId6" imgW="6096000" imgH="3429000" progId="AcroExch.Document.2017">
                  <p:embed/>
                </p:oleObj>
              </mc:Choice>
              <mc:Fallback>
                <p:oleObj name="Acrobat Document" r:id="rId6" imgW="6096000" imgH="34290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0" y="1043733"/>
                        <a:ext cx="4240475" cy="2385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2362202" y="2819400"/>
            <a:ext cx="1981198" cy="49237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44546" y="3433757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an array of 40 x 40 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modules in the inner part of the FCAL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(replace lead glass modules)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- 2 cm x 2 cm x 20 cm    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- 4 cm x 4 cm x 45 cm    lead glass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493114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factor of 4 better detector granularity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significantly improve shower separation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the energy and position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about a factor of 2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389" y="92289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8225780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537" y="113922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Calorimeter Prototype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9993" y="327264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resolution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2971800"/>
            <a:ext cx="641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4786" y="3702857"/>
            <a:ext cx="4807745" cy="3018618"/>
            <a:chOff x="76200" y="3610782"/>
            <a:chExt cx="4807745" cy="301861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24659766"/>
                    </p:ext>
                  </p:extLst>
                </p:nvPr>
              </p:nvGraphicFramePr>
              <p:xfrm>
                <a:off x="76200" y="3610782"/>
                <a:ext cx="4807745" cy="301861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120" name="Acrobat Document" r:id="rId5" imgW="3600388" imgH="2260381" progId="AcroExch.Document.2017">
                        <p:embed/>
                      </p:oleObj>
                    </mc:Choice>
                    <mc:Fallback>
                      <p:oleObj name="Acrobat Document" r:id="rId5" imgW="3600388" imgH="2260381" progId="AcroExch.Document.2017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6200" y="3610782"/>
                              <a:ext cx="4807745" cy="301861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24659766"/>
                    </p:ext>
                  </p:extLst>
                </p:nvPr>
              </p:nvGraphicFramePr>
              <p:xfrm>
                <a:off x="76200" y="3610782"/>
                <a:ext cx="4807745" cy="301861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8014" name="Acrobat Document" r:id="rId7" imgW="3600388" imgH="2260381" progId="AcroExch.Document.2017">
                        <p:embed/>
                      </p:oleObj>
                    </mc:Choice>
                    <mc:Fallback>
                      <p:oleObj name="Acrobat Document" r:id="rId7" imgW="3600388" imgH="2260381" progId="AcroExch.Document.2017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6200" y="3610782"/>
                              <a:ext cx="4807745" cy="301861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2532" name="AutoShape 8"/>
            <p:cNvSpPr>
              <a:spLocks noChangeArrowheads="1"/>
            </p:cNvSpPr>
            <p:nvPr/>
          </p:nvSpPr>
          <p:spPr bwMode="auto">
            <a:xfrm>
              <a:off x="1828800" y="5410200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447800" y="3913997"/>
                  <a:ext cx="2971800" cy="42518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2.6 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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1.1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a14:m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 </a:t>
                  </a:r>
                  <a:r>
                    <a:rPr lang="en-US" sz="2000" dirty="0" smtClean="0">
                      <a:latin typeface="+mn-lt"/>
                      <a:ea typeface="Cambria Math" panose="02040503050406030204" pitchFamily="18" charset="0"/>
                    </a:rPr>
                    <a:t> </a:t>
                  </a:r>
                  <a:r>
                    <a:rPr lang="en-US" sz="2000" dirty="0" smtClean="0">
                      <a:latin typeface="+mn-lt"/>
                      <a:ea typeface="Cambria Math" panose="02040503050406030204" pitchFamily="18" charset="0"/>
                      <a:sym typeface="Symbol" panose="05050102010706020507" pitchFamily="18" charset="2"/>
                    </a:rPr>
                    <a:t>  </a:t>
                  </a:r>
                  <a:r>
                    <a:rPr lang="en-US" dirty="0" smtClean="0">
                      <a:latin typeface="+mn-lt"/>
                      <a:ea typeface="Cambria Math" panose="02040503050406030204" pitchFamily="18" charset="0"/>
                      <a:sym typeface="Symbol" panose="05050102010706020507" pitchFamily="18" charset="2"/>
                    </a:rPr>
                    <a:t>0.6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3913997"/>
                  <a:ext cx="2971800" cy="425181"/>
                </a:xfrm>
                <a:prstGeom prst="rect">
                  <a:avLst/>
                </a:prstGeom>
                <a:blipFill>
                  <a:blip r:embed="rId9"/>
                  <a:stretch>
                    <a:fillRect l="-1434" t="-8571" b="-1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24639"/>
              </p:ext>
            </p:extLst>
          </p:nvPr>
        </p:nvGraphicFramePr>
        <p:xfrm>
          <a:off x="3816485" y="725488"/>
          <a:ext cx="534811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21" name="Acrobat Document" r:id="rId10" imgW="6096000" imgH="3429000" progId="AcroExch.Document.2017">
                  <p:embed/>
                </p:oleObj>
              </mc:Choice>
              <mc:Fallback>
                <p:oleObj name="Acrobat Document" r:id="rId10" imgW="6096000" imgH="34290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6485" y="725488"/>
                        <a:ext cx="5348110" cy="30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100" y="822949"/>
            <a:ext cx="39998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test of calorimeter prototype</a:t>
            </a:r>
          </a:p>
          <a:p>
            <a:endParaRPr lang="en-US" dirty="0"/>
          </a:p>
          <a:p>
            <a:r>
              <a:rPr lang="en-US" dirty="0" smtClean="0"/>
              <a:t>       -12 x 12 modules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- used as a Compton calorimeter</a:t>
            </a:r>
          </a:p>
          <a:p>
            <a:r>
              <a:rPr lang="en-US" dirty="0"/>
              <a:t> </a:t>
            </a:r>
            <a:r>
              <a:rPr lang="en-US" dirty="0" smtClean="0"/>
              <a:t>        in the </a:t>
            </a:r>
            <a:r>
              <a:rPr lang="en-US" dirty="0" err="1" smtClean="0"/>
              <a:t>PrimEx</a:t>
            </a:r>
            <a:r>
              <a:rPr lang="en-US" dirty="0" smtClean="0"/>
              <a:t> experiment </a:t>
            </a:r>
          </a:p>
          <a:p>
            <a:r>
              <a:rPr lang="en-US" dirty="0"/>
              <a:t> </a:t>
            </a:r>
            <a:r>
              <a:rPr lang="en-US" dirty="0" smtClean="0"/>
              <a:t>        in 2019 / 2021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79" y="4626498"/>
            <a:ext cx="3699821" cy="14641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5014" y="4194933"/>
            <a:ext cx="1507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NIM, A 1013 (2021)</a:t>
            </a:r>
            <a:endParaRPr lang="en-US" sz="1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5678455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192" y="140201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Finalizing Module Design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2971800"/>
            <a:ext cx="641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455" y="1089164"/>
            <a:ext cx="850329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3333FF"/>
                </a:solidFill>
              </a:rPr>
              <a:t> Magnetic shielding studies </a:t>
            </a:r>
          </a:p>
          <a:p>
            <a:r>
              <a:rPr lang="en-US" dirty="0" smtClean="0"/>
              <a:t>     </a:t>
            </a:r>
          </a:p>
          <a:p>
            <a:r>
              <a:rPr lang="en-US" dirty="0"/>
              <a:t> </a:t>
            </a:r>
            <a:r>
              <a:rPr lang="en-US" dirty="0" smtClean="0"/>
              <a:t>      - use soft iron and mu-metal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PMT housing</a:t>
            </a:r>
          </a:p>
          <a:p>
            <a:r>
              <a:rPr lang="en-US" dirty="0"/>
              <a:t> </a:t>
            </a:r>
            <a:r>
              <a:rPr lang="en-US" dirty="0" smtClean="0"/>
              <a:t>      - use light-guides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3333FF"/>
                </a:solidFill>
              </a:rPr>
              <a:t> Optimize geometry of  light guides</a:t>
            </a:r>
          </a:p>
          <a:p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          (light collection studies)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3333FF"/>
                </a:solidFill>
              </a:rPr>
              <a:t> Optimize design of PMT divider (active base)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FF"/>
                </a:solidFill>
              </a:rPr>
              <a:t> Study properties of </a:t>
            </a:r>
            <a:r>
              <a:rPr lang="en-US" dirty="0" err="1">
                <a:solidFill>
                  <a:srgbClr val="3333FF"/>
                </a:solidFill>
              </a:rPr>
              <a:t>PbWO</a:t>
            </a:r>
            <a:r>
              <a:rPr lang="en-US" dirty="0">
                <a:solidFill>
                  <a:srgbClr val="3333FF"/>
                </a:solidFill>
              </a:rPr>
              <a:t> crystals, perform quality checks</a:t>
            </a:r>
            <a:r>
              <a:rPr lang="en-US" dirty="0" smtClean="0"/>
              <a:t>: 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       - procure from two vendors: SICCAS (China) and CRYTUR (Czech Republic)</a:t>
            </a:r>
          </a:p>
          <a:p>
            <a:endParaRPr lang="en-US" dirty="0"/>
          </a:p>
          <a:p>
            <a:r>
              <a:rPr lang="en-US" dirty="0"/>
              <a:t>       -  measure dimensions, light transmittance and </a:t>
            </a:r>
            <a:r>
              <a:rPr lang="en-US" dirty="0" smtClean="0"/>
              <a:t>yield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41" y="1013492"/>
            <a:ext cx="4437351" cy="33280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5338756" y="2285274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PMT + LG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7115970" y="2285274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Crystal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6811735" y="92325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PMT shield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14415" y="5254823"/>
            <a:ext cx="2229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NIM A 956 (2020) 163375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781014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Beam Tests of Fabricated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PbWO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Modules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803" y="5080735"/>
            <a:ext cx="4181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Fabrication of FCAL2 modules in 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progress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Installation in Hall D:  2023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2971800"/>
            <a:ext cx="641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237" y="612338"/>
            <a:ext cx="853836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</a:rPr>
              <a:t>Test </a:t>
            </a:r>
            <a:r>
              <a:rPr lang="en-US" sz="2000" dirty="0">
                <a:solidFill>
                  <a:srgbClr val="3333FF"/>
                </a:solidFill>
              </a:rPr>
              <a:t>fabricated modules using electrons/positrons with known </a:t>
            </a:r>
            <a:r>
              <a:rPr lang="en-US" sz="2000" dirty="0" smtClean="0">
                <a:solidFill>
                  <a:srgbClr val="3333FF"/>
                </a:solidFill>
              </a:rPr>
              <a:t>energies</a:t>
            </a:r>
          </a:p>
          <a:p>
            <a:r>
              <a:rPr lang="en-US" sz="2000" dirty="0" smtClean="0">
                <a:solidFill>
                  <a:srgbClr val="3333FF"/>
                </a:solidFill>
              </a:rPr>
              <a:t>     provided  by </a:t>
            </a:r>
            <a:r>
              <a:rPr lang="en-US" sz="2000" dirty="0">
                <a:solidFill>
                  <a:srgbClr val="3333FF"/>
                </a:solidFill>
              </a:rPr>
              <a:t>the </a:t>
            </a:r>
            <a:r>
              <a:rPr lang="en-US" sz="2000" dirty="0" err="1">
                <a:solidFill>
                  <a:srgbClr val="3333FF"/>
                </a:solidFill>
              </a:rPr>
              <a:t>GlueX</a:t>
            </a:r>
            <a:r>
              <a:rPr lang="en-US" sz="2000" dirty="0">
                <a:solidFill>
                  <a:srgbClr val="3333FF"/>
                </a:solidFill>
              </a:rPr>
              <a:t>  Pair Spectrometer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Perform </a:t>
            </a:r>
            <a:r>
              <a:rPr lang="en-US" sz="2000" dirty="0">
                <a:solidFill>
                  <a:srgbClr val="3333FF"/>
                </a:solidFill>
              </a:rPr>
              <a:t>tests in parallel with </a:t>
            </a:r>
            <a:r>
              <a:rPr lang="en-US" sz="2000" dirty="0" err="1">
                <a:solidFill>
                  <a:srgbClr val="3333FF"/>
                </a:solidFill>
              </a:rPr>
              <a:t>GlueX</a:t>
            </a:r>
            <a:r>
              <a:rPr lang="en-US" sz="2000" dirty="0">
                <a:solidFill>
                  <a:srgbClr val="3333FF"/>
                </a:solidFill>
              </a:rPr>
              <a:t> data taking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997" y="860744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0" y="2090905"/>
            <a:ext cx="3128676" cy="2346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73" y="4780798"/>
            <a:ext cx="3206815" cy="2077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553" y="1669325"/>
            <a:ext cx="2912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Test up to 12 </a:t>
            </a:r>
            <a:r>
              <a:rPr lang="en-US" sz="1600" dirty="0" err="1" smtClean="0"/>
              <a:t>PbWO</a:t>
            </a:r>
            <a:r>
              <a:rPr lang="en-US" sz="1600" dirty="0" smtClean="0"/>
              <a:t> modules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5676" y="4576044"/>
            <a:ext cx="3558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Energy resolution of a single module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1136" y="987623"/>
            <a:ext cx="3727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NIM A 956 (2020) 163375, NIM A 795 (2015)</a:t>
            </a:r>
            <a:endParaRPr lang="en-US" sz="1400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48" y="2095661"/>
            <a:ext cx="3075032" cy="23062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325" y="1695000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Pair Spectrometer setup in Hall D 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45525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12881" y="376276"/>
            <a:ext cx="8229600" cy="487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2610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new JEF experiment in Hall D  will extend the physics potential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detector. The  JEF physics program spans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 of rare decays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mesons to the dark matter searches in the sub-GeV mass region.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experiment requires upgrade of the lead glass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GlueX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forward calorimeter with high-granularity, high-resolution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crystals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The new calorimeter will be installed in Hall D in 2023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6C91F-DF25-4AAF-B525-88F3C3BFA40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04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362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828800" y="5195888"/>
            <a:ext cx="367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 smtClean="0">
              <a:solidFill>
                <a:srgbClr val="230BB5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230BB5"/>
              </a:solidFill>
            </a:endParaRPr>
          </a:p>
        </p:txBody>
      </p:sp>
      <p:sp>
        <p:nvSpPr>
          <p:cNvPr id="6155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E7201-4156-4A8E-8922-F40985A5F041}" type="slidenum">
              <a:rPr lang="de-DE" smtClean="0">
                <a:latin typeface="Arial" charset="0"/>
              </a:rPr>
              <a:pPr/>
              <a:t>18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5461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World competition in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decays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CDC84-2DBF-4BC1-8DA9-F499C01F104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1828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20050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895600"/>
            <a:ext cx="2609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3375" y="4616450"/>
            <a:ext cx="2076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detector_labels_noplug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5105400"/>
            <a:ext cx="2362200" cy="1473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81800" y="4705350"/>
            <a:ext cx="23622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JEF at Jlab</a:t>
            </a:r>
          </a:p>
        </p:txBody>
      </p:sp>
      <p:sp>
        <p:nvSpPr>
          <p:cNvPr id="16" name="Left Arrow 15"/>
          <p:cNvSpPr>
            <a:spLocks noChangeArrowheads="1"/>
          </p:cNvSpPr>
          <p:nvPr/>
        </p:nvSpPr>
        <p:spPr bwMode="auto">
          <a:xfrm rot="-1682553">
            <a:off x="6396038" y="2546350"/>
            <a:ext cx="838200" cy="228600"/>
          </a:xfrm>
          <a:prstGeom prst="lef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86600" y="1639669"/>
            <a:ext cx="1828800" cy="6463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0800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Low energy </a:t>
            </a:r>
            <a:endParaRPr lang="en-US" dirty="0">
              <a:solidFill>
                <a:srgbClr val="FF0000"/>
              </a:solidFill>
              <a:latin typeface="Comic Sans MS" pitchFamily="66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  <a:sym typeface="Symbol"/>
              </a:rPr>
              <a:t>-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facilities</a:t>
            </a:r>
          </a:p>
        </p:txBody>
      </p:sp>
      <p:sp>
        <p:nvSpPr>
          <p:cNvPr id="20" name="Left Arrow 19"/>
          <p:cNvSpPr>
            <a:spLocks noChangeArrowheads="1"/>
          </p:cNvSpPr>
          <p:nvPr/>
        </p:nvSpPr>
        <p:spPr bwMode="auto">
          <a:xfrm rot="-5400000">
            <a:off x="7539038" y="4083050"/>
            <a:ext cx="838200" cy="228600"/>
          </a:xfrm>
          <a:prstGeom prst="lef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39000" y="2971800"/>
            <a:ext cx="1828800" cy="6463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0800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High energy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  <a:sym typeface="Symbol"/>
              </a:rPr>
              <a:t>-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+mn-ea"/>
                <a:cs typeface="Arial" charset="0"/>
              </a:rPr>
              <a:t>facility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1125" y="4956175"/>
            <a:ext cx="27717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8900" y="4581525"/>
            <a:ext cx="2730500" cy="371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CBELSA/TAPS at ELSA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43200" y="1066800"/>
            <a:ext cx="3733800" cy="5791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4488" y="1322388"/>
            <a:ext cx="1524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336600"/>
                </a:solidFill>
              </a:rPr>
              <a:t>e</a:t>
            </a:r>
            <a:r>
              <a:rPr lang="en-US" b="1" baseline="30000" dirty="0" err="1">
                <a:solidFill>
                  <a:srgbClr val="336600"/>
                </a:solidFill>
              </a:rPr>
              <a:t>+</a:t>
            </a:r>
            <a:r>
              <a:rPr lang="en-US" b="1" dirty="0" err="1">
                <a:solidFill>
                  <a:srgbClr val="336600"/>
                </a:solidFill>
              </a:rPr>
              <a:t>e</a:t>
            </a:r>
            <a:r>
              <a:rPr lang="en-US" b="1" baseline="30000" dirty="0">
                <a:solidFill>
                  <a:srgbClr val="336600"/>
                </a:solidFill>
              </a:rPr>
              <a:t>-</a:t>
            </a:r>
          </a:p>
          <a:p>
            <a:r>
              <a:rPr lang="en-US" b="1" dirty="0">
                <a:solidFill>
                  <a:srgbClr val="336600"/>
                </a:solidFill>
              </a:rPr>
              <a:t>Collider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5888" y="3333750"/>
            <a:ext cx="20177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6600"/>
                </a:solidFill>
              </a:rPr>
              <a:t>Fixed-target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334000"/>
            <a:ext cx="1676400" cy="338138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photoproduction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3200400"/>
            <a:ext cx="1676400" cy="338138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hadroproduction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970549"/>
      </p:ext>
    </p:extLst>
  </p:cSld>
  <p:clrMapOvr>
    <a:masterClrMapping/>
  </p:clrMapOvr>
  <p:transition advTm="581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9" grpId="0" animBg="1"/>
      <p:bldP spid="20" grpId="0" animBg="1"/>
      <p:bldP spid="21" grpId="0" animBg="1"/>
      <p:bldP spid="3" grpId="0" animBg="1"/>
      <p:bldP spid="23" grpId="0" animBg="1"/>
      <p:bldP spid="2" grpId="0" animBg="1"/>
      <p:bldP spid="22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1855573" y="45720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23114"/>
            <a:ext cx="1869561" cy="3390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2286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" y="22860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00000"/>
                </a:solidFill>
              </a:rPr>
              <a:t>GlueX</a:t>
            </a:r>
            <a:r>
              <a:rPr lang="en-US" sz="2000" dirty="0" smtClean="0">
                <a:solidFill>
                  <a:srgbClr val="C00000"/>
                </a:solidFill>
              </a:rPr>
              <a:t> detector in Hall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Jefferson Lab </a:t>
            </a:r>
            <a:r>
              <a:rPr lang="en-US" sz="2000" dirty="0" smtClean="0">
                <a:solidFill>
                  <a:srgbClr val="C00000"/>
                </a:solidFill>
                <a:sym typeface="Symbol" panose="05050102010706020507" pitchFamily="18" charset="2"/>
              </a:rPr>
              <a:t> Factory (JEF) 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experiment with </a:t>
            </a:r>
            <a:r>
              <a:rPr lang="en-US" sz="2000" dirty="0" smtClean="0">
                <a:solidFill>
                  <a:srgbClr val="C00000"/>
                </a:solidFill>
              </a:rPr>
              <a:t>the </a:t>
            </a:r>
            <a:r>
              <a:rPr lang="en-US" sz="2000" dirty="0" err="1" smtClean="0">
                <a:solidFill>
                  <a:srgbClr val="C00000"/>
                </a:solidFill>
              </a:rPr>
              <a:t>GlueX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detector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Physics Program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Upgrade of the </a:t>
            </a:r>
            <a:r>
              <a:rPr lang="en-US" sz="2000" dirty="0" err="1">
                <a:solidFill>
                  <a:srgbClr val="C00000"/>
                </a:solidFill>
              </a:rPr>
              <a:t>GlueX</a:t>
            </a:r>
            <a:r>
              <a:rPr lang="en-US" sz="2000" dirty="0">
                <a:solidFill>
                  <a:srgbClr val="C00000"/>
                </a:solidFill>
              </a:rPr>
              <a:t>  Forward Calorimeter</a:t>
            </a:r>
          </a:p>
        </p:txBody>
      </p:sp>
    </p:spTree>
    <p:extLst>
      <p:ext uri="{BB962C8B-B14F-4D97-AF65-F5344CB8AC3E}">
        <p14:creationId xmlns:p14="http://schemas.microsoft.com/office/powerpoint/2010/main" val="23280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1143000" y="990600"/>
            <a:ext cx="6934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Dark </a:t>
            </a:r>
            <a:r>
              <a:rPr lang="en-US" sz="2000" dirty="0" err="1" smtClean="0">
                <a:solidFill>
                  <a:srgbClr val="3333FF"/>
                </a:solidFill>
                <a:cs typeface="Times New Roman" pitchFamily="18" charset="0"/>
              </a:rPr>
              <a:t>leptophobic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B-boson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Arises from a new gauge baryon symmetry U(1)</a:t>
            </a:r>
            <a:r>
              <a:rPr lang="en-US" sz="2000" baseline="-25000" dirty="0" smtClean="0">
                <a:solidFill>
                  <a:srgbClr val="3333FF"/>
                </a:solidFill>
                <a:cs typeface="Times New Roman" pitchFamily="18" charset="0"/>
              </a:rPr>
              <a:t>B</a:t>
            </a:r>
            <a:endParaRPr lang="en-US" sz="2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endParaRPr lang="en-US" sz="2000" dirty="0" smtClean="0">
              <a:cs typeface="Times New Roman" pitchFamily="18" charset="0"/>
            </a:endParaRPr>
          </a:p>
          <a:p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Unified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genesis of baryonic and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dark matter 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the                region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is strongly constrained by long-range forces search exp. ; the                    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  has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been investigated by the collider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experiments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sz="200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3333FF"/>
                </a:solidFill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-scale </a:t>
            </a:r>
            <a:r>
              <a:rPr lang="en-US" sz="2000" dirty="0">
                <a:solidFill>
                  <a:srgbClr val="3333FF"/>
                </a:solidFill>
                <a:cs typeface="Times New Roman" pitchFamily="18" charset="0"/>
              </a:rPr>
              <a:t>domain is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poorly constrained</a:t>
            </a:r>
            <a:endParaRPr lang="en-US" sz="2000" dirty="0">
              <a:solidFill>
                <a:srgbClr val="3333FF"/>
              </a:solidFill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             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discovery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opportunity!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7620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Search for B boson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78" name="Equation" r:id="rId4" imgW="100440" imgH="155160" progId="Equation.3">
                  <p:embed/>
                </p:oleObj>
              </mc:Choice>
              <mc:Fallback>
                <p:oleObj name="Equation" r:id="rId4" imgW="100440" imgH="155160" progId="Equation.3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048000" y="1371600"/>
          <a:ext cx="22209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79" name="Equation" r:id="rId6" imgW="1295280" imgH="393480" progId="Equation.3">
                  <p:embed/>
                </p:oleObj>
              </mc:Choice>
              <mc:Fallback>
                <p:oleObj name="Equation" r:id="rId6" imgW="1295280" imgH="393480" progId="Equation.3">
                  <p:embed/>
                  <p:pic>
                    <p:nvPicPr>
                      <p:cNvPr id="2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1600"/>
                        <a:ext cx="222091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0" y="2590800"/>
            <a:ext cx="3657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Early studies by Lee and Yang, Phys.Rev.,98 (1955) 1501;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Okun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Yad.Fiz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Comic Sans MS" charset="0"/>
              </a:rPr>
              <a:t>., 10 (1969) 358,  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828800" y="4057650"/>
          <a:ext cx="914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80" name="Equation" r:id="rId8" imgW="530280" imgH="200880" progId="Equation.3">
                  <p:embed/>
                </p:oleObj>
              </mc:Choice>
              <mc:Fallback>
                <p:oleObj name="Equation" r:id="rId8" imgW="530280" imgH="20088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57650"/>
                        <a:ext cx="9144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6"/>
          <p:cNvGraphicFramePr>
            <a:graphicFrameLocks noChangeAspect="1"/>
          </p:cNvGraphicFramePr>
          <p:nvPr>
            <p:extLst/>
          </p:nvPr>
        </p:nvGraphicFramePr>
        <p:xfrm>
          <a:off x="4124325" y="4419600"/>
          <a:ext cx="13620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81" name="Equation" r:id="rId10" imgW="804240" imgH="191880" progId="Equation.3">
                  <p:embed/>
                </p:oleObj>
              </mc:Choice>
              <mc:Fallback>
                <p:oleObj name="Equation" r:id="rId10" imgW="804240" imgH="191880" progId="Equation.3">
                  <p:embed/>
                  <p:pic>
                    <p:nvPicPr>
                      <p:cNvPr id="20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4419600"/>
                        <a:ext cx="13620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990600"/>
            <a:ext cx="403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Comic Sans MS" pitchFamily="66" charset="0"/>
              </a:rPr>
              <a:t>Prakhov</a:t>
            </a:r>
            <a:r>
              <a:rPr lang="en-US" sz="1400" dirty="0">
                <a:solidFill>
                  <a:srgbClr val="3333FF"/>
                </a:solidFill>
              </a:rPr>
              <a:t>  </a:t>
            </a:r>
            <a:r>
              <a:rPr lang="en-US" sz="1400" dirty="0">
                <a:solidFill>
                  <a:srgbClr val="3333FF"/>
                </a:solidFill>
                <a:latin typeface="Comic Sans MS" pitchFamily="66" charset="0"/>
              </a:rPr>
              <a:t>et al., Phys. Rev. C78, 015206 (2008)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b="1" kern="0" dirty="0" smtClean="0">
                <a:solidFill>
                  <a:schemeClr val="bg2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Projections for </a:t>
            </a:r>
            <a:r>
              <a:rPr lang="el-GR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</a:t>
            </a:r>
            <a:r>
              <a:rPr lang="el-G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→</a:t>
            </a:r>
            <a:r>
              <a:rPr lang="el-G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sz="2800" b="1" kern="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l-GR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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 pitchFamily="18" charset="2"/>
              </a:rPr>
              <a:t>Decay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63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159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TextBox 18"/>
          <p:cNvSpPr txBox="1">
            <a:spLocks noChangeArrowheads="1"/>
          </p:cNvSpPr>
          <p:nvPr/>
        </p:nvSpPr>
        <p:spPr bwMode="auto">
          <a:xfrm>
            <a:off x="2438400" y="28956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Projected JEF</a:t>
            </a:r>
          </a:p>
        </p:txBody>
      </p:sp>
      <p:sp>
        <p:nvSpPr>
          <p:cNvPr id="56332" name="TextBox 23"/>
          <p:cNvSpPr txBox="1">
            <a:spLocks noChangeArrowheads="1"/>
          </p:cNvSpPr>
          <p:nvPr/>
        </p:nvSpPr>
        <p:spPr bwMode="auto">
          <a:xfrm>
            <a:off x="2362200" y="2557463"/>
            <a:ext cx="106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CB-AGS</a:t>
            </a:r>
          </a:p>
        </p:txBody>
      </p:sp>
      <p:sp>
        <p:nvSpPr>
          <p:cNvPr id="56333" name="Flowchart: Connector 24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56334" name="Isosceles Triangle 25"/>
          <p:cNvSpPr>
            <a:spLocks noChangeArrowheads="1"/>
          </p:cNvSpPr>
          <p:nvPr/>
        </p:nvSpPr>
        <p:spPr bwMode="auto">
          <a:xfrm rot="10800000">
            <a:off x="2286000" y="2667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 rot="240000" flipV="1">
            <a:off x="1219200" y="1616075"/>
            <a:ext cx="442913" cy="36513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rot="240000" flipV="1">
            <a:off x="1219200" y="2005013"/>
            <a:ext cx="442913" cy="36512"/>
          </a:xfrm>
          <a:prstGeom prst="line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rot="240000" flipV="1">
            <a:off x="1219200" y="1852613"/>
            <a:ext cx="442913" cy="36512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0"/>
            <a:ext cx="22463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1386" y="1427303"/>
            <a:ext cx="2616234" cy="226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876800" y="9906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A2 at MAMI </a:t>
            </a:r>
            <a:r>
              <a:rPr lang="en-US" sz="1400" dirty="0" smtClean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arXiv:1405.4904</a:t>
            </a:r>
            <a:r>
              <a:rPr lang="en-US" sz="14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  <a:cs typeface="Times New Roman" pitchFamily="18" charset="0"/>
              </a:rPr>
              <a:t>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3639"/>
            <a:ext cx="3124200" cy="28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28600" y="5428296"/>
            <a:ext cx="51327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Constrain contribution of scalar resonances </a:t>
            </a:r>
          </a:p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calculation of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O(p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low-energy constants  </a:t>
            </a: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en-US" alt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67837"/>
      </p:ext>
    </p:extLst>
  </p:cSld>
  <p:clrMapOvr>
    <a:masterClrMapping/>
  </p:clrMapOvr>
  <p:transition advTm="1471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C Invariance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charset="0"/>
              <a:cs typeface="Times New Roman" pitchFamily="18" charset="0"/>
              <a:sym typeface="Symbo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371600"/>
          <a:ext cx="3810000" cy="4873626"/>
        </p:xfrm>
        <a:graphic>
          <a:graphicData uri="http://schemas.openxmlformats.org/drawingml/2006/table">
            <a:tbl>
              <a:tblPr/>
              <a:tblGrid>
                <a:gridCol w="85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Final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Branching Ratio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(upper limit)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Gammas in Final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F82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1.6•10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9•10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5•10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Nothing published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&lt; 6•10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7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γ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π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Nothing published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96" name="Rectangle 7"/>
          <p:cNvSpPr>
            <a:spLocks noChangeArrowheads="1"/>
          </p:cNvSpPr>
          <p:nvPr/>
        </p:nvSpPr>
        <p:spPr bwMode="auto">
          <a:xfrm>
            <a:off x="5257800" y="838200"/>
            <a:ext cx="364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 Violating </a:t>
            </a:r>
            <a:r>
              <a:rPr lang="el-GR">
                <a:solidFill>
                  <a:srgbClr val="FF0000"/>
                </a:solidFill>
                <a:latin typeface="Comic Sans MS" pitchFamily="66" charset="0"/>
              </a:rPr>
              <a:t>η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 neutral decays </a:t>
            </a:r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105400" y="31242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105400" y="5105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6200" y="1340346"/>
            <a:ext cx="4876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Maximally violated in the weak force  </a:t>
            </a:r>
          </a:p>
          <a:p>
            <a:pPr eaLnBrk="1" hangingPunct="1">
              <a:lnSpc>
                <a:spcPct val="80000"/>
              </a:lnSpc>
              <a:buClr>
                <a:srgbClr val="3333FF"/>
              </a:buClr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  and is well tested</a:t>
            </a:r>
          </a:p>
          <a:p>
            <a:pPr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000" dirty="0" smtClean="0">
              <a:ea typeface="ＭＳ Ｐゴシック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cs typeface="Times New Roman" pitchFamily="18" charset="0"/>
              </a:rPr>
              <a:t>SM prediction: </a:t>
            </a:r>
          </a:p>
          <a:p>
            <a:pPr marL="342900" indent="-342900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    BR(</a:t>
            </a:r>
            <a:r>
              <a:rPr lang="el-GR" sz="2000" dirty="0" smtClean="0">
                <a:solidFill>
                  <a:srgbClr val="000000"/>
                </a:solidFill>
                <a:cs typeface="Times New Roman" pitchFamily="18" charset="0"/>
              </a:rPr>
              <a:t>η→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3</a:t>
            </a:r>
            <a:r>
              <a:rPr lang="el-GR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γ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&lt;10</a:t>
            </a:r>
            <a:r>
              <a:rPr lang="en-US" sz="2000" baseline="30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-19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via P-violating</a:t>
            </a:r>
          </a:p>
          <a:p>
            <a:pPr marL="342900" indent="-342900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weak interaction.</a:t>
            </a:r>
          </a:p>
          <a:p>
            <a:pPr marL="342900" indent="-342900"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33FF"/>
                </a:solidFill>
                <a:ea typeface="ＭＳ Ｐゴシック" charset="0"/>
                <a:cs typeface="Times New Roman" pitchFamily="18" charset="0"/>
              </a:rPr>
              <a:t> Study constraints on CVPC  from EDM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     - no constraints in the presence of   a 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       conspiracy or new symmetry;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Times New Roman" pitchFamily="18" charset="0"/>
              </a:rPr>
              <a:t>only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Times New Roman" pitchFamily="18" charset="0"/>
              </a:rPr>
              <a:t>       the direct searches are unambiguous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4867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M. Ramsey-</a:t>
            </a:r>
            <a:r>
              <a:rPr lang="en-US" dirty="0" err="1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Musolf</a:t>
            </a: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, phys. Rev., D63 (2001);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  <a:hlinkClick r:id="rId4"/>
              </a:rPr>
              <a:t>talk at the AFCI workshop</a:t>
            </a: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,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990000"/>
                </a:solidFill>
                <a:ea typeface="ＭＳ Ｐゴシック" charset="0"/>
                <a:cs typeface="Times New Roman" pitchFamily="18" charset="0"/>
              </a:rPr>
              <a:t>studies are in progress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648200" y="2438400"/>
            <a:ext cx="304800" cy="152400"/>
          </a:xfrm>
          <a:prstGeom prst="rightArrow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71600" y="6502400"/>
            <a:ext cx="77636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3333FF"/>
                </a:solidFill>
              </a:rPr>
              <a:t>                                            </a:t>
            </a:r>
            <a:r>
              <a:rPr lang="en-US" sz="1200" dirty="0" smtClean="0">
                <a:solidFill>
                  <a:srgbClr val="3333FF"/>
                </a:solidFill>
              </a:rPr>
              <a:t>                                                                                                                                                    24</a:t>
            </a:r>
            <a:endParaRPr lang="de-DE" sz="1200" b="1" dirty="0">
              <a:solidFill>
                <a:srgbClr val="3333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2F5FD-F978-4FFE-ADA8-35E2A6E2B1E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5077"/>
      </p:ext>
    </p:extLst>
  </p:cSld>
  <p:clrMapOvr>
    <a:masterClrMapping/>
  </p:clrMapOvr>
  <p:transition advTm="779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2265528" y="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Detector in Hall 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23114"/>
            <a:ext cx="1869561" cy="33901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5761449"/>
            <a:ext cx="5000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Beam of photons (linear polarization)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Optimized to detect multi-particle final states</a:t>
            </a:r>
            <a:endParaRPr lang="en-US" dirty="0">
              <a:solidFill>
                <a:srgbClr val="3333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072669"/>
              </p:ext>
            </p:extLst>
          </p:nvPr>
        </p:nvGraphicFramePr>
        <p:xfrm>
          <a:off x="1869561" y="1439679"/>
          <a:ext cx="7198239" cy="395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2" name="Acrobat Document" r:id="rId4" imgW="5727478" imgH="3149556" progId="AcroExch.Document.2017">
                  <p:embed/>
                </p:oleObj>
              </mc:Choice>
              <mc:Fallback>
                <p:oleObj name="Acrobat Document" r:id="rId4" imgW="5727478" imgH="3149556" progId="AcroExch.Document.2017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9561" y="1439679"/>
                        <a:ext cx="7198239" cy="3958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77114" y="1490449"/>
            <a:ext cx="3437379" cy="4667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endParaRPr lang="en-US" sz="1600" b="1" dirty="0"/>
          </a:p>
          <a:p>
            <a:r>
              <a:rPr lang="en-US" sz="1600" b="1" dirty="0" smtClean="0">
                <a:solidFill>
                  <a:srgbClr val="FF0000"/>
                </a:solidFill>
              </a:rPr>
              <a:t>Tracks:  </a:t>
            </a:r>
            <a:r>
              <a:rPr lang="en-US" sz="1600" b="1" dirty="0" smtClean="0">
                <a:solidFill>
                  <a:srgbClr val="FF0000"/>
                </a:solidFill>
                <a:sym typeface="Symbol" pitchFamily="18" charset="2"/>
              </a:rPr>
              <a:t>         </a:t>
            </a:r>
            <a:r>
              <a:rPr lang="en-US" sz="1600" b="1" baseline="-25000" dirty="0">
                <a:solidFill>
                  <a:srgbClr val="FF0000"/>
                </a:solidFill>
                <a:sym typeface="Symbol" pitchFamily="18" charset="2"/>
              </a:rPr>
              <a:t>p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/ p </a:t>
            </a:r>
            <a:r>
              <a:rPr lang="en-US" sz="1600" b="1" dirty="0" smtClean="0">
                <a:solidFill>
                  <a:srgbClr val="FF0000"/>
                </a:solidFill>
                <a:sym typeface="Symbol" pitchFamily="18" charset="2"/>
              </a:rPr>
              <a:t>   ~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2 – 5 </a:t>
            </a:r>
            <a:r>
              <a:rPr lang="en-US" sz="1600" b="1" dirty="0" smtClean="0">
                <a:solidFill>
                  <a:srgbClr val="FF0000"/>
                </a:solidFill>
                <a:sym typeface="Symbol" pitchFamily="18" charset="2"/>
              </a:rPr>
              <a:t>%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310" y="1130651"/>
            <a:ext cx="409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sym typeface="Symbol" pitchFamily="18" charset="2"/>
              </a:rPr>
              <a:t>Photons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:   </a:t>
            </a:r>
            <a:r>
              <a:rPr lang="en-US" sz="1600" b="1" dirty="0" smtClean="0">
                <a:solidFill>
                  <a:srgbClr val="FF0000"/>
                </a:solidFill>
                <a:sym typeface="Symbol" pitchFamily="18" charset="2"/>
              </a:rPr>
              <a:t>     </a:t>
            </a:r>
            <a:r>
              <a:rPr lang="en-US" sz="1600" b="1" baseline="-25000" dirty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 / E   </a:t>
            </a:r>
            <a:r>
              <a:rPr lang="en-US" sz="1600" b="1" dirty="0" smtClean="0">
                <a:solidFill>
                  <a:srgbClr val="FF0000"/>
                </a:solidFill>
                <a:sym typeface="Symbol" pitchFamily="18" charset="2"/>
              </a:rPr>
              <a:t>~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6 % /E    2.0 %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310" y="2091548"/>
            <a:ext cx="2773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sym typeface="Symbol" pitchFamily="18" charset="2"/>
              </a:rPr>
              <a:t>Acceptance:   1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 &lt;  &lt; 120</a:t>
            </a:r>
          </a:p>
        </p:txBody>
      </p:sp>
    </p:spTree>
    <p:extLst>
      <p:ext uri="{BB962C8B-B14F-4D97-AF65-F5344CB8AC3E}">
        <p14:creationId xmlns:p14="http://schemas.microsoft.com/office/powerpoint/2010/main" val="38396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672464" y="37647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Experiments with the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detector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068832"/>
              </p:ext>
            </p:extLst>
          </p:nvPr>
        </p:nvGraphicFramePr>
        <p:xfrm>
          <a:off x="100964" y="838200"/>
          <a:ext cx="8915399" cy="568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25">
                  <a:extLst>
                    <a:ext uri="{9D8B030D-6E8A-4147-A177-3AD203B41FA5}">
                      <a16:colId xmlns:a16="http://schemas.microsoft.com/office/drawing/2014/main" val="2390025168"/>
                    </a:ext>
                  </a:extLst>
                </a:gridCol>
                <a:gridCol w="15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861">
                  <a:extLst>
                    <a:ext uri="{9D8B030D-6E8A-4147-A177-3AD203B41FA5}">
                      <a16:colId xmlns:a16="http://schemas.microsoft.com/office/drawing/2014/main" val="1191660806"/>
                    </a:ext>
                  </a:extLst>
                </a:gridCol>
                <a:gridCol w="14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0877">
                  <a:extLst>
                    <a:ext uri="{9D8B030D-6E8A-4147-A177-3AD203B41FA5}">
                      <a16:colId xmlns:a16="http://schemas.microsoft.com/office/drawing/2014/main" val="1336952293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r>
                        <a:rPr lang="en-US" sz="1800" b="0" kern="1200" baseline="0" dirty="0" err="1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r>
                        <a:rPr lang="en-US" sz="1800" b="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 experiment: search for mesons with exotic quantum numbers; a study of meson and baryon decays to strange final states </a:t>
                      </a:r>
                      <a:endParaRPr lang="en-US" b="0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B02BE"/>
                          </a:solidFill>
                        </a:rPr>
                        <a:t>2016</a:t>
                      </a:r>
                      <a:r>
                        <a:rPr lang="en-US" b="0" baseline="0" dirty="0" smtClean="0">
                          <a:solidFill>
                            <a:srgbClr val="0B02BE"/>
                          </a:solidFill>
                        </a:rPr>
                        <a:t> – present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rgbClr val="0B02BE"/>
                          </a:solidFill>
                        </a:rPr>
                        <a:t>collected </a:t>
                      </a:r>
                      <a:r>
                        <a:rPr lang="en-US" b="0" baseline="0" dirty="0" smtClean="0">
                          <a:solidFill>
                            <a:srgbClr val="0B02BE"/>
                          </a:solidFill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b="0" baseline="0" dirty="0" smtClean="0">
                          <a:solidFill>
                            <a:srgbClr val="0B02BE"/>
                          </a:solidFill>
                        </a:rPr>
                        <a:t>30% of data</a:t>
                      </a:r>
                      <a:endParaRPr lang="en-US" b="0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algn="r"/>
                      <a:endParaRPr lang="en-US" i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17745"/>
                  </a:ext>
                </a:extLst>
              </a:tr>
              <a:tr h="616544">
                <a:tc gridSpan="2"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A precision measurement of the 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 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radiative decay width via the </a:t>
                      </a:r>
                      <a:r>
                        <a:rPr lang="en-US" sz="1800" kern="1200" baseline="0" dirty="0" err="1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Primakoff</a:t>
                      </a:r>
                      <a:r>
                        <a:rPr lang="en-US" sz="1800" kern="1200" baseline="0" dirty="0" smtClean="0">
                          <a:solidFill>
                            <a:srgbClr val="0B02BE"/>
                          </a:solidFill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(see talk by I.</a:t>
                      </a:r>
                      <a:r>
                        <a:rPr lang="en-US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C00000"/>
                          </a:solidFill>
                        </a:rPr>
                        <a:t>Jaegle</a:t>
                      </a:r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Calorimeter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prototype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B02BE"/>
                          </a:solidFill>
                        </a:rPr>
                        <a:t>Spring 2019, Fall 2021 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B02BE"/>
                          </a:solidFill>
                        </a:rPr>
                        <a:t>(~</a:t>
                      </a:r>
                      <a:r>
                        <a:rPr lang="en-US" baseline="0" dirty="0" smtClean="0">
                          <a:solidFill>
                            <a:srgbClr val="0B02BE"/>
                          </a:solidFill>
                        </a:rPr>
                        <a:t>50 % of data)</a:t>
                      </a:r>
                    </a:p>
                    <a:p>
                      <a:pPr algn="ctr"/>
                      <a:endParaRPr lang="en-US" dirty="0">
                        <a:solidFill>
                          <a:srgbClr val="0B02BE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56">
                <a:tc gridSpan="6">
                  <a:txBody>
                    <a:bodyPr/>
                    <a:lstStyle/>
                    <a:p>
                      <a:pPr algn="r"/>
                      <a:endParaRPr lang="en-US" i="1" dirty="0" smtClean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8464"/>
                  </a:ext>
                </a:extLst>
              </a:tr>
              <a:tr h="455068">
                <a:tc gridSpan="2"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Measuring the charged pion polarizability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(see talk by R.</a:t>
                      </a:r>
                      <a:r>
                        <a:rPr lang="en-US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C00000"/>
                          </a:solidFill>
                        </a:rPr>
                        <a:t>Miskimen</a:t>
                      </a:r>
                      <a:r>
                        <a:rPr lang="en-US" i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Scheduled</a:t>
                      </a:r>
                      <a:r>
                        <a:rPr lang="en-US" baseline="0" dirty="0" smtClean="0"/>
                        <a:t> for 2022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64">
                <a:tc gridSpan="2"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i="1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7763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Studying short range correlations with real photon beams at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3333FF"/>
                          </a:solidFill>
                        </a:rPr>
                        <a:t>Taking data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652121"/>
                  </a:ext>
                </a:extLst>
              </a:tr>
              <a:tr h="565088">
                <a:tc gridSpan="6"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Upgrade Forward Calorimeter</a:t>
                      </a:r>
                      <a:endParaRPr lang="en-US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53394"/>
                  </a:ext>
                </a:extLst>
              </a:tr>
              <a:tr h="792700">
                <a:tc gridSpan="3"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 decays with emphasis on rare neutral modes: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The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JLab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Factory experiment (JEF)</a:t>
                      </a:r>
                      <a:endParaRPr lang="en-US" b="0" dirty="0" smtClean="0"/>
                    </a:p>
                    <a:p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Run in parallel with </a:t>
                      </a:r>
                      <a:r>
                        <a:rPr lang="en-US" baseline="0" dirty="0" err="1" smtClean="0"/>
                        <a:t>GlueX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4211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3915" y="5668373"/>
            <a:ext cx="8915398" cy="860968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JEF Experiment using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Detector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211" y="4062138"/>
            <a:ext cx="8686800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2929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Upgrade the inner part of the lead glass Forward Calorimeter with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high-granularity high-  </a:t>
            </a:r>
          </a:p>
          <a:p>
            <a:pPr>
              <a:spcBef>
                <a:spcPct val="20000"/>
              </a:spcBef>
              <a:buClr>
                <a:srgbClr val="2929FF"/>
              </a:buCl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resolution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crystals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improve reconstruction of multi-photon final states</a:t>
            </a:r>
          </a:p>
          <a:p>
            <a:pPr marL="285750" indent="-285750">
              <a:spcBef>
                <a:spcPct val="20000"/>
              </a:spcBef>
              <a:buClr>
                <a:srgbClr val="2929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Produce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 /    using a beam of tagged photons with the energy between 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8.4 - 11.7 GeV</a:t>
            </a:r>
          </a:p>
          <a:p>
            <a:pPr marL="285750" indent="-285750">
              <a:spcBef>
                <a:spcPct val="20000"/>
              </a:spcBef>
              <a:buClr>
                <a:srgbClr val="2929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Reconstruct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 /  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 exclusive reactions: </a:t>
            </a:r>
          </a:p>
          <a:p>
            <a:pPr marL="285750" indent="-285750">
              <a:spcBef>
                <a:spcPct val="20000"/>
              </a:spcBef>
              <a:buClr>
                <a:srgbClr val="2929FF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spcBef>
                <a:spcPct val="20000"/>
              </a:spcBef>
              <a:buClr>
                <a:srgbClr val="2929FF"/>
              </a:buClr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spcBef>
                <a:spcPct val="20000"/>
              </a:spcBef>
              <a:buClr>
                <a:srgbClr val="2929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Run in parallel with other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GlueX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experiments: collect large data set of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 /  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mesons</a:t>
            </a:r>
          </a:p>
          <a:p>
            <a:pPr marL="285750" indent="-285750">
              <a:spcBef>
                <a:spcPct val="20000"/>
              </a:spcBef>
              <a:buClr>
                <a:srgbClr val="2929FF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5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4092" y="1089504"/>
            <a:ext cx="2473358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2312837" y="5511178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γ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+p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→ </a:t>
            </a:r>
            <a:r>
              <a:rPr lang="el-G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η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/</a:t>
            </a:r>
            <a:r>
              <a:rPr lang="el-G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ηꞌ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+ p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04915" y="5511178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η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/</a:t>
            </a:r>
            <a:r>
              <a:rPr lang="el-G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ηꞌ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 ,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</a:t>
            </a:r>
            <a:r>
              <a:rPr lang="en-US" alt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0</a:t>
            </a:r>
            <a:r>
              <a:rPr lang="en-US" altLang="en-US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 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</a:t>
            </a:r>
            <a:r>
              <a:rPr lang="en-US" altLang="ja-JP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 , . . .   </a:t>
            </a:r>
            <a:endParaRPr lang="en-US" dirty="0"/>
          </a:p>
        </p:txBody>
      </p:sp>
      <p:pic>
        <p:nvPicPr>
          <p:cNvPr id="20" name="Picture 11" descr="detector_labels_noplug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845158"/>
            <a:ext cx="6053557" cy="277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16686" y="2914739"/>
            <a:ext cx="808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FCAL 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537" name="Left Arrow 24"/>
          <p:cNvSpPr>
            <a:spLocks noChangeArrowheads="1"/>
          </p:cNvSpPr>
          <p:nvPr/>
        </p:nvSpPr>
        <p:spPr bwMode="auto">
          <a:xfrm>
            <a:off x="6164768" y="1804491"/>
            <a:ext cx="474506" cy="270625"/>
          </a:xfrm>
          <a:prstGeom prst="leftArrow">
            <a:avLst>
              <a:gd name="adj1" fmla="val 50000"/>
              <a:gd name="adj2" fmla="val 4994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438292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39F7-EE65-4202-A057-37D4550C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95" y="-30946"/>
            <a:ext cx="8686800" cy="834755"/>
          </a:xfrm>
        </p:spPr>
        <p:txBody>
          <a:bodyPr/>
          <a:lstStyle/>
          <a:p>
            <a:pPr>
              <a:defRPr/>
            </a:pPr>
            <a:r>
              <a:rPr lang="en-US" altLang="ja-JP" sz="3200" b="1" dirty="0" smtClean="0">
                <a:solidFill>
                  <a:srgbClr val="FF0000"/>
                </a:solidFill>
                <a:latin typeface="+mn-lt"/>
              </a:rPr>
              <a:t>Expected Rate of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η/η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</a:t>
            </a:r>
            <a:r>
              <a:rPr lang="en-US" altLang="ja-JP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F4F3-2D47-4E50-AD0B-45CFC8E6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7CD841F7-1689-4246-A282-16A7C54AED25}" type="slidenum">
              <a:rPr lang="en-US" altLang="en-US" sz="1400" smtClean="0"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8436" name="TextBox 2">
            <a:extLst>
              <a:ext uri="{FF2B5EF4-FFF2-40B4-BE49-F238E27FC236}">
                <a16:creationId xmlns:a16="http://schemas.microsoft.com/office/drawing/2014/main" id="{A80DDEF8-E4E4-4892-931D-6711BE9D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1955800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8AF053-E61D-480A-A68D-14644D6A2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85394"/>
              </p:ext>
            </p:extLst>
          </p:nvPr>
        </p:nvGraphicFramePr>
        <p:xfrm>
          <a:off x="428367" y="4560449"/>
          <a:ext cx="7010400" cy="933450"/>
        </p:xfrm>
        <a:graphic>
          <a:graphicData uri="http://schemas.openxmlformats.org/drawingml/2006/table">
            <a:tbl>
              <a:tblPr/>
              <a:tblGrid>
                <a:gridCol w="35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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 ’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Tagged mesons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6.5x10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4.9x10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1" name="TextBox 4">
            <a:extLst>
              <a:ext uri="{FF2B5EF4-FFF2-40B4-BE49-F238E27FC236}">
                <a16:creationId xmlns:a16="http://schemas.microsoft.com/office/drawing/2014/main" id="{63DD1AEE-5263-4CE6-AE5A-4D1DC42B2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79088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</a:rPr>
              <a:t>JEF for 100 days of beam:</a:t>
            </a:r>
          </a:p>
        </p:txBody>
      </p:sp>
      <p:sp>
        <p:nvSpPr>
          <p:cNvPr id="18452" name="TextBox 10">
            <a:extLst>
              <a:ext uri="{FF2B5EF4-FFF2-40B4-BE49-F238E27FC236}">
                <a16:creationId xmlns:a16="http://schemas.microsoft.com/office/drawing/2014/main" id="{BE694210-7ADB-45AE-AC09-10966B73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67" y="845604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</a:rPr>
              <a:t>Previous Experiments: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2C1E7C-DAA0-47EB-AE3E-268AB078D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27717"/>
              </p:ext>
            </p:extLst>
          </p:nvPr>
        </p:nvGraphicFramePr>
        <p:xfrm>
          <a:off x="459259" y="1351118"/>
          <a:ext cx="7010400" cy="258451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Experiment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Total 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Total 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’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 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MS PGothic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CB at AGS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CB MAMI-B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2x10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CB MAMI-C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6x10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WASA-COSY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~3x10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7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(p+d), ~5x10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8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(p+p)</a:t>
                      </a:r>
                      <a:endParaRPr kumimoji="0" lang="en-US" alt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1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KLOE-II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3x10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5x10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BESIII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~10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Tahoma" panose="020B0604030504040204" pitchFamily="34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~5x10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5865" y="5736420"/>
            <a:ext cx="712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JEF will produce a competitive sample of  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η/η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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 events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087" y="6203148"/>
            <a:ext cx="6075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(see also proposed experiment REDTOP, talk by </a:t>
            </a:r>
            <a:r>
              <a:rPr lang="en-US" sz="1600" dirty="0" err="1" smtClean="0"/>
              <a:t>Corrado</a:t>
            </a:r>
            <a:r>
              <a:rPr lang="en-US" sz="1600" dirty="0" smtClean="0"/>
              <a:t> </a:t>
            </a:r>
            <a:r>
              <a:rPr lang="en-US" sz="1600" dirty="0" err="1" smtClean="0"/>
              <a:t>Gatto</a:t>
            </a:r>
            <a:r>
              <a:rPr lang="en-US" sz="1600" dirty="0" smtClean="0"/>
              <a:t>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48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8288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99419" y="85946"/>
            <a:ext cx="8305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Unique Capabilities of JEF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753F-23C0-4BF9-AF98-A7BB53FC38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" y="711173"/>
            <a:ext cx="8458200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production rate of </a:t>
            </a: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 / 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 mesons</a:t>
            </a:r>
          </a:p>
          <a:p>
            <a:pPr marL="285750" indent="-285750">
              <a:lnSpc>
                <a:spcPts val="1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about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5×10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tagged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 days of beam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>
              <a:lnSpc>
                <a:spcPts val="1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- large data sample compared to existing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η(′) experiments, such as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A2-MAMI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WASA-at-COSY, KLOE-II,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BES-III</a:t>
            </a:r>
          </a:p>
          <a:p>
            <a:pPr>
              <a:lnSpc>
                <a:spcPts val="15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</a:t>
            </a: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 /  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with high boost. Good reconstruction of photons in the  </a:t>
            </a:r>
          </a:p>
          <a:p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  upgraded lead tungstate  Forward Calorimeter</a:t>
            </a:r>
          </a:p>
          <a:p>
            <a:pPr>
              <a:lnSpc>
                <a:spcPts val="1000"/>
              </a:lnSpc>
            </a:pPr>
            <a:endParaRPr lang="en-US" dirty="0" smtClean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- significantly smaller background compared to other low-energy  experiments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773" y="4226190"/>
            <a:ext cx="3668671" cy="257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198504" y="3610572"/>
            <a:ext cx="3037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at MAMI </a:t>
            </a:r>
            <a:r>
              <a:rPr lang="en-US" dirty="0" smtClean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γ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1.5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GeV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n-US" sz="1400" b="1" dirty="0" smtClean="0">
              <a:solidFill>
                <a:srgbClr val="008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992224"/>
            <a:ext cx="4114800" cy="2713376"/>
          </a:xfrm>
          <a:prstGeom prst="rect">
            <a:avLst/>
          </a:prstGeom>
        </p:spPr>
      </p:pic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5638800" y="3581400"/>
            <a:ext cx="278844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JEF</a:t>
            </a:r>
            <a:r>
              <a:rPr lang="en-US" b="1" dirty="0" smtClean="0">
                <a:solidFill>
                  <a:srgbClr val="19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9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19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9-11.7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GeV)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010682"/>
            <a:ext cx="2307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C90, 025206,2014</a:t>
            </a:r>
            <a:endParaRPr lang="en-US" sz="1400" dirty="0">
              <a:solidFill>
                <a:srgbClr val="008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" y="4226191"/>
            <a:ext cx="137160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l-GR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η</a:t>
            </a: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  </a:t>
            </a:r>
            <a:r>
              <a:rPr lang="en-US" altLang="en-US" sz="16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0</a:t>
            </a:r>
            <a:r>
              <a:rPr lang="en-US" altLang="en-US" sz="1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 </a:t>
            </a:r>
            <a:r>
              <a:rPr lang="en-US" altLang="en-US" sz="1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,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 </a:t>
            </a:r>
            <a:r>
              <a:rPr lang="en-US" altLang="ja-JP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996899"/>
      </p:ext>
    </p:extLst>
  </p:cSld>
  <p:clrMapOvr>
    <a:masterClrMapping/>
  </p:clrMapOvr>
  <p:transition advTm="651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565150"/>
            <a:ext cx="56642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90800" y="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JEF Physics Program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295400"/>
            <a:ext cx="3237470" cy="4370427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physics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topics: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1.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Test of low-energy QCD </a:t>
            </a: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2.   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Search for  dark 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      matter</a:t>
            </a: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endParaRPr lang="en-US" sz="2000" dirty="0">
              <a:solidFill>
                <a:srgbClr val="000000"/>
              </a:solidFill>
              <a:latin typeface="+mj-lt"/>
              <a:cs typeface="Times New Roman" pitchFamily="18" charset="0"/>
              <a:sym typeface="Symbol" pitchFamily="18" charset="2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3.    Directly constrain </a:t>
            </a: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CVPC  new physics</a:t>
            </a:r>
          </a:p>
          <a:p>
            <a:pPr marL="342900" indent="-342900">
              <a:buClr>
                <a:srgbClr val="3366FF"/>
              </a:buClr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4.   Constrain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the light </a:t>
            </a:r>
            <a:endParaRPr lang="en-US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buClr>
                <a:srgbClr val="3366FF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quark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mass ratio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82880" y="939800"/>
            <a:ext cx="5532120" cy="1041400"/>
          </a:xfrm>
          <a:prstGeom prst="rect">
            <a:avLst/>
          </a:prstGeom>
          <a:noFill/>
          <a:ln w="38100">
            <a:solidFill>
              <a:srgbClr val="FF0000">
                <a:alpha val="99000"/>
              </a:srgb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2880" y="3276600"/>
            <a:ext cx="5532120" cy="2362200"/>
          </a:xfrm>
          <a:prstGeom prst="rect">
            <a:avLst/>
          </a:prstGeom>
          <a:solidFill>
            <a:srgbClr val="FFFF00">
              <a:alpha val="33000"/>
            </a:srgbClr>
          </a:solidFill>
          <a:ln w="38100">
            <a:solidFill>
              <a:srgbClr val="002060">
                <a:alpha val="99000"/>
              </a:srgb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79096" y="1219200"/>
            <a:ext cx="3621504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Upgrade the Forward Calorimeter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0FBA1-9D1F-431A-AA45-DC731672C190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6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" y="1120914"/>
            <a:ext cx="8495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Unique probe for the high order </a:t>
            </a:r>
            <a:r>
              <a:rPr lang="en-US" sz="2000" dirty="0" err="1" smtClean="0">
                <a:cs typeface="Times New Roman" pitchFamily="18" charset="0"/>
              </a:rPr>
              <a:t>ChPT</a:t>
            </a:r>
            <a:r>
              <a:rPr lang="en-US" sz="2000" dirty="0" smtClean="0"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008600"/>
              </a:buClr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    - contribution from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two O(p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)  counter-terms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in the chiral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Lagrangian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Impact 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  </a:t>
            </a:r>
            <a:r>
              <a:rPr lang="en-US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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measurements on</a:t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Chiral Perturbation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049EA-9838-4FF0-854A-430CAC17163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3000" y="1140023"/>
            <a:ext cx="396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L. </a:t>
            </a:r>
            <a:r>
              <a:rPr lang="en-US" sz="1400" dirty="0" err="1">
                <a:solidFill>
                  <a:srgbClr val="3333FF"/>
                </a:solidFill>
                <a:cs typeface="Times New Roman" pitchFamily="18" charset="0"/>
              </a:rPr>
              <a:t>Ametller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3333FF"/>
                </a:solidFill>
                <a:cs typeface="Times New Roman" pitchFamily="18" charset="0"/>
              </a:rPr>
              <a:t>et.al, 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Phys. Lett., B276, </a:t>
            </a:r>
            <a:r>
              <a:rPr lang="en-US" sz="1400" dirty="0" smtClean="0">
                <a:solidFill>
                  <a:srgbClr val="3333FF"/>
                </a:solidFill>
                <a:cs typeface="Times New Roman" pitchFamily="18" charset="0"/>
              </a:rPr>
              <a:t>185 </a:t>
            </a:r>
            <a:r>
              <a:rPr lang="en-US" sz="1400" dirty="0">
                <a:solidFill>
                  <a:srgbClr val="3333FF"/>
                </a:solidFill>
                <a:cs typeface="Times New Roman" pitchFamily="18" charset="0"/>
              </a:rPr>
              <a:t>(1992)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19600" y="3101975"/>
            <a:ext cx="4300538" cy="1546225"/>
            <a:chOff x="228600" y="4473575"/>
            <a:chExt cx="4300538" cy="1546225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4473575"/>
              <a:ext cx="4300538" cy="154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1143000" y="5086350"/>
              <a:ext cx="762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solidFill>
                    <a:srgbClr val="FF0000"/>
                  </a:solidFill>
                  <a:latin typeface="Lucida Grande" pitchFamily="-84" charset="0"/>
                </a:rPr>
                <a:t>ρ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, ω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971800" y="4857750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a</a:t>
              </a:r>
              <a:r>
                <a:rPr lang="en-US" baseline="-25000">
                  <a:solidFill>
                    <a:srgbClr val="FF0000"/>
                  </a:solidFill>
                  <a:latin typeface="Comic Sans MS" pitchFamily="66" charset="0"/>
                </a:rPr>
                <a:t>0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, a</a:t>
              </a:r>
              <a:r>
                <a:rPr lang="en-US" baseline="-2500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6200" y="2536448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lvl="1">
              <a:buFont typeface="Tahoma" charset="0"/>
              <a:buNone/>
              <a:defRPr/>
            </a:pPr>
            <a:endParaRPr lang="en-US" sz="2000" dirty="0">
              <a:ea typeface="ＭＳ Ｐゴシック" charset="0"/>
              <a:cs typeface="Times New Roman" pitchFamily="18" charset="0"/>
            </a:endParaRPr>
          </a:p>
          <a:p>
            <a:pPr marL="457200" indent="-457200">
              <a:buClr>
                <a:srgbClr val="3333FF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ea typeface="ＭＳ Ｐゴシック" charset="0"/>
                <a:cs typeface="Times New Roman" pitchFamily="18" charset="0"/>
              </a:rPr>
              <a:t>Sha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pe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of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Dalitz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 distribution is sensitive to the </a:t>
            </a:r>
            <a:r>
              <a:rPr lang="en-US" sz="2000" dirty="0">
                <a:solidFill>
                  <a:srgbClr val="000000"/>
                </a:solidFill>
                <a:ea typeface="MS Mincho" charset="0"/>
                <a:cs typeface="Times New Roman" pitchFamily="18" charset="0"/>
              </a:rPr>
              <a:t>role of scalar </a:t>
            </a:r>
            <a:r>
              <a:rPr lang="en-US" sz="2000" dirty="0" smtClean="0">
                <a:solidFill>
                  <a:srgbClr val="000000"/>
                </a:solidFill>
                <a:ea typeface="MS Mincho" charset="0"/>
                <a:cs typeface="Times New Roman" pitchFamily="18" charset="0"/>
              </a:rPr>
              <a:t>resonances</a:t>
            </a:r>
            <a:endParaRPr lang="en-US" altLang="ja-JP" sz="2000" dirty="0">
              <a:solidFill>
                <a:srgbClr val="000000"/>
              </a:solidFill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1981200"/>
            <a:ext cx="8241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 Study contribution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of scalar resonances in calculation of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O(p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) low-energy </a:t>
            </a:r>
          </a:p>
          <a:p>
            <a:pPr>
              <a:buClr>
                <a:srgbClr val="3333FF"/>
              </a:buClr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    constants (LEC) </a:t>
            </a:r>
            <a:r>
              <a:rPr lang="en-US" sz="2000" dirty="0" smtClean="0">
                <a:cs typeface="Times New Roman" pitchFamily="18" charset="0"/>
              </a:rPr>
              <a:t>in the chiral </a:t>
            </a:r>
            <a:r>
              <a:rPr lang="en-US" sz="2000" dirty="0" err="1" smtClean="0">
                <a:cs typeface="Times New Roman" pitchFamily="18" charset="0"/>
              </a:rPr>
              <a:t>Lagrangian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46482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 A cross-check of LEC's with different processes</a:t>
            </a: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4953000"/>
            <a:ext cx="8524875" cy="1572399"/>
            <a:chOff x="304800" y="4267200"/>
            <a:chExt cx="8524875" cy="1572399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4648200"/>
              <a:ext cx="3048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Comic Sans MS" pitchFamily="66" charset="0"/>
                </a:rPr>
                <a:t>C and CP conserving background </a:t>
              </a:r>
              <a:endParaRPr lang="en-US" sz="16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04800" y="4648200"/>
              <a:ext cx="3048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itchFamily="66" charset="0"/>
                </a:rPr>
                <a:t> C and CP violating </a:t>
              </a:r>
              <a:endParaRPr lang="en-US" sz="1600" dirty="0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4267200"/>
              <a:ext cx="17145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4419600"/>
              <a:ext cx="1743075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2667000" y="5562600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3333FF"/>
                  </a:solidFill>
                  <a:latin typeface="Comic Sans MS" pitchFamily="66" charset="0"/>
                </a:rPr>
                <a:t>J.N. Ng, et al., Phys. Rev., D46, 5034 (1992) 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549134"/>
            <a:ext cx="411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Higher order LEC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s are dominated </a:t>
            </a:r>
            <a:r>
              <a:rPr lang="en-US" sz="1200" dirty="0" smtClean="0">
                <a:solidFill>
                  <a:srgbClr val="000000"/>
                </a:solidFill>
                <a:cs typeface="Times New Roman" pitchFamily="18" charset="0"/>
              </a:rPr>
              <a:t> by 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resonances </a:t>
            </a:r>
            <a:endParaRPr lang="en-US" sz="1200" dirty="0">
              <a:solidFill>
                <a:srgbClr val="008600"/>
              </a:solidFill>
              <a:cs typeface="Times New Roman" pitchFamily="18" charset="0"/>
            </a:endParaRPr>
          </a:p>
          <a:p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Gasser,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Leutwyler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 84;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Ecler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, Gasser,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Pich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, de </a:t>
            </a:r>
            <a:r>
              <a:rPr lang="en-US" sz="1200" dirty="0" smtClean="0">
                <a:solidFill>
                  <a:srgbClr val="3333FF"/>
                </a:solidFill>
                <a:latin typeface="Comic Sans MS" pitchFamily="66" charset="0"/>
              </a:rPr>
              <a:t>Rafael 1989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; Donoghue, Ramirez, Valencia 1989</a:t>
            </a:r>
          </a:p>
          <a:p>
            <a:r>
              <a:rPr lang="en-US" sz="1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9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|4.4|5.7|3.9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19736</TotalTime>
  <Words>1692</Words>
  <Application>Microsoft Office PowerPoint</Application>
  <PresentationFormat>On-screen Show (4:3)</PresentationFormat>
  <Paragraphs>365</Paragraphs>
  <Slides>22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MS PGothic</vt:lpstr>
      <vt:lpstr>MS PGothic</vt:lpstr>
      <vt:lpstr>Arial</vt:lpstr>
      <vt:lpstr>Cambria Math</vt:lpstr>
      <vt:lpstr>Comic Sans MS</vt:lpstr>
      <vt:lpstr>Helvetica</vt:lpstr>
      <vt:lpstr>Lucida Grande</vt:lpstr>
      <vt:lpstr>MS Mincho</vt:lpstr>
      <vt:lpstr>Symbol</vt:lpstr>
      <vt:lpstr>Tahoma</vt:lpstr>
      <vt:lpstr>Times New Roman</vt:lpstr>
      <vt:lpstr>Wingdings</vt:lpstr>
      <vt:lpstr>Default Design</vt:lpstr>
      <vt:lpstr>Acrobat Document</vt:lpstr>
      <vt:lpstr>Equation</vt:lpstr>
      <vt:lpstr>PowerPoint Presentation</vt:lpstr>
      <vt:lpstr>Outline</vt:lpstr>
      <vt:lpstr>GlueX  Detector in Hall D</vt:lpstr>
      <vt:lpstr>Experiments with the GlueX detector </vt:lpstr>
      <vt:lpstr>JEF Experiment using GlueX Detector</vt:lpstr>
      <vt:lpstr>Expected Rate of η/η </vt:lpstr>
      <vt:lpstr>Unique Capabilities of JEF</vt:lpstr>
      <vt:lpstr>PowerPoint Presentation</vt:lpstr>
      <vt:lpstr>Impact  of   0 measurements on  Chiral Perturbation Theory</vt:lpstr>
      <vt:lpstr>Dark Matter Search in  Decays</vt:lpstr>
      <vt:lpstr>Search for B-boson  in η decay</vt:lpstr>
      <vt:lpstr>JEF Experimental Reach (  B  0 )</vt:lpstr>
      <vt:lpstr>Calorimeter Upgrade</vt:lpstr>
      <vt:lpstr>Calorimeter Prototype</vt:lpstr>
      <vt:lpstr>Finalizing Module Design</vt:lpstr>
      <vt:lpstr>Beam Tests of Fabricated PbWO Modules</vt:lpstr>
      <vt:lpstr>Summary</vt:lpstr>
      <vt:lpstr>Backup Slides</vt:lpstr>
      <vt:lpstr>World competition in η decays </vt:lpstr>
      <vt:lpstr>Search for B boson</vt:lpstr>
      <vt:lpstr>PowerPoint Presentation</vt:lpstr>
      <vt:lpstr>C Invariance</vt:lpstr>
    </vt:vector>
  </TitlesOfParts>
  <Company>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Somov</dc:creator>
  <cp:lastModifiedBy>Alexander Somov</cp:lastModifiedBy>
  <cp:revision>1639</cp:revision>
  <dcterms:created xsi:type="dcterms:W3CDTF">2008-02-29T04:43:20Z</dcterms:created>
  <dcterms:modified xsi:type="dcterms:W3CDTF">2021-11-15T23:32:24Z</dcterms:modified>
</cp:coreProperties>
</file>