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9" r:id="rId4"/>
    <p:sldId id="284" r:id="rId5"/>
    <p:sldId id="278" r:id="rId6"/>
    <p:sldId id="279" r:id="rId7"/>
    <p:sldId id="267" r:id="rId8"/>
    <p:sldId id="270" r:id="rId9"/>
    <p:sldId id="275" r:id="rId10"/>
    <p:sldId id="280" r:id="rId11"/>
    <p:sldId id="285" r:id="rId12"/>
    <p:sldId id="272" r:id="rId13"/>
    <p:sldId id="287" r:id="rId14"/>
    <p:sldId id="273" r:id="rId15"/>
    <p:sldId id="289" r:id="rId16"/>
    <p:sldId id="288" r:id="rId17"/>
    <p:sldId id="29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6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4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F036F-F285-41FB-B158-B057424258C4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891E7-743D-4C43-8960-E0D636EECA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891E7-743D-4C43-8960-E0D636EECA7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891E7-743D-4C43-8960-E0D636EECA7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71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891E7-743D-4C43-8960-E0D636EECA7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75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494FBE-3733-4720-BADC-A226AA424D35}" type="slidenum">
              <a:rPr lang="en-US" altLang="en-US" sz="1200">
                <a:latin typeface="Arial" panose="020B0604020202020204" pitchFamily="34" charset="0"/>
              </a:rPr>
              <a:pPr eaLnBrk="1" hangingPunct="1"/>
              <a:t>15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237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494FBE-3733-4720-BADC-A226AA424D35}" type="slidenum">
              <a:rPr lang="en-US" altLang="en-US" sz="1200">
                <a:latin typeface="Arial" panose="020B0604020202020204" pitchFamily="34" charset="0"/>
              </a:rPr>
              <a:pPr eaLnBrk="1" hangingPunct="1"/>
              <a:t>16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814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891E7-743D-4C43-8960-E0D636EECA7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47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891E7-743D-4C43-8960-E0D636EECA7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8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891E7-743D-4C43-8960-E0D636EECA7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47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494FBE-3733-4720-BADC-A226AA424D35}" type="slidenum">
              <a:rPr lang="en-US" altLang="en-US" sz="1200">
                <a:latin typeface="Arial" panose="020B0604020202020204" pitchFamily="34" charset="0"/>
              </a:rPr>
              <a:pPr eaLnBrk="1" hangingPunct="1"/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83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891E7-743D-4C43-8960-E0D636EECA7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69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891E7-743D-4C43-8960-E0D636EECA7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26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891E7-743D-4C43-8960-E0D636EECA7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63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891E7-743D-4C43-8960-E0D636EECA7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17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891E7-743D-4C43-8960-E0D636EECA7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62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981A-2663-4491-916A-94E0BEB64FE3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E5A3-7EEE-4B09-91AD-5EB6D77C8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37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981A-2663-4491-916A-94E0BEB64FE3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E5A3-7EEE-4B09-91AD-5EB6D77C8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6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981A-2663-4491-916A-94E0BEB64FE3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E5A3-7EEE-4B09-91AD-5EB6D77C8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24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05000"/>
            <a:ext cx="5384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38600"/>
            <a:ext cx="5384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Somov                                              JLAB Eta Factory Experiment in Hal D  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E2AD9-A86A-4083-B09A-42434AA9C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3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981A-2663-4491-916A-94E0BEB64FE3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E5A3-7EEE-4B09-91AD-5EB6D77C8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96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981A-2663-4491-916A-94E0BEB64FE3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E5A3-7EEE-4B09-91AD-5EB6D77C8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8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981A-2663-4491-916A-94E0BEB64FE3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E5A3-7EEE-4B09-91AD-5EB6D77C8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46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981A-2663-4491-916A-94E0BEB64FE3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E5A3-7EEE-4B09-91AD-5EB6D77C8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55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981A-2663-4491-916A-94E0BEB64FE3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E5A3-7EEE-4B09-91AD-5EB6D77C8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6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981A-2663-4491-916A-94E0BEB64FE3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E5A3-7EEE-4B09-91AD-5EB6D77C8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36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981A-2663-4491-916A-94E0BEB64FE3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E5A3-7EEE-4B09-91AD-5EB6D77C8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5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981A-2663-4491-916A-94E0BEB64FE3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E5A3-7EEE-4B09-91AD-5EB6D77C8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65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8981A-2663-4491-916A-94E0BEB64FE3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9E5A3-7EEE-4B09-91AD-5EB6D77C8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7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22.em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3.png"/><Relationship Id="rId12" Type="http://schemas.openxmlformats.org/officeDocument/2006/relationships/oleObject" Target="../embeddings/oleObject8.bin"/><Relationship Id="rId2" Type="http://schemas.openxmlformats.org/officeDocument/2006/relationships/tags" Target="../tags/tag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emf"/><Relationship Id="rId11" Type="http://schemas.openxmlformats.org/officeDocument/2006/relationships/image" Target="../media/image21.emf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7.bin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578" y="2807962"/>
            <a:ext cx="9144000" cy="1477961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Beam Tests of  PbWO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Crystals and </a:t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Calorimeter Modules </a:t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using Hall D Pair Spectrometer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9725" y="5391534"/>
            <a:ext cx="9144000" cy="574677"/>
          </a:xfrm>
        </p:spPr>
        <p:txBody>
          <a:bodyPr/>
          <a:lstStyle/>
          <a:p>
            <a:r>
              <a:rPr lang="en-US" dirty="0" smtClean="0"/>
              <a:t>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Somov,  V.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Berdnikov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T. Horn, J. Crafts,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Asaturyan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26882" y="4465200"/>
            <a:ext cx="33473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JLab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EIC meeting, January 28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916" y="252795"/>
            <a:ext cx="1660572" cy="20568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243" y="-65521"/>
            <a:ext cx="2064964" cy="25323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98" y="415391"/>
            <a:ext cx="2253183" cy="173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6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4465990" y="112450"/>
            <a:ext cx="3768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 Test Setup in Hall D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9791" y="764739"/>
            <a:ext cx="23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91" y="965713"/>
            <a:ext cx="4780209" cy="358515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310" y="1604662"/>
            <a:ext cx="3590766" cy="210276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15310" y="920619"/>
            <a:ext cx="3476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‘Projection’ of the crystal to the PS </a:t>
            </a:r>
          </a:p>
          <a:p>
            <a:r>
              <a:rPr lang="en-US" dirty="0"/>
              <a:t>                </a:t>
            </a:r>
            <a:r>
              <a:rPr lang="en-US" dirty="0" err="1"/>
              <a:t>hodoscope</a:t>
            </a:r>
            <a:r>
              <a:rPr lang="en-US" dirty="0"/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66997" y="3813500"/>
            <a:ext cx="3039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              </a:t>
            </a:r>
            <a:r>
              <a:rPr lang="en-US" sz="1400" dirty="0" err="1"/>
              <a:t>GlueX</a:t>
            </a:r>
            <a:r>
              <a:rPr lang="en-US" sz="1400" dirty="0"/>
              <a:t>-doc-3590,  </a:t>
            </a:r>
          </a:p>
          <a:p>
            <a:r>
              <a:rPr lang="en-US" sz="1400" dirty="0"/>
              <a:t>V. </a:t>
            </a:r>
            <a:r>
              <a:rPr lang="en-US" sz="1400" dirty="0" err="1"/>
              <a:t>Berdnikov</a:t>
            </a:r>
            <a:r>
              <a:rPr lang="en-US" sz="1400" dirty="0"/>
              <a:t>, </a:t>
            </a:r>
            <a:r>
              <a:rPr lang="en-US" sz="1400" dirty="0" err="1"/>
              <a:t>A.Somov</a:t>
            </a:r>
            <a:r>
              <a:rPr lang="en-US" sz="1400" dirty="0"/>
              <a:t>, J. Crafts          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64260" y="4800548"/>
            <a:ext cx="69180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Measure light yield of 12 crystals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Crystals can be easily installed during opportunistic access to the hall</a:t>
            </a:r>
          </a:p>
          <a:p>
            <a:r>
              <a:rPr lang="en-US" dirty="0"/>
              <a:t>               (install crystals on the plate and bring the setup to the hall)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Perform </a:t>
            </a:r>
            <a:r>
              <a:rPr lang="en-US" dirty="0" smtClean="0"/>
              <a:t>measurements </a:t>
            </a:r>
            <a:r>
              <a:rPr lang="en-US" dirty="0"/>
              <a:t>in parallel with </a:t>
            </a:r>
            <a:r>
              <a:rPr lang="en-US" dirty="0" err="1"/>
              <a:t>GlueX</a:t>
            </a:r>
            <a:r>
              <a:rPr lang="en-US" dirty="0"/>
              <a:t> data taking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85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3274949" y="113196"/>
            <a:ext cx="6372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Crystal Testing Using Pair Spectrometer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69791" y="764739"/>
            <a:ext cx="23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91" y="1857587"/>
            <a:ext cx="4934648" cy="2889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055" y="1897865"/>
            <a:ext cx="5513945" cy="25980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57044" y="5331523"/>
            <a:ext cx="61287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smtClean="0"/>
              <a:t> Couple different crystals to the same PMTs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 </a:t>
            </a:r>
            <a:r>
              <a:rPr lang="en-US" sz="2000" dirty="0" smtClean="0"/>
              <a:t>Estimate light yields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 Estimate relative energy resolution of a single crystal  </a:t>
            </a:r>
            <a:endParaRPr lang="en-US" sz="2000" dirty="0"/>
          </a:p>
        </p:txBody>
      </p:sp>
      <p:sp>
        <p:nvSpPr>
          <p:cNvPr id="11" name="Right Arrow 10"/>
          <p:cNvSpPr/>
          <p:nvPr/>
        </p:nvSpPr>
        <p:spPr>
          <a:xfrm>
            <a:off x="5991776" y="2989650"/>
            <a:ext cx="569661" cy="381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329872" y="926063"/>
            <a:ext cx="463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Leptons going through the middle of the crystal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61518" y="1477469"/>
            <a:ext cx="3425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distribution (pulse integral)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62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" y="1676561"/>
            <a:ext cx="6919784" cy="44834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48466" y="339068"/>
            <a:ext cx="2016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Test Results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8584" y="1308119"/>
            <a:ext cx="3859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Energy resolution of a single crystal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79" y="2000509"/>
            <a:ext cx="4225148" cy="31688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067243" y="1276451"/>
            <a:ext cx="3465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Test ‘suspicious’ SICCAS crystals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51529" y="5820561"/>
            <a:ext cx="58129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Test crystals (more than 100 SICCAS and CRYTUR) and </a:t>
            </a:r>
          </a:p>
          <a:p>
            <a:r>
              <a:rPr lang="en-US" sz="2000" dirty="0" smtClean="0"/>
              <a:t>FCAL 2 fabricated modules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8067243" y="4496472"/>
            <a:ext cx="15057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Brown crystal 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9761740" y="4339006"/>
            <a:ext cx="318208" cy="3149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96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2332"/>
            <a:ext cx="6919784" cy="4483444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384583"/>
              </p:ext>
            </p:extLst>
          </p:nvPr>
        </p:nvGraphicFramePr>
        <p:xfrm>
          <a:off x="7126861" y="2730883"/>
          <a:ext cx="4527365" cy="2842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Acrobat Document" r:id="rId5" imgW="3600388" imgH="2260381" progId="AcroExch.Document.2017">
                  <p:embed/>
                </p:oleObj>
              </mc:Choice>
              <mc:Fallback>
                <p:oleObj name="Acrobat Document" r:id="rId5" imgW="3600388" imgH="2260381" progId="AcroExch.Document.2017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26861" y="2730883"/>
                        <a:ext cx="4527365" cy="2842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99121" y="182858"/>
            <a:ext cx="2016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Test Results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79626" y="1811230"/>
            <a:ext cx="4821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resolution 140 modules installed on CCAL.</a:t>
            </a:r>
          </a:p>
          <a:p>
            <a:r>
              <a:rPr lang="en-US" dirty="0" smtClean="0"/>
              <a:t>   Measurements during CCAL beam calibration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4643" y="881650"/>
            <a:ext cx="2148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PS test setup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23768" y="796989"/>
            <a:ext cx="87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CCAL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12626" y="3549388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 GeV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91061" y="5937766"/>
            <a:ext cx="3147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Spread of the distribution ~ 5 %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3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363" y="84669"/>
            <a:ext cx="9512304" cy="8128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Design Optimization of FCAL 2 Modules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8660" y="1262119"/>
            <a:ext cx="1079879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FCAL2 </a:t>
            </a:r>
            <a:r>
              <a:rPr lang="en-US" sz="2000" dirty="0" smtClean="0">
                <a:solidFill>
                  <a:srgbClr val="0000FF"/>
                </a:solidFill>
              </a:rPr>
              <a:t>will be positioned in the fringe field of the Solenoid magnet ( B ~ 50 Gauss)</a:t>
            </a:r>
          </a:p>
          <a:p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- light guides are required to shield PMTs (TOSCA calculation &amp; measurements with </a:t>
            </a:r>
            <a:r>
              <a:rPr lang="en-US" sz="2000" dirty="0" err="1" smtClean="0"/>
              <a:t>Helmholz</a:t>
            </a:r>
            <a:r>
              <a:rPr lang="en-US" sz="2000" dirty="0" smtClean="0"/>
              <a:t> coils)</a:t>
            </a:r>
          </a:p>
          <a:p>
            <a:endParaRPr lang="en-US" sz="2000" dirty="0"/>
          </a:p>
          <a:p>
            <a:r>
              <a:rPr lang="en-US" sz="2000" dirty="0" smtClean="0"/>
              <a:t>     - PS setup was used to study different light guide configurations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- size, wrapping, coupling to the crystal</a:t>
            </a:r>
          </a:p>
          <a:p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263981"/>
              </p:ext>
            </p:extLst>
          </p:nvPr>
        </p:nvGraphicFramePr>
        <p:xfrm>
          <a:off x="6632167" y="3350637"/>
          <a:ext cx="5155283" cy="3236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Acrobat Document" r:id="rId4" imgW="3600388" imgH="2260381" progId="AcroExch.Document.2017">
                  <p:embed/>
                </p:oleObj>
              </mc:Choice>
              <mc:Fallback>
                <p:oleObj name="Acrobat Document" r:id="rId4" imgW="3600388" imgH="2260381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32167" y="3350637"/>
                        <a:ext cx="5155283" cy="3236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51" y="3614767"/>
            <a:ext cx="3983188" cy="2708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9978" y="3842760"/>
            <a:ext cx="6655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PMT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11569" y="4599718"/>
            <a:ext cx="4759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73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641962" y="77910"/>
            <a:ext cx="8340238" cy="1204803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Large Scale Prototype:  CCAL in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PrimEx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- 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9753F-23C0-4BF9-AF98-A7BB53FC388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25937" y="443286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035161"/>
              </p:ext>
            </p:extLst>
          </p:nvPr>
        </p:nvGraphicFramePr>
        <p:xfrm>
          <a:off x="203065" y="2323446"/>
          <a:ext cx="5799433" cy="3262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Acrobat Document" r:id="rId5" imgW="6096000" imgH="3429000" progId="AcroExch.Document.2017">
                  <p:embed/>
                </p:oleObj>
              </mc:Choice>
              <mc:Fallback>
                <p:oleObj name="Acrobat Document" r:id="rId5" imgW="6096000" imgH="3429000" progId="AcroExch.Document.2017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3065" y="2323446"/>
                        <a:ext cx="5799433" cy="3262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12081" y="2093763"/>
            <a:ext cx="5607689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12 </a:t>
            </a:r>
            <a:r>
              <a:rPr lang="en-US" sz="2000" dirty="0">
                <a:solidFill>
                  <a:srgbClr val="C00000"/>
                </a:solidFill>
              </a:rPr>
              <a:t>x 12 modules </a:t>
            </a:r>
            <a:r>
              <a:rPr lang="en-US" sz="2000" dirty="0" smtClean="0">
                <a:solidFill>
                  <a:srgbClr val="C00000"/>
                </a:solidFill>
              </a:rPr>
              <a:t>(SICCAS crystals)</a:t>
            </a:r>
          </a:p>
          <a:p>
            <a:endParaRPr lang="en-US" sz="2000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U</a:t>
            </a:r>
            <a:r>
              <a:rPr lang="en-US" sz="2000" dirty="0" smtClean="0">
                <a:solidFill>
                  <a:srgbClr val="C00000"/>
                </a:solidFill>
              </a:rPr>
              <a:t>sed </a:t>
            </a:r>
            <a:r>
              <a:rPr lang="en-US" sz="2000" dirty="0">
                <a:solidFill>
                  <a:srgbClr val="C00000"/>
                </a:solidFill>
              </a:rPr>
              <a:t>as a Compton </a:t>
            </a:r>
            <a:r>
              <a:rPr lang="en-US" sz="2000" dirty="0" smtClean="0">
                <a:solidFill>
                  <a:srgbClr val="C00000"/>
                </a:solidFill>
              </a:rPr>
              <a:t>calorimeter in </a:t>
            </a:r>
            <a:r>
              <a:rPr lang="en-US" sz="2000" dirty="0" err="1">
                <a:solidFill>
                  <a:srgbClr val="C00000"/>
                </a:solidFill>
              </a:rPr>
              <a:t>PrimEx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endParaRPr lang="en-US" sz="2000" dirty="0" smtClean="0">
              <a:solidFill>
                <a:srgbClr val="C00000"/>
              </a:solidFill>
            </a:endParaRPr>
          </a:p>
          <a:p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         in 2019 and 2021 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Positioned in a movable platform </a:t>
            </a:r>
          </a:p>
          <a:p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      (inserted into the beam for energy calibration)</a:t>
            </a:r>
          </a:p>
          <a:p>
            <a:endParaRPr lang="en-US" sz="2000" dirty="0" smtClean="0"/>
          </a:p>
          <a:p>
            <a:r>
              <a:rPr lang="en-US" sz="2000" dirty="0" smtClean="0"/>
              <a:t>       - initial calibration with respect to Hall D tagger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(energy resolution 0.1 %)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smtClean="0">
                <a:solidFill>
                  <a:srgbClr val="C00000"/>
                </a:solidFill>
              </a:rPr>
              <a:t>   - Temperature stabilization (17</a:t>
            </a:r>
            <a:r>
              <a:rPr lang="en-US" sz="2000" dirty="0">
                <a:solidFill>
                  <a:srgbClr val="C00000"/>
                </a:solidFill>
                <a:sym typeface="Symbol" panose="05050102010706020507" pitchFamily="18" charset="2"/>
              </a:rPr>
              <a:t>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sym typeface="Symbol" panose="05050102010706020507" pitchFamily="18" charset="2"/>
              </a:rPr>
              <a:t> 0.2 during run) </a:t>
            </a:r>
            <a:endParaRPr lang="en-US" sz="2000" dirty="0" smtClean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57944" y="1503572"/>
            <a:ext cx="3862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Nucl</a:t>
            </a:r>
            <a:r>
              <a:rPr lang="en-US" dirty="0">
                <a:solidFill>
                  <a:srgbClr val="0000FF"/>
                </a:solidFill>
              </a:rPr>
              <a:t>. Inst. Meth. A 1013 (2021) 165683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29789298"/>
      </p:ext>
    </p:extLst>
  </p:cSld>
  <p:clrMapOvr>
    <a:masterClrMapping/>
  </p:clrMapOvr>
  <p:transition advTm="65147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4174291" y="169869"/>
            <a:ext cx="4101691" cy="599805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CCAL in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PrimEx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- 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9753F-23C0-4BF9-AF98-A7BB53FC388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92683" y="702933"/>
            <a:ext cx="4557782" cy="3066973"/>
            <a:chOff x="357214" y="1020416"/>
            <a:chExt cx="5299051" cy="3852299"/>
          </a:xfrm>
        </p:grpSpPr>
        <p:sp>
          <p:nvSpPr>
            <p:cNvPr id="6" name="TextBox 5"/>
            <p:cNvSpPr txBox="1"/>
            <p:nvPr/>
          </p:nvSpPr>
          <p:spPr>
            <a:xfrm>
              <a:off x="2164931" y="1020416"/>
              <a:ext cx="2338735" cy="5025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</a:rPr>
                <a:t>Energy resolution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14" name="Object 1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91650023"/>
                    </p:ext>
                  </p:extLst>
                </p:nvPr>
              </p:nvGraphicFramePr>
              <p:xfrm>
                <a:off x="357214" y="1601269"/>
                <a:ext cx="5210423" cy="327144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271" name="Acrobat Document" r:id="rId5" imgW="3600388" imgH="2260381" progId="AcroExch.Document.2017">
                        <p:embed/>
                      </p:oleObj>
                    </mc:Choice>
                    <mc:Fallback>
                      <p:oleObj name="Acrobat Document" r:id="rId5" imgW="3600388" imgH="2260381" progId="AcroExch.Document.2017">
                        <p:embed/>
                        <p:pic>
                          <p:nvPicPr>
                            <p:cNvPr id="4" name="Object 3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57214" y="1601269"/>
                              <a:ext cx="5210423" cy="3271446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>
            <p:graphicFrame>
              <p:nvGraphicFramePr>
                <p:cNvPr id="14" name="Object 1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91650023"/>
                    </p:ext>
                  </p:extLst>
                </p:nvPr>
              </p:nvGraphicFramePr>
              <p:xfrm>
                <a:off x="357214" y="1601269"/>
                <a:ext cx="5210423" cy="327144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271" name="Acrobat Document" r:id="rId5" imgW="3600388" imgH="2260381" progId="AcroExch.Document.2017">
                        <p:embed/>
                      </p:oleObj>
                    </mc:Choice>
                    <mc:Fallback>
                      <p:oleObj name="Acrobat Document" r:id="rId5" imgW="3600388" imgH="2260381" progId="AcroExch.Document.2017">
                        <p:embed/>
                        <p:pic>
                          <p:nvPicPr>
                            <p:cNvPr id="4" name="Object 3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57214" y="1601269"/>
                              <a:ext cx="5210423" cy="3271446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164931" y="2105024"/>
                  <a:ext cx="3491334" cy="53759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%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2.6 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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1.1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</m:oMath>
                  </a14:m>
                  <a:r>
                    <a:rPr lang="en-US" sz="2000" dirty="0">
                      <a:ea typeface="Cambria Math" panose="02040503050406030204" pitchFamily="18" charset="0"/>
                    </a:rPr>
                    <a:t> </a:t>
                  </a:r>
                  <a:r>
                    <a:rPr lang="en-US" sz="2000" dirty="0">
                      <a:ea typeface="Cambria Math" panose="02040503050406030204" pitchFamily="18" charset="0"/>
                    </a:rPr>
                    <a:t> </a:t>
                  </a:r>
                  <a:r>
                    <a:rPr lang="en-US" sz="2000" dirty="0">
                      <a:ea typeface="Cambria Math" panose="02040503050406030204" pitchFamily="18" charset="0"/>
                      <a:sym typeface="Symbol" panose="05050102010706020507" pitchFamily="18" charset="2"/>
                    </a:rPr>
                    <a:t>  </a:t>
                  </a:r>
                  <a:r>
                    <a:rPr lang="en-US" dirty="0">
                      <a:ea typeface="Cambria Math" panose="02040503050406030204" pitchFamily="18" charset="0"/>
                      <a:sym typeface="Symbol" panose="05050102010706020507" pitchFamily="18" charset="2"/>
                    </a:rPr>
                    <a:t>0.6</a:t>
                  </a:r>
                  <a:endParaRPr lang="en-US" sz="2000" dirty="0"/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4931" y="2105024"/>
                  <a:ext cx="3491334" cy="537596"/>
                </a:xfrm>
                <a:prstGeom prst="rect">
                  <a:avLst/>
                </a:prstGeom>
                <a:blipFill>
                  <a:blip r:embed="rId7"/>
                  <a:stretch>
                    <a:fillRect l="-1626" t="-8571" b="-1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118891"/>
              </p:ext>
            </p:extLst>
          </p:nvPr>
        </p:nvGraphicFramePr>
        <p:xfrm>
          <a:off x="6957391" y="1039466"/>
          <a:ext cx="4390177" cy="2756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" name="Acrobat Document" r:id="rId8" imgW="3600388" imgH="2260381" progId="AcroExch.Document.2017">
                  <p:embed/>
                </p:oleObj>
              </mc:Choice>
              <mc:Fallback>
                <p:oleObj name="Acrobat Document" r:id="rId8" imgW="3600388" imgH="2260381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57391" y="1039466"/>
                        <a:ext cx="4390177" cy="2756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218821" y="694422"/>
            <a:ext cx="4822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Elasticity distribution (Compton Candidates)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548328" y="1364324"/>
            <a:ext cx="264367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      (E) = 125 MeV  </a:t>
            </a:r>
          </a:p>
          <a:p>
            <a:r>
              <a:rPr lang="en-US" dirty="0" smtClean="0">
                <a:sym typeface="Symbol" panose="05050102010706020507" pitchFamily="18" charset="2"/>
              </a:rPr>
              <a:t>( 6 GeV &lt; E beam &lt; 7 GeV)</a:t>
            </a:r>
            <a:endParaRPr lang="en-US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606120"/>
              </p:ext>
            </p:extLst>
          </p:nvPr>
        </p:nvGraphicFramePr>
        <p:xfrm>
          <a:off x="320405" y="3799496"/>
          <a:ext cx="4653830" cy="2921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" name="Acrobat Document" r:id="rId10" imgW="3600388" imgH="2260381" progId="AcroExch.Document.2017">
                  <p:embed/>
                </p:oleObj>
              </mc:Choice>
              <mc:Fallback>
                <p:oleObj name="Acrobat Document" r:id="rId10" imgW="3600388" imgH="2260381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0405" y="3799496"/>
                        <a:ext cx="4653830" cy="2921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868569" y="3951567"/>
            <a:ext cx="181953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Time </a:t>
            </a:r>
            <a:r>
              <a:rPr lang="en-US" sz="2000" dirty="0">
                <a:solidFill>
                  <a:srgbClr val="0000FF"/>
                </a:solidFill>
              </a:rPr>
              <a:t>resolution</a:t>
            </a: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853007"/>
              </p:ext>
            </p:extLst>
          </p:nvPr>
        </p:nvGraphicFramePr>
        <p:xfrm>
          <a:off x="6957390" y="3874841"/>
          <a:ext cx="4390177" cy="2756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" name="Acrobat Document" r:id="rId12" imgW="3600388" imgH="2260381" progId="AcroExch.Document.2017">
                  <p:embed/>
                </p:oleObj>
              </mc:Choice>
              <mc:Fallback>
                <p:oleObj name="Acrobat Document" r:id="rId12" imgW="3600388" imgH="2260381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957390" y="3874841"/>
                        <a:ext cx="4390177" cy="2756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ight Arrow 24"/>
          <p:cNvSpPr/>
          <p:nvPr/>
        </p:nvSpPr>
        <p:spPr>
          <a:xfrm>
            <a:off x="5817704" y="2010655"/>
            <a:ext cx="583096" cy="2952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5825148" y="4965263"/>
            <a:ext cx="583096" cy="2952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152478" y="3753931"/>
            <a:ext cx="31650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Separation of beam bunches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1683237"/>
      </p:ext>
    </p:extLst>
  </p:cSld>
  <p:clrMapOvr>
    <a:masterClrMapping/>
  </p:clrMapOvr>
  <p:transition advTm="65147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5207" y="440166"/>
            <a:ext cx="9512304" cy="8128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Next Steps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5207" y="2303464"/>
            <a:ext cx="102174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Continue with tests of PbWO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crystals (mostly SICCAS) and FCAL 2 fabricated modules    (test crystals for EIC if needed)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Study prototypes with </a:t>
            </a:r>
            <a:r>
              <a:rPr lang="en-US" sz="2400" dirty="0" err="1" smtClean="0"/>
              <a:t>SiPM</a:t>
            </a:r>
            <a:r>
              <a:rPr lang="en-US" sz="2400" dirty="0" smtClean="0"/>
              <a:t> readout and glass scintillator modules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       (see Vlad’s talk)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857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5785" y="-30643"/>
            <a:ext cx="9512304" cy="8128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4921" y="1092516"/>
            <a:ext cx="10776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Two PbWO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-based calorimeters are currently under construction at Jefferson Lab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921" y="3017897"/>
            <a:ext cx="2594543" cy="32136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4938" y="2763795"/>
            <a:ext cx="3034987" cy="3721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22683" y="1929840"/>
            <a:ext cx="345639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Crystal size: </a:t>
            </a:r>
          </a:p>
          <a:p>
            <a:endParaRPr lang="en-US" sz="2000" dirty="0"/>
          </a:p>
          <a:p>
            <a:r>
              <a:rPr lang="en-US" sz="2000" dirty="0" smtClean="0"/>
              <a:t>       2.05 </a:t>
            </a:r>
            <a:r>
              <a:rPr lang="en-US" sz="2000" dirty="0" smtClean="0"/>
              <a:t>cm x 2.05 cm x 20 cm</a:t>
            </a:r>
          </a:p>
          <a:p>
            <a:endParaRPr lang="en-US" sz="2000" dirty="0"/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Procured from two vendors: </a:t>
            </a:r>
          </a:p>
          <a:p>
            <a:endParaRPr lang="en-US" sz="2000" dirty="0"/>
          </a:p>
          <a:p>
            <a:r>
              <a:rPr lang="en-US" sz="2000" dirty="0" smtClean="0"/>
              <a:t>   - SICCAS (China) </a:t>
            </a:r>
          </a:p>
          <a:p>
            <a:r>
              <a:rPr lang="en-US" sz="2000" dirty="0" smtClean="0"/>
              <a:t> </a:t>
            </a:r>
          </a:p>
          <a:p>
            <a:r>
              <a:rPr lang="en-US" sz="2000" dirty="0"/>
              <a:t>  </a:t>
            </a:r>
            <a:r>
              <a:rPr lang="en-US" sz="2000" dirty="0" smtClean="0"/>
              <a:t> - </a:t>
            </a:r>
            <a:r>
              <a:rPr lang="en-US" sz="2000" dirty="0" err="1" smtClean="0"/>
              <a:t>Crytur</a:t>
            </a:r>
            <a:r>
              <a:rPr lang="en-US" sz="2000" dirty="0" smtClean="0"/>
              <a:t> (the Czech republic)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52644" y="2128016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NPS (Hall C)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214930" y="2128016"/>
            <a:ext cx="1615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FCAL 2 (Hall D)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8644177" y="5523707"/>
            <a:ext cx="3017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Crystals of the same size are considered for EIC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01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7800" y="260291"/>
            <a:ext cx="9512304" cy="8128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Beam Tests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2134" y="1733308"/>
            <a:ext cx="534466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Crystal characterization for JLAB and future EIC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Optimization of readout electronics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Optimization of the module design  ( FCAL 2 )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 Study detector properties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3974" y="4640294"/>
            <a:ext cx="109092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3399"/>
                </a:solidFill>
              </a:rPr>
              <a:t>Use leptons provided by Hall D pair spectrometer to check / study crystals and small prototypes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Build a large scale prototype (140 modules).  Used to reconstruct Compton scattering events  in the </a:t>
            </a:r>
          </a:p>
          <a:p>
            <a:r>
              <a:rPr lang="en-US" sz="2000" dirty="0" smtClean="0"/>
              <a:t>      </a:t>
            </a:r>
            <a:r>
              <a:rPr lang="en-US" sz="2000" dirty="0" err="1" smtClean="0"/>
              <a:t>PrimEx</a:t>
            </a:r>
            <a:r>
              <a:rPr lang="en-US" sz="2000" dirty="0" smtClean="0"/>
              <a:t> </a:t>
            </a:r>
            <a:r>
              <a:rPr lang="en-US" sz="2000" dirty="0" smtClean="0"/>
              <a:t>- </a:t>
            </a:r>
            <a:r>
              <a:rPr lang="en-US" sz="2000" dirty="0" smtClean="0">
                <a:sym typeface="Symbol" panose="05050102010706020507" pitchFamily="18" charset="2"/>
              </a:rPr>
              <a:t> experiment during runs in 2019 and 2021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50952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5917" y="0"/>
            <a:ext cx="9512304" cy="654109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Timeline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0502" y="790832"/>
            <a:ext cx="112214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April 2018         -   First test of the 3 x 3 prototype using PS test setup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Study read out electronics,  operation conditions (some features observed)</a:t>
            </a:r>
          </a:p>
          <a:p>
            <a:endParaRPr lang="en-US" dirty="0"/>
          </a:p>
          <a:p>
            <a:r>
              <a:rPr lang="en-US" dirty="0" smtClean="0"/>
              <a:t>October 2018   -   Construction of Compton Calorimeter (140 modules). Installed in Hall D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for the </a:t>
            </a:r>
            <a:r>
              <a:rPr lang="en-US" dirty="0" err="1" smtClean="0"/>
              <a:t>PrimEx</a:t>
            </a:r>
            <a:r>
              <a:rPr lang="en-US" dirty="0" smtClean="0">
                <a:sym typeface="Symbol" panose="05050102010706020507" pitchFamily="18" charset="2"/>
              </a:rPr>
              <a:t>-</a:t>
            </a:r>
            <a:r>
              <a:rPr lang="en-US" dirty="0" smtClean="0"/>
              <a:t> experiment. Study electronics, detector resolution, performance  at high rate</a:t>
            </a:r>
          </a:p>
          <a:p>
            <a:endParaRPr lang="en-US" dirty="0" smtClean="0"/>
          </a:p>
          <a:p>
            <a:r>
              <a:rPr lang="en-US" dirty="0" smtClean="0"/>
              <a:t>Spring 2019       -  first tests of crystals using PS setup. Continue with the PS beam tests since then</a:t>
            </a:r>
          </a:p>
          <a:p>
            <a:endParaRPr lang="en-US" dirty="0" smtClean="0"/>
          </a:p>
          <a:p>
            <a:r>
              <a:rPr lang="en-US" dirty="0" smtClean="0"/>
              <a:t>Fall 2019            -  new tests of 3 x 3 prototypes using PS test setup (new electronics). Good agreement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of the energy resolution with CCAL</a:t>
            </a:r>
            <a:r>
              <a:rPr lang="en-US" dirty="0"/>
              <a:t>. </a:t>
            </a:r>
            <a:r>
              <a:rPr lang="en-US" dirty="0" smtClean="0"/>
              <a:t> Some results added to </a:t>
            </a:r>
            <a:r>
              <a:rPr lang="en-US" dirty="0" err="1" smtClean="0">
                <a:solidFill>
                  <a:srgbClr val="0000FF"/>
                </a:solidFill>
              </a:rPr>
              <a:t>Nucl</a:t>
            </a:r>
            <a:r>
              <a:rPr lang="en-US" dirty="0">
                <a:solidFill>
                  <a:srgbClr val="0000FF"/>
                </a:solidFill>
              </a:rPr>
              <a:t>. Inst. Meth. A956 (2020) 163375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Fall 2019           -  optimize design of the FCAL 2 module. Study light guides</a:t>
            </a:r>
            <a:r>
              <a:rPr lang="en-US" dirty="0" smtClean="0"/>
              <a:t>.    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Fall 2021           -  CCAL 2 in the new </a:t>
            </a:r>
            <a:r>
              <a:rPr lang="en-US" dirty="0" err="1" smtClean="0"/>
              <a:t>PrimEx</a:t>
            </a:r>
            <a:r>
              <a:rPr lang="en-US" dirty="0"/>
              <a:t>-</a:t>
            </a:r>
            <a:r>
              <a:rPr lang="en-US" dirty="0" smtClean="0">
                <a:sym typeface="Symbol" panose="05050102010706020507" pitchFamily="18" charset="2"/>
              </a:rPr>
              <a:t> run (new electronics, updated LMS system)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 smtClean="0"/>
              <a:t> Fall 2021           -  test fabricated FCAL 2 modules using the PS setup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Fall 2021           -  various tests of calorimeter prototypes (PMT and </a:t>
            </a:r>
            <a:r>
              <a:rPr lang="en-US" dirty="0" err="1" smtClean="0"/>
              <a:t>SiPM</a:t>
            </a:r>
            <a:r>
              <a:rPr lang="en-US" dirty="0" smtClean="0"/>
              <a:t> readout), test scintillator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glass modules using the PS setup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1" y="6282867"/>
            <a:ext cx="6564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A lot of details about testing of prototypes are in  Vlad’s talk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09736" y="4193763"/>
            <a:ext cx="3862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Nucl</a:t>
            </a:r>
            <a:r>
              <a:rPr lang="en-US" dirty="0">
                <a:solidFill>
                  <a:srgbClr val="0000FF"/>
                </a:solidFill>
              </a:rPr>
              <a:t>. Inst. Meth. A 1013 (2021) 165683</a:t>
            </a:r>
          </a:p>
        </p:txBody>
      </p:sp>
    </p:spTree>
    <p:extLst>
      <p:ext uri="{BB962C8B-B14F-4D97-AF65-F5344CB8AC3E}">
        <p14:creationId xmlns:p14="http://schemas.microsoft.com/office/powerpoint/2010/main" val="113457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148260"/>
            <a:ext cx="8305800" cy="381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Hall D Calorimeter Upgrade  (FCAL 2)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9753F-23C0-4BF9-AF98-A7BB53FC388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92" y="1466556"/>
            <a:ext cx="3849209" cy="38740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4907" y="869507"/>
            <a:ext cx="2125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Forward Calorimeter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082191"/>
              </p:ext>
            </p:extLst>
          </p:nvPr>
        </p:nvGraphicFramePr>
        <p:xfrm>
          <a:off x="5867401" y="1043734"/>
          <a:ext cx="4586415" cy="2579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Acrobat Document" r:id="rId6" imgW="6096000" imgH="3429000" progId="AcroExch.Document.2017">
                  <p:embed/>
                </p:oleObj>
              </mc:Choice>
              <mc:Fallback>
                <p:oleObj name="Acrobat Document" r:id="rId6" imgW="6096000" imgH="3429000" progId="AcroExch.Document.2017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67401" y="1043734"/>
                        <a:ext cx="4586415" cy="25798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>
            <a:off x="3120083" y="2830996"/>
            <a:ext cx="1981198" cy="492375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85125" y="3533157"/>
            <a:ext cx="449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 an array of 40 x 40 PbWO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modules in the inner part of the FCAL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(replace lead glass modules)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- 2 cm x 2 cm x 20 cm    PbWO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- 4 cm x 4 cm x 45 cm    lead glass </a:t>
            </a:r>
          </a:p>
        </p:txBody>
      </p:sp>
      <p:sp>
        <p:nvSpPr>
          <p:cNvPr id="2" name="Rectangle 1"/>
          <p:cNvSpPr/>
          <p:nvPr/>
        </p:nvSpPr>
        <p:spPr>
          <a:xfrm>
            <a:off x="2667000" y="5493115"/>
            <a:ext cx="723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factor of 4 better detector granularity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significantly improve shower separation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Improves the energy and position   resolution by about a factor of 2</a:t>
            </a:r>
            <a:r>
              <a:rPr lang="en-US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43390" y="922893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PbWO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module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16397081"/>
      </p:ext>
    </p:extLst>
  </p:cSld>
  <p:clrMapOvr>
    <a:masterClrMapping/>
  </p:clrMapOvr>
  <p:transition advTm="65147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363" y="36002"/>
            <a:ext cx="9512304" cy="8128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Hall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Pair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Spectrometer and Test Stand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39366" y="890652"/>
            <a:ext cx="5741636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Pair Spectrometer </a:t>
            </a:r>
            <a:r>
              <a:rPr lang="en-US" b="1" dirty="0" err="1" smtClean="0">
                <a:solidFill>
                  <a:srgbClr val="002060"/>
                </a:solidFill>
              </a:rPr>
              <a:t>Scintillator</a:t>
            </a:r>
            <a:r>
              <a:rPr lang="en-US" b="1" dirty="0" smtClean="0">
                <a:solidFill>
                  <a:srgbClr val="002060"/>
                </a:solidFill>
              </a:rPr>
              <a:t> Counters:</a:t>
            </a:r>
          </a:p>
          <a:p>
            <a:endParaRPr lang="en-US" dirty="0" smtClean="0"/>
          </a:p>
          <a:p>
            <a:r>
              <a:rPr lang="en-US" dirty="0" smtClean="0"/>
              <a:t>PSC   coarse counters,  trigger,  time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PS      high-granularity, energy measurement</a:t>
            </a:r>
          </a:p>
          <a:p>
            <a:r>
              <a:rPr lang="en-US" dirty="0" smtClean="0"/>
              <a:t>           145 counters per PS </a:t>
            </a:r>
            <a:r>
              <a:rPr lang="en-US" dirty="0" smtClean="0"/>
              <a:t>arm</a:t>
            </a:r>
            <a:endParaRPr lang="en-US" dirty="0" smtClean="0"/>
          </a:p>
          <a:p>
            <a:r>
              <a:rPr lang="en-US" dirty="0" smtClean="0"/>
              <a:t>        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</a:t>
            </a:r>
            <a:r>
              <a:rPr lang="en-US" dirty="0" smtClean="0"/>
              <a:t> -  </a:t>
            </a:r>
            <a:r>
              <a:rPr lang="en-US" dirty="0" smtClean="0"/>
              <a:t>energy range: 3 GeV – 6.25 </a:t>
            </a:r>
            <a:r>
              <a:rPr lang="en-US" dirty="0" smtClean="0"/>
              <a:t>GeV</a:t>
            </a:r>
          </a:p>
          <a:p>
            <a:r>
              <a:rPr lang="en-US" dirty="0"/>
              <a:t> </a:t>
            </a:r>
            <a:r>
              <a:rPr lang="en-US" dirty="0" smtClean="0"/>
              <a:t>             -  size of the counters: 1 mm and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2 mm (at 6 GeV)</a:t>
            </a:r>
          </a:p>
          <a:p>
            <a:endParaRPr lang="en-US" dirty="0"/>
          </a:p>
          <a:p>
            <a:r>
              <a:rPr lang="en-US" dirty="0" smtClean="0"/>
              <a:t>Beam collimator size: </a:t>
            </a:r>
            <a:endParaRPr lang="en-US" dirty="0" smtClean="0"/>
          </a:p>
          <a:p>
            <a:r>
              <a:rPr lang="en-US" dirty="0" smtClean="0"/>
              <a:t>      - 5 mm (</a:t>
            </a:r>
            <a:r>
              <a:rPr lang="en-US" dirty="0" err="1" smtClean="0"/>
              <a:t>GlueX</a:t>
            </a:r>
            <a:r>
              <a:rPr lang="en-US" dirty="0" smtClean="0"/>
              <a:t> production), 3.4 mm, and 1 mm </a:t>
            </a:r>
          </a:p>
          <a:p>
            <a:endParaRPr lang="en-US" dirty="0" smtClean="0"/>
          </a:p>
          <a:p>
            <a:r>
              <a:rPr lang="en-US" dirty="0" smtClean="0"/>
              <a:t>Typical energy resolution: </a:t>
            </a:r>
          </a:p>
          <a:p>
            <a:r>
              <a:rPr lang="en-US" dirty="0"/>
              <a:t> </a:t>
            </a:r>
            <a:r>
              <a:rPr lang="en-US" dirty="0" smtClean="0"/>
              <a:t>        0.5 % - 0.8 % for 3 GeV and 6 GeV leptons</a:t>
            </a:r>
          </a:p>
          <a:p>
            <a:r>
              <a:rPr lang="en-US" dirty="0"/>
              <a:t> </a:t>
            </a:r>
            <a:r>
              <a:rPr lang="en-US" dirty="0" smtClean="0"/>
              <a:t>        (0.4 % is 1 mm collimator is used)</a:t>
            </a:r>
          </a:p>
          <a:p>
            <a:endParaRPr lang="en-US" dirty="0"/>
          </a:p>
          <a:p>
            <a:r>
              <a:rPr lang="en-US" dirty="0" smtClean="0"/>
              <a:t> Rate (coincidence of arms) during production runs:  ~6 kHz</a:t>
            </a:r>
          </a:p>
          <a:p>
            <a:endParaRPr lang="en-US" dirty="0"/>
          </a:p>
          <a:p>
            <a:r>
              <a:rPr lang="en-US" dirty="0" smtClean="0"/>
              <a:t>Time resolution: ~100 </a:t>
            </a:r>
            <a:r>
              <a:rPr lang="en-US" dirty="0" err="1" smtClean="0"/>
              <a:t>ps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7" y="2076968"/>
            <a:ext cx="5704188" cy="38027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2955" y="1042747"/>
            <a:ext cx="3395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Nucl</a:t>
            </a:r>
            <a:r>
              <a:rPr lang="en-US" dirty="0" smtClean="0">
                <a:solidFill>
                  <a:srgbClr val="0000FF"/>
                </a:solidFill>
              </a:rPr>
              <a:t>. Inst. Meth. A795 (2015) </a:t>
            </a:r>
            <a:r>
              <a:rPr lang="en-US" dirty="0" smtClean="0">
                <a:solidFill>
                  <a:srgbClr val="0000FF"/>
                </a:solidFill>
              </a:rPr>
              <a:t>376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new paper in preparation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5693" y="2463766"/>
            <a:ext cx="3309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Converter: 75 </a:t>
            </a:r>
            <a:r>
              <a:rPr lang="en-US" dirty="0" smtClean="0">
                <a:sym typeface="Symbol" panose="05050102010706020507" pitchFamily="18" charset="2"/>
              </a:rPr>
              <a:t>m and 750 </a:t>
            </a:r>
            <a:r>
              <a:rPr lang="en-US" dirty="0">
                <a:sym typeface="Symbol" panose="05050102010706020507" pitchFamily="18" charset="2"/>
              </a:rPr>
              <a:t></a:t>
            </a:r>
            <a:r>
              <a:rPr lang="en-US" dirty="0" smtClean="0">
                <a:sym typeface="Symbol" panose="05050102010706020507" pitchFamily="18" charset="2"/>
              </a:rPr>
              <a:t>m Be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8327" y="5951845"/>
            <a:ext cx="5465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Note, the energy range can be changed by changing the </a:t>
            </a:r>
          </a:p>
          <a:p>
            <a:r>
              <a:rPr lang="en-US" dirty="0" smtClean="0"/>
              <a:t>magnetic</a:t>
            </a:r>
            <a:r>
              <a:rPr lang="en-US" dirty="0"/>
              <a:t> </a:t>
            </a:r>
            <a:r>
              <a:rPr lang="en-US" dirty="0" smtClean="0"/>
              <a:t>field  (special runs)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99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363" y="84669"/>
            <a:ext cx="9512304" cy="8128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Hall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Pair Spectrometer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400" y="1532239"/>
            <a:ext cx="9719267" cy="449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4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762" y="100230"/>
            <a:ext cx="9512304" cy="715316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Electronics and Trigger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17170" y="2292176"/>
            <a:ext cx="6144660" cy="29869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9687" y="1132136"/>
            <a:ext cx="596567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12  channels of the crystal tests stand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10 channels for the calorimeter prototype </a:t>
            </a:r>
          </a:p>
          <a:p>
            <a:endParaRPr lang="en-US" dirty="0"/>
          </a:p>
          <a:p>
            <a:r>
              <a:rPr lang="en-US" dirty="0" smtClean="0"/>
              <a:t>        -    HV and signal cables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Read out using FADC 250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   -  two FADC modules placed in one of the Hall D VXS crate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ntegrated to the </a:t>
            </a:r>
            <a:r>
              <a:rPr lang="en-US" dirty="0" err="1" smtClean="0"/>
              <a:t>GlueX</a:t>
            </a:r>
            <a:r>
              <a:rPr lang="en-US" dirty="0" smtClean="0"/>
              <a:t>   DAQ  / trigger system </a:t>
            </a:r>
          </a:p>
          <a:p>
            <a:endParaRPr lang="en-US" dirty="0"/>
          </a:p>
          <a:p>
            <a:r>
              <a:rPr lang="en-US" dirty="0" smtClean="0"/>
              <a:t>       - readout using Pair Spectrometer trigger </a:t>
            </a:r>
          </a:p>
          <a:p>
            <a:r>
              <a:rPr lang="en-US" dirty="0" smtClean="0"/>
              <a:t>  </a:t>
            </a:r>
          </a:p>
          <a:p>
            <a:r>
              <a:rPr lang="en-US" dirty="0"/>
              <a:t> </a:t>
            </a:r>
            <a:r>
              <a:rPr lang="en-US" dirty="0" smtClean="0"/>
              <a:t>      - independent configuration of test stand FADCs </a:t>
            </a:r>
          </a:p>
          <a:p>
            <a:r>
              <a:rPr lang="en-US" dirty="0"/>
              <a:t> </a:t>
            </a:r>
            <a:r>
              <a:rPr lang="en-US" dirty="0" smtClean="0"/>
              <a:t>             (change thresholds, readout mode, … 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72746" y="5973041"/>
            <a:ext cx="6530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Perform tests in parallel with the </a:t>
            </a:r>
            <a:r>
              <a:rPr lang="en-US" sz="2400" dirty="0" err="1" smtClean="0">
                <a:solidFill>
                  <a:srgbClr val="FF0000"/>
                </a:solidFill>
              </a:rPr>
              <a:t>GlueX</a:t>
            </a:r>
            <a:r>
              <a:rPr lang="en-US" sz="2400" dirty="0" smtClean="0">
                <a:solidFill>
                  <a:srgbClr val="FF0000"/>
                </a:solidFill>
              </a:rPr>
              <a:t> data taking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23923" y="996212"/>
            <a:ext cx="17590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Test stand FADCs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0575236" y="1470991"/>
            <a:ext cx="53007" cy="31805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97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363" y="84669"/>
            <a:ext cx="9512304" cy="8128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Test Setup for Crystals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09" y="1173893"/>
            <a:ext cx="10785915" cy="524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8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8.8|7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8.8|7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8.8|7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1196</Words>
  <Application>Microsoft Office PowerPoint</Application>
  <PresentationFormat>Widescreen</PresentationFormat>
  <Paragraphs>203</Paragraphs>
  <Slides>17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MS PGothic</vt:lpstr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Acrobat Document</vt:lpstr>
      <vt:lpstr>Adobe Acrobat Document</vt:lpstr>
      <vt:lpstr>Beam Tests of  PbWO4  Crystals and  Calorimeter Modules  using Hall D Pair Spectrometer</vt:lpstr>
      <vt:lpstr>Introduction</vt:lpstr>
      <vt:lpstr>Beam Tests </vt:lpstr>
      <vt:lpstr>Timeline</vt:lpstr>
      <vt:lpstr>Hall D Calorimeter Upgrade  (FCAL 2)</vt:lpstr>
      <vt:lpstr>Hall D  Pair Spectrometer and Test Stand</vt:lpstr>
      <vt:lpstr> Hall D  Pair Spectrometer</vt:lpstr>
      <vt:lpstr>Electronics and Trigger</vt:lpstr>
      <vt:lpstr> Test Setup for Crystals</vt:lpstr>
      <vt:lpstr>PowerPoint Presentation</vt:lpstr>
      <vt:lpstr>PowerPoint Presentation</vt:lpstr>
      <vt:lpstr>PowerPoint Presentation</vt:lpstr>
      <vt:lpstr>PowerPoint Presentation</vt:lpstr>
      <vt:lpstr>Design Optimization of FCAL 2 Modules</vt:lpstr>
      <vt:lpstr>Large Scale Prototype:  CCAL in PrimEx - </vt:lpstr>
      <vt:lpstr>CCAL in PrimEx - </vt:lpstr>
      <vt:lpstr>Next Steps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Prototype beam test</dc:title>
  <dc:creator>Alexander Somov</dc:creator>
  <cp:lastModifiedBy>Alexander Somov</cp:lastModifiedBy>
  <cp:revision>106</cp:revision>
  <dcterms:created xsi:type="dcterms:W3CDTF">2018-04-05T12:23:40Z</dcterms:created>
  <dcterms:modified xsi:type="dcterms:W3CDTF">2022-01-28T16:02:02Z</dcterms:modified>
</cp:coreProperties>
</file>