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629" r:id="rId2"/>
    <p:sldId id="704" r:id="rId3"/>
    <p:sldId id="675" r:id="rId4"/>
    <p:sldId id="699" r:id="rId5"/>
    <p:sldId id="676" r:id="rId6"/>
    <p:sldId id="706" r:id="rId7"/>
    <p:sldId id="664" r:id="rId8"/>
    <p:sldId id="700" r:id="rId9"/>
    <p:sldId id="691" r:id="rId10"/>
    <p:sldId id="701" r:id="rId11"/>
    <p:sldId id="705" r:id="rId12"/>
    <p:sldId id="707" r:id="rId13"/>
    <p:sldId id="689" r:id="rId14"/>
    <p:sldId id="694" r:id="rId15"/>
    <p:sldId id="666" r:id="rId16"/>
    <p:sldId id="693" r:id="rId17"/>
    <p:sldId id="672" r:id="rId18"/>
    <p:sldId id="679" r:id="rId19"/>
    <p:sldId id="684" r:id="rId20"/>
    <p:sldId id="688" r:id="rId21"/>
    <p:sldId id="697" r:id="rId22"/>
    <p:sldId id="678" r:id="rId23"/>
    <p:sldId id="703" r:id="rId24"/>
    <p:sldId id="702" r:id="rId25"/>
    <p:sldId id="687" r:id="rId26"/>
    <p:sldId id="641" r:id="rId27"/>
    <p:sldId id="643" r:id="rId28"/>
    <p:sldId id="644" r:id="rId29"/>
    <p:sldId id="645" r:id="rId30"/>
    <p:sldId id="646" r:id="rId31"/>
    <p:sldId id="655" r:id="rId32"/>
    <p:sldId id="657" r:id="rId33"/>
    <p:sldId id="658" r:id="rId34"/>
    <p:sldId id="581" r:id="rId35"/>
    <p:sldId id="587" r:id="rId36"/>
    <p:sldId id="63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BA5"/>
    <a:srgbClr val="FF00FF"/>
    <a:srgbClr val="6116DA"/>
    <a:srgbClr val="6B5799"/>
    <a:srgbClr val="190DB3"/>
    <a:srgbClr val="4C259B"/>
    <a:srgbClr val="0066FF"/>
    <a:srgbClr val="800000"/>
    <a:srgbClr val="42AE42"/>
    <a:srgbClr val="0EE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640" autoAdjust="0"/>
  </p:normalViewPr>
  <p:slideViewPr>
    <p:cSldViewPr>
      <p:cViewPr varScale="1">
        <p:scale>
          <a:sx n="52" d="100"/>
          <a:sy n="52" d="100"/>
        </p:scale>
        <p:origin x="4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mov\Documents\fcal_2\production\fcal_fabricati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Fabricated</a:t>
            </a:r>
            <a:r>
              <a:rPr lang="en-US" baseline="0"/>
              <a:t> modules (per week)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94214876033064E-2"/>
          <c:y val="0.11933745643076983"/>
          <c:w val="0.88085473983554441"/>
          <c:h val="0.737877096884628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Sheet1!$A$3:$A$33</c:f>
              <c:strCache>
                <c:ptCount val="31"/>
                <c:pt idx="0">
                  <c:v>Feb 4</c:v>
                </c:pt>
                <c:pt idx="1">
                  <c:v>Feb 11</c:v>
                </c:pt>
                <c:pt idx="2">
                  <c:v>Feb 18</c:v>
                </c:pt>
                <c:pt idx="3">
                  <c:v>Feb 25</c:v>
                </c:pt>
                <c:pt idx="4">
                  <c:v>March 4</c:v>
                </c:pt>
                <c:pt idx="5">
                  <c:v>March 11</c:v>
                </c:pt>
                <c:pt idx="6">
                  <c:v>March 18</c:v>
                </c:pt>
                <c:pt idx="7">
                  <c:v>March 25</c:v>
                </c:pt>
                <c:pt idx="8">
                  <c:v>April 1</c:v>
                </c:pt>
                <c:pt idx="9">
                  <c:v>April 8</c:v>
                </c:pt>
                <c:pt idx="10">
                  <c:v>April 15</c:v>
                </c:pt>
                <c:pt idx="11">
                  <c:v>April 22</c:v>
                </c:pt>
                <c:pt idx="12">
                  <c:v>April 28</c:v>
                </c:pt>
                <c:pt idx="13">
                  <c:v>May 6</c:v>
                </c:pt>
                <c:pt idx="14">
                  <c:v>May 13</c:v>
                </c:pt>
                <c:pt idx="15">
                  <c:v>May 20</c:v>
                </c:pt>
                <c:pt idx="16">
                  <c:v>May 27</c:v>
                </c:pt>
                <c:pt idx="17">
                  <c:v>June 3</c:v>
                </c:pt>
                <c:pt idx="18">
                  <c:v>June 10</c:v>
                </c:pt>
                <c:pt idx="19">
                  <c:v>June 17</c:v>
                </c:pt>
                <c:pt idx="20">
                  <c:v>June 24</c:v>
                </c:pt>
                <c:pt idx="21">
                  <c:v>July 1</c:v>
                </c:pt>
                <c:pt idx="22">
                  <c:v>July 8</c:v>
                </c:pt>
                <c:pt idx="23">
                  <c:v>July 15</c:v>
                </c:pt>
                <c:pt idx="24">
                  <c:v>July 22</c:v>
                </c:pt>
                <c:pt idx="25">
                  <c:v>July 29</c:v>
                </c:pt>
                <c:pt idx="26">
                  <c:v>Aug 5</c:v>
                </c:pt>
                <c:pt idx="27">
                  <c:v>Aug 12 </c:v>
                </c:pt>
                <c:pt idx="28">
                  <c:v>Aug 19</c:v>
                </c:pt>
                <c:pt idx="29">
                  <c:v>Aug 26</c:v>
                </c:pt>
                <c:pt idx="30">
                  <c:v>Sep 2</c:v>
                </c:pt>
              </c:strCache>
            </c:strRef>
          </c:cat>
          <c:val>
            <c:numRef>
              <c:f>Sheet1!$B$3:$B$33</c:f>
              <c:numCache>
                <c:formatCode>General</c:formatCode>
                <c:ptCount val="31"/>
                <c:pt idx="0">
                  <c:v>14</c:v>
                </c:pt>
                <c:pt idx="1">
                  <c:v>27</c:v>
                </c:pt>
                <c:pt idx="2">
                  <c:v>30</c:v>
                </c:pt>
                <c:pt idx="3">
                  <c:v>19</c:v>
                </c:pt>
                <c:pt idx="4">
                  <c:v>23</c:v>
                </c:pt>
                <c:pt idx="5">
                  <c:v>29</c:v>
                </c:pt>
                <c:pt idx="6">
                  <c:v>36</c:v>
                </c:pt>
                <c:pt idx="7">
                  <c:v>29</c:v>
                </c:pt>
                <c:pt idx="8">
                  <c:v>36</c:v>
                </c:pt>
                <c:pt idx="9">
                  <c:v>25</c:v>
                </c:pt>
                <c:pt idx="10">
                  <c:v>20</c:v>
                </c:pt>
                <c:pt idx="11">
                  <c:v>30</c:v>
                </c:pt>
                <c:pt idx="12">
                  <c:v>25</c:v>
                </c:pt>
                <c:pt idx="13">
                  <c:v>28</c:v>
                </c:pt>
                <c:pt idx="14">
                  <c:v>38</c:v>
                </c:pt>
                <c:pt idx="15">
                  <c:v>22</c:v>
                </c:pt>
                <c:pt idx="16">
                  <c:v>0</c:v>
                </c:pt>
                <c:pt idx="17">
                  <c:v>26</c:v>
                </c:pt>
                <c:pt idx="18">
                  <c:v>8</c:v>
                </c:pt>
                <c:pt idx="19">
                  <c:v>52</c:v>
                </c:pt>
                <c:pt idx="20">
                  <c:v>89</c:v>
                </c:pt>
                <c:pt idx="21">
                  <c:v>148</c:v>
                </c:pt>
                <c:pt idx="22">
                  <c:v>107</c:v>
                </c:pt>
                <c:pt idx="23">
                  <c:v>91</c:v>
                </c:pt>
                <c:pt idx="24">
                  <c:v>112</c:v>
                </c:pt>
                <c:pt idx="25">
                  <c:v>8</c:v>
                </c:pt>
                <c:pt idx="26">
                  <c:v>57</c:v>
                </c:pt>
                <c:pt idx="27">
                  <c:v>30</c:v>
                </c:pt>
                <c:pt idx="28">
                  <c:v>51</c:v>
                </c:pt>
                <c:pt idx="29">
                  <c:v>12</c:v>
                </c:pt>
                <c:pt idx="3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79-4EB3-833F-289FAF969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058696"/>
        <c:axId val="329056072"/>
      </c:barChart>
      <c:catAx>
        <c:axId val="32905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056072"/>
        <c:crosses val="autoZero"/>
        <c:auto val="1"/>
        <c:lblAlgn val="ctr"/>
        <c:lblOffset val="100"/>
        <c:noMultiLvlLbl val="0"/>
      </c:catAx>
      <c:valAx>
        <c:axId val="32905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058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0.56013</cdr:x>
      <cdr:y>0.28572</cdr:y>
    </cdr:from>
    <cdr:to>
      <cdr:x>0.64121</cdr:x>
      <cdr:y>0.39173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3158482" y="870963"/>
          <a:ext cx="457200" cy="32316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D0CF0-F47E-43E6-9735-D1FDAAC8AD23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C7E52-A28C-43A7-9D0B-6E03A5505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D494FBE-3733-4720-BADC-A226AA424D35}" type="slidenum">
              <a:rPr lang="en-US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1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C7E52-A28C-43A7-9D0B-6E03A5505BD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3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20B7-0A2B-4C3E-A1A7-F18D9DBEDE58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C555-8041-4421-9632-B4F0196D753E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CE45-F56D-4D1C-A4BF-5FCCCD2AC6AF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Somov                                              JLAB Eta Factory Experiment in Hal D  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E2AD9-A86A-4083-B09A-42434AA9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9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FF0C-2B57-4E92-BBB4-200AC81B5E23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CB7A-0CC7-4DEB-BECA-5DAF08A1930C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E3EC-F084-4AA4-A636-612A39F2E55F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0089-1960-4322-A518-19F11B5FC596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FB42-23AF-4A84-9674-3874FD821E5C}" type="datetime1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E040-FF9B-4FFF-AD39-38CBC98B97DB}" type="datetime1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319A-E1FE-44A5-9655-3291C65FA3F6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1DA1-D42C-4D3C-ADEB-B742020891CD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8EF83-87DE-4AC9-B817-165976FCB51A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dweb.jlab.org/detectors/fcal2/pmt/NSS2012_JLAB.pdf" TargetMode="External"/><Relationship Id="rId2" Type="http://schemas.openxmlformats.org/officeDocument/2006/relationships/hyperlink" Target="https://halldweb.jlab.org/JEF/meetings/feb_11_2021/fcal_amp_lin.pd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alldweb.jlab.org/wiki/index.php/CRYTUR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973329" y="2336044"/>
            <a:ext cx="55659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Production of FCAL2 Modules 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962400" y="3211696"/>
            <a:ext cx="1165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Somov</a:t>
            </a:r>
            <a:endParaRPr lang="de-DE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224548" y="4408760"/>
            <a:ext cx="548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GlueX</a:t>
            </a:r>
            <a:r>
              <a:rPr lang="en-US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collaboration meeting,  September 21, 2022</a:t>
            </a:r>
            <a:endParaRPr lang="de-DE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48" y="14477"/>
            <a:ext cx="2133600" cy="2268338"/>
          </a:xfrm>
          <a:prstGeom prst="rect">
            <a:avLst/>
          </a:prstGeom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407258" y="231115"/>
            <a:ext cx="4038600" cy="1600200"/>
            <a:chOff x="144" y="2352"/>
            <a:chExt cx="2976" cy="1443"/>
          </a:xfrm>
        </p:grpSpPr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2352"/>
              <a:ext cx="2960" cy="14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2064" y="2400"/>
              <a:ext cx="1056" cy="9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055" name="Picture 26" descr="JLab_logo_whi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0003" y="801238"/>
            <a:ext cx="1752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57400" y="3810228"/>
            <a:ext cx="5153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on behalf of the </a:t>
            </a:r>
            <a:r>
              <a:rPr lang="en-US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JEF and FCAL2 construction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65110" y="-12066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Preparation of Parts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36643" y="3420353"/>
            <a:ext cx="3774989" cy="1763953"/>
            <a:chOff x="228600" y="1543739"/>
            <a:chExt cx="5042263" cy="2451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543739"/>
              <a:ext cx="5042263" cy="2451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19200" y="2666999"/>
              <a:ext cx="677028" cy="3849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PMT 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264" y="1682499"/>
              <a:ext cx="1204004" cy="3849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Light guide </a:t>
              </a:r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905000" y="2634734"/>
              <a:ext cx="1219200" cy="18466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862104" y="1835870"/>
              <a:ext cx="1262096" cy="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87210" y="1245262"/>
            <a:ext cx="4800603" cy="2342352"/>
            <a:chOff x="1142997" y="1073571"/>
            <a:chExt cx="6858001" cy="333375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97" y="1073571"/>
              <a:ext cx="6858001" cy="33337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5711" y="1320802"/>
              <a:ext cx="845928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Flange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2941" y="1371599"/>
              <a:ext cx="845928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Flange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7132" y="1475097"/>
              <a:ext cx="1232481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Brass strap</a:t>
              </a:r>
              <a:endParaRPr lang="en-US" sz="12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486400" y="1972925"/>
              <a:ext cx="381000" cy="54167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398495" y="1874800"/>
              <a:ext cx="381000" cy="57035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267200" y="1935100"/>
              <a:ext cx="0" cy="4740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71890" y="3448949"/>
              <a:ext cx="1567371" cy="394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Heat elements</a:t>
              </a:r>
              <a:endParaRPr lang="en-US" sz="12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867268" y="3080266"/>
              <a:ext cx="495300" cy="6858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2781357" y="3055898"/>
              <a:ext cx="320189" cy="53991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50" y="1274498"/>
            <a:ext cx="3335925" cy="16216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32" y="5313357"/>
            <a:ext cx="2940886" cy="1429597"/>
          </a:xfrm>
          <a:prstGeom prst="rect">
            <a:avLst/>
          </a:prstGeom>
        </p:spPr>
      </p:pic>
      <p:pic>
        <p:nvPicPr>
          <p:cNvPr id="27" name="Picture 26" descr="C:\Users\Joshua Crafts\Downloads\1626449235208.jpg"/>
          <p:cNvPicPr/>
          <p:nvPr/>
        </p:nvPicPr>
        <p:blipFill>
          <a:blip r:embed="rId6"/>
          <a:srcRect l="6082" t="8968" b="5763"/>
          <a:stretch>
            <a:fillRect/>
          </a:stretch>
        </p:blipFill>
        <p:spPr bwMode="auto">
          <a:xfrm>
            <a:off x="350288" y="4264218"/>
            <a:ext cx="3539540" cy="22465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762671"/>
            <a:ext cx="248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Brazing brass assemblies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197465" y="3828358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 crystals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73275" y="755003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Checking PMTs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296839" y="3032459"/>
            <a:ext cx="19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Gluing Light guides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513615" y="5776498"/>
            <a:ext cx="149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 ESR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2057400" y="123308"/>
            <a:ext cx="4267200" cy="4921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Parts for the FCAL Insert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07950"/>
              </p:ext>
            </p:extLst>
          </p:nvPr>
        </p:nvGraphicFramePr>
        <p:xfrm>
          <a:off x="152400" y="838200"/>
          <a:ext cx="5867400" cy="641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Worksheet" r:id="rId3" imgW="5778377" imgH="6311725" progId="Excel.Sheet.12">
                  <p:embed/>
                </p:oleObj>
              </mc:Choice>
              <mc:Fallback>
                <p:oleObj name="Worksheet" r:id="rId3" imgW="5778377" imgH="63117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838200"/>
                        <a:ext cx="5867400" cy="641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96000" y="220980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receive by December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2526268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receive by the end of 2022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7124" y="6400800"/>
            <a:ext cx="283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produce by the end of 2022 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-3031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Module Fabrication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74025"/>
            <a:ext cx="5989318" cy="2911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791465"/>
            <a:ext cx="5989319" cy="29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Module Fabrication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IMG_3125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53824"/>
            <a:ext cx="3429000" cy="6051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205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https://halldweb.jlab.org/wiki/index.php/Module_assembly</a:t>
            </a:r>
          </a:p>
        </p:txBody>
      </p:sp>
    </p:spTree>
    <p:extLst>
      <p:ext uri="{BB962C8B-B14F-4D97-AF65-F5344CB8AC3E}">
        <p14:creationId xmlns:p14="http://schemas.microsoft.com/office/powerpoint/2010/main" val="9360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00216" y="330535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Status of Fabrication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1374" y="1390964"/>
            <a:ext cx="42828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Total number of fabricated modules:  1221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79944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34019" y="1106831"/>
            <a:ext cx="2700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Started module fabrication</a:t>
            </a:r>
          </a:p>
          <a:p>
            <a:r>
              <a:rPr lang="en-US" dirty="0" smtClean="0"/>
              <a:t>             in Feb 2022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871767"/>
              </p:ext>
            </p:extLst>
          </p:nvPr>
        </p:nvGraphicFramePr>
        <p:xfrm>
          <a:off x="345756" y="2194058"/>
          <a:ext cx="5638800" cy="304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2708046"/>
            <a:ext cx="20211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Students in the Lab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156" y="5571732"/>
            <a:ext cx="759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B1BA5"/>
                </a:solidFill>
              </a:rPr>
              <a:t>https://halldweb.jlab.org/detectors/fcal2/module_fabrication/status/</a:t>
            </a:r>
          </a:p>
        </p:txBody>
      </p:sp>
    </p:spTree>
    <p:extLst>
      <p:ext uri="{BB962C8B-B14F-4D97-AF65-F5344CB8AC3E}">
        <p14:creationId xmlns:p14="http://schemas.microsoft.com/office/powerpoint/2010/main" val="5796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61937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Fabricated Modules in EEL126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82158" y="5613566"/>
            <a:ext cx="6994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90DB3"/>
                </a:solidFill>
              </a:rPr>
              <a:t>https://</a:t>
            </a:r>
            <a:r>
              <a:rPr lang="en-US" dirty="0" smtClean="0">
                <a:solidFill>
                  <a:srgbClr val="190DB3"/>
                </a:solidFill>
              </a:rPr>
              <a:t>halldweb.jlab.org/detectors/fcal2/module_fabrication/status</a:t>
            </a:r>
            <a:endParaRPr lang="en-US" dirty="0">
              <a:solidFill>
                <a:srgbClr val="190DB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45196"/>
            <a:ext cx="4191000" cy="2357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14537"/>
            <a:ext cx="4238182" cy="2383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4823434"/>
            <a:ext cx="261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shelves and 3 lockers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45774" y="239505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Module Fabrication Schedule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345" y="2057400"/>
            <a:ext cx="743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31, 2022                                                         </a:t>
            </a:r>
            <a:r>
              <a:rPr lang="en-US" dirty="0" smtClean="0">
                <a:solidFill>
                  <a:srgbClr val="FF00FF"/>
                </a:solidFill>
              </a:rPr>
              <a:t>1403  modules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511" y="6219855"/>
            <a:ext cx="61020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Expect to fabricate all modules by the middle of June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2635018"/>
            <a:ext cx="363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wrap 135 crystals               (Mindy)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fabricate 182 modules   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882" y="1447369"/>
            <a:ext cx="743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2022                          </a:t>
            </a:r>
            <a:r>
              <a:rPr lang="en-US" dirty="0"/>
              <a:t> </a:t>
            </a:r>
            <a:r>
              <a:rPr lang="en-US" dirty="0" smtClean="0"/>
              <a:t>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1221 modules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346" y="3480247"/>
            <a:ext cx="743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– April, 2023                                                       </a:t>
            </a:r>
            <a:r>
              <a:rPr lang="en-US" dirty="0" smtClean="0">
                <a:solidFill>
                  <a:srgbClr val="FF00FF"/>
                </a:solidFill>
              </a:rPr>
              <a:t>1543 modules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4077822"/>
            <a:ext cx="288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disassemble CCAL          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fabricate 140 modules 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8345" y="4979169"/>
            <a:ext cx="743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– June, 2023                                                             </a:t>
            </a:r>
            <a:r>
              <a:rPr lang="en-US" dirty="0" smtClean="0">
                <a:solidFill>
                  <a:srgbClr val="FF00FF"/>
                </a:solidFill>
              </a:rPr>
              <a:t>1613 modules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9243" y="5399957"/>
            <a:ext cx="640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receive 70 Hall D CRYTUR crystals (May 2023)           </a:t>
            </a:r>
          </a:p>
          <a:p>
            <a:r>
              <a:rPr lang="en-US" dirty="0" smtClean="0"/>
              <a:t>(discuss if we can borrow crystals from EIC before we receive ours)</a:t>
            </a:r>
          </a:p>
        </p:txBody>
      </p:sp>
    </p:spTree>
    <p:extLst>
      <p:ext uri="{BB962C8B-B14F-4D97-AF65-F5344CB8AC3E}">
        <p14:creationId xmlns:p14="http://schemas.microsoft.com/office/powerpoint/2010/main" val="24176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99535" y="762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Active Base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91383" y="343872"/>
            <a:ext cx="10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Fernando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936" y="3902800"/>
            <a:ext cx="7494809" cy="2672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90DB3"/>
                </a:solidFill>
              </a:rPr>
              <a:t>New design of the PMT active base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- no modifications of the divider (installed on the CCAL, linear performance)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- OPS –based amplifier with a separate power (+- 5V). The default gain is 3 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r>
              <a:rPr lang="en-US" dirty="0" smtClean="0"/>
              <a:t>    - switches allow to by-pass the amplifier </a:t>
            </a:r>
            <a:endParaRPr lang="en-US" dirty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r>
              <a:rPr lang="en-US" dirty="0" smtClean="0"/>
              <a:t>    - </a:t>
            </a:r>
            <a:r>
              <a:rPr lang="en-US" dirty="0" smtClean="0"/>
              <a:t>initially checked in the Lab; need to perform more tests (ongoing)</a:t>
            </a:r>
            <a:endParaRPr lang="en-US" dirty="0" smtClean="0"/>
          </a:p>
          <a:p>
            <a:pPr>
              <a:lnSpc>
                <a:spcPts val="1000"/>
              </a:lnSpc>
            </a:pPr>
            <a:endParaRPr lang="en-US" dirty="0"/>
          </a:p>
          <a:p>
            <a:r>
              <a:rPr lang="en-US" dirty="0" smtClean="0"/>
              <a:t>    - need about 6 months to produce and test all </a:t>
            </a:r>
            <a:r>
              <a:rPr lang="en-US" dirty="0" smtClean="0"/>
              <a:t>dividers</a:t>
            </a:r>
          </a:p>
          <a:p>
            <a:r>
              <a:rPr lang="en-US" dirty="0"/>
              <a:t> </a:t>
            </a:r>
            <a:r>
              <a:rPr lang="en-US" dirty="0" smtClean="0"/>
              <a:t>            - order in October / November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9600" y="990600"/>
            <a:ext cx="5562600" cy="2704042"/>
            <a:chOff x="990601" y="982737"/>
            <a:chExt cx="5562600" cy="27040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1" y="982737"/>
              <a:ext cx="5562600" cy="27040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4523" y="1295400"/>
              <a:ext cx="8435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Signal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80701" y="2892669"/>
              <a:ext cx="51328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HV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38400" y="1104556"/>
              <a:ext cx="131343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 voltage 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574523" y="2381771"/>
              <a:ext cx="165109" cy="36142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095118" y="1581070"/>
              <a:ext cx="486282" cy="24773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27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6888" y="26767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Preparation for the FCAL2  Installation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6501" y="1094239"/>
            <a:ext cx="177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Tim’s talk (s)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82" y="2453016"/>
            <a:ext cx="3016382" cy="3035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052" y="1087468"/>
            <a:ext cx="517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FCAL2 installation meetings organized by Tim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2716" y="1702012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B1BA5"/>
                </a:solidFill>
              </a:rPr>
              <a:t>https://halldweb.jlab.org/wiki/index.php/FCAL_2_Installation_Meetings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637" y="2231685"/>
            <a:ext cx="4802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- Coordinating </a:t>
            </a:r>
            <a:r>
              <a:rPr lang="en-US" dirty="0"/>
              <a:t>with Fernando </a:t>
            </a:r>
            <a:r>
              <a:rPr lang="en-US" dirty="0" smtClean="0"/>
              <a:t>cable distributions</a:t>
            </a:r>
          </a:p>
          <a:p>
            <a:r>
              <a:rPr lang="en-US" dirty="0"/>
              <a:t> </a:t>
            </a:r>
            <a:r>
              <a:rPr lang="en-US" dirty="0" smtClean="0"/>
              <a:t>    and connectors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6887" y="3004531"/>
            <a:ext cx="4707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Installation procedures (module stacking, etc.)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3691" y="3652901"/>
            <a:ext cx="51580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Tasks for summer students:</a:t>
            </a:r>
          </a:p>
          <a:p>
            <a:endParaRPr lang="en-US" dirty="0" smtClean="0"/>
          </a:p>
          <a:p>
            <a:r>
              <a:rPr lang="en-US" dirty="0" smtClean="0"/>
              <a:t>   - disassemble &amp; sort out  FCAL modules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- refurbish lead glass modules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- check </a:t>
            </a:r>
            <a:r>
              <a:rPr lang="en-US" dirty="0" err="1" smtClean="0"/>
              <a:t>PbWO</a:t>
            </a:r>
            <a:r>
              <a:rPr lang="en-US" dirty="0" smtClean="0"/>
              <a:t>  modules in Hall D before installation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1120" y="6006146"/>
            <a:ext cx="57288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 will need at least 6 students during summer 2023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4678" y="0"/>
            <a:ext cx="7772400" cy="690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Summary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1248" y="915432"/>
            <a:ext cx="805137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have 1438 </a:t>
            </a:r>
            <a:r>
              <a:rPr lang="en-US" dirty="0" err="1" smtClean="0"/>
              <a:t>PbWO</a:t>
            </a:r>
            <a:r>
              <a:rPr lang="en-US" dirty="0" smtClean="0"/>
              <a:t> crystals available in the </a:t>
            </a:r>
            <a:r>
              <a:rPr lang="en-US" dirty="0" smtClean="0"/>
              <a:t>lab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     - expect to receive 105 crystals by the end of this year and 70 crystals by </a:t>
            </a:r>
          </a:p>
          <a:p>
            <a:r>
              <a:rPr lang="en-US" dirty="0"/>
              <a:t> </a:t>
            </a:r>
            <a:r>
              <a:rPr lang="en-US" dirty="0" smtClean="0"/>
              <a:t>        May  of 2023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expect to fabricate all modules by the middle of June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have fabricated 1221 FCAL insert modules (about 77 % 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- a lot of work was done by students during summer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- 11 students were involved in the project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PMT active base prototypes are being tested in the lab. We expect to order them</a:t>
            </a:r>
          </a:p>
          <a:p>
            <a:r>
              <a:rPr lang="en-US" dirty="0"/>
              <a:t> </a:t>
            </a:r>
            <a:r>
              <a:rPr lang="en-US" dirty="0" smtClean="0"/>
              <a:t>    in October / November</a:t>
            </a:r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 - active bases will be tested at </a:t>
            </a:r>
            <a:r>
              <a:rPr lang="en-US" dirty="0" err="1" smtClean="0"/>
              <a:t>JLab</a:t>
            </a:r>
            <a:r>
              <a:rPr lang="en-US" dirty="0" smtClean="0"/>
              <a:t> (GWU and UNCW)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started working on the FCAL installation procedures</a:t>
            </a:r>
          </a:p>
          <a:p>
            <a:r>
              <a:rPr lang="en-US" dirty="0" smtClean="0"/>
              <a:t>       - Tim is organizing a biweekly installation meeting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465" y="594115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-20595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Introduction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33608" y="1001955"/>
            <a:ext cx="4876784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- Project overview</a:t>
            </a: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- Fabrication of the  FCAL2  insert modules</a:t>
            </a:r>
          </a:p>
          <a:p>
            <a:endParaRPr lang="en-US" sz="2000" dirty="0" smtClean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  -  Module design</a:t>
            </a:r>
            <a:endParaRPr lang="en-US" sz="2000" dirty="0">
              <a:cs typeface="Times New Roman" pitchFamily="18" charset="0"/>
            </a:endParaRPr>
          </a:p>
          <a:p>
            <a:endParaRPr lang="en-US" sz="2000" dirty="0">
              <a:solidFill>
                <a:srgbClr val="190DB3"/>
              </a:solidFill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  -  PbWO4 crystals </a:t>
            </a:r>
          </a:p>
          <a:p>
            <a:r>
              <a:rPr lang="en-US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 -  Manpower</a:t>
            </a:r>
          </a:p>
          <a:p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  -  Fabrication Schedule</a:t>
            </a:r>
          </a:p>
          <a:p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  -  PMT and Active Base</a:t>
            </a:r>
          </a:p>
          <a:p>
            <a:r>
              <a:rPr lang="en-US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en-US" sz="20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               -  Construction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8" y="5955353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https://halldweb.jlab.org/wiki/index.php/FCAL_Insert</a:t>
            </a:r>
          </a:p>
        </p:txBody>
      </p:sp>
    </p:spTree>
    <p:extLst>
      <p:ext uri="{BB962C8B-B14F-4D97-AF65-F5344CB8AC3E}">
        <p14:creationId xmlns:p14="http://schemas.microsoft.com/office/powerpoint/2010/main" val="39271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5908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Backup Slides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2719"/>
            <a:ext cx="7772400" cy="5768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FCAL 2 Fabrication Labs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5927271" cy="2881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89" y="685800"/>
            <a:ext cx="5858919" cy="2848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1447800"/>
            <a:ext cx="150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TEDF high bay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4880814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EEL 118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3872" y="270849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Electronics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504611"/>
              </p:ext>
            </p:extLst>
          </p:nvPr>
        </p:nvGraphicFramePr>
        <p:xfrm>
          <a:off x="457200" y="1859872"/>
          <a:ext cx="4267200" cy="321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162108915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VXS crates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409037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US" dirty="0" smtClean="0"/>
                        <a:t>VXS Controllers 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885338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US" dirty="0" smtClean="0"/>
                        <a:t>FADC 250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7036"/>
                  </a:ext>
                </a:extLst>
              </a:tr>
              <a:tr h="426721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 electronics (TI,</a:t>
                      </a:r>
                      <a:r>
                        <a:rPr lang="en-US" baseline="0" dirty="0" smtClean="0"/>
                        <a:t> SD, VTP, SSP, TD)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1103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r>
                        <a:rPr lang="en-US" dirty="0" smtClean="0"/>
                        <a:t>CAEN HV</a:t>
                      </a:r>
                      <a:r>
                        <a:rPr lang="en-US" baseline="0" dirty="0" smtClean="0"/>
                        <a:t> (A 7030 N) units and main frames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85315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r>
                        <a:rPr lang="en-US" dirty="0" smtClean="0"/>
                        <a:t>LV MPOD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HV and</a:t>
                      </a:r>
                      <a:r>
                        <a:rPr lang="en-US" baseline="0" dirty="0" smtClean="0"/>
                        <a:t> signal cables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7106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14" y="1718312"/>
            <a:ext cx="3246117" cy="2434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085095"/>
            <a:ext cx="4266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components have been purchased for</a:t>
            </a:r>
          </a:p>
          <a:p>
            <a:r>
              <a:rPr lang="en-US" dirty="0" smtClean="0"/>
              <a:t>         the FCAL insert (1600 modules)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5424" y="1135672"/>
            <a:ext cx="115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VXS crates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203957"/>
            <a:ext cx="366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Recently ordered:  LEMO connectors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0780" y="5701735"/>
            <a:ext cx="807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order: LV cables, LV and HV (3 pin) connectors, electronics for the LMS (TDB)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2" y="73484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Tests of Fabricated Modules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20" y="3212595"/>
            <a:ext cx="4450271" cy="2883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339" y="5558853"/>
            <a:ext cx="4457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3) Test PMT active bases (</a:t>
            </a:r>
            <a:r>
              <a:rPr lang="en-US" dirty="0" err="1" smtClean="0"/>
              <a:t>JLab</a:t>
            </a:r>
            <a:r>
              <a:rPr lang="en-US" dirty="0" smtClean="0"/>
              <a:t>, GWU, UNCW)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- check all active bases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11181" y="3031247"/>
            <a:ext cx="312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Energy resolution of a single crystal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9" y="3221824"/>
            <a:ext cx="4279943" cy="2080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0960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3577" y="1190499"/>
            <a:ext cx="55070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1 )  Use LEDs to check PMTs on fabricated modules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- have to check all modules</a:t>
            </a:r>
          </a:p>
          <a:p>
            <a:endParaRPr lang="en-US" dirty="0"/>
          </a:p>
          <a:p>
            <a:r>
              <a:rPr lang="en-US" dirty="0" smtClean="0"/>
              <a:t>2 ) Use PS test setup to check some preselected modules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40" y="122221"/>
            <a:ext cx="1314537" cy="2704191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6200000">
            <a:off x="6187263" y="1495039"/>
            <a:ext cx="292315" cy="502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215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Cable Distribution inside FCAL Dark Room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35" y="1390303"/>
            <a:ext cx="6255413" cy="4691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918166"/>
            <a:ext cx="200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Fernando and Chris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9921" y="290735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LV Cable distribution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7713294" cy="37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00400" y="533400"/>
            <a:ext cx="2776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QA Tests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6484" y="1469989"/>
            <a:ext cx="44043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Visual inspection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crystal dimensions 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light transmission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light yield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187" y="4751459"/>
            <a:ext cx="5905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inspection of crystals at SICCAS by Wuhan group </a:t>
            </a:r>
          </a:p>
          <a:p>
            <a:endParaRPr lang="en-US" dirty="0"/>
          </a:p>
          <a:p>
            <a:r>
              <a:rPr lang="en-US" dirty="0" smtClean="0"/>
              <a:t>        -  about 15% of crystals from the second batch rejected !</a:t>
            </a:r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41458" y="4061288"/>
            <a:ext cx="4522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Crystal properties and testing procedures</a:t>
            </a:r>
            <a:r>
              <a:rPr kumimoji="0" lang="en-US" alt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latin typeface="Arial" panose="020B0604020202020204" pitchFamily="34" charset="0"/>
              </a:rPr>
              <a:t>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                  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Nucl.Instrum.Meth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A956 (2020) 163375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6484" y="598701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https://halldweb.jlab.org/wiki/index.php/PWO_Crystals</a:t>
            </a:r>
          </a:p>
        </p:txBody>
      </p:sp>
    </p:spTree>
    <p:extLst>
      <p:ext uri="{BB962C8B-B14F-4D97-AF65-F5344CB8AC3E}">
        <p14:creationId xmlns:p14="http://schemas.microsoft.com/office/powerpoint/2010/main" val="10399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22523" y="152400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Dimensions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2600" y="4325025"/>
            <a:ext cx="32528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crystal size (SICCAS):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20.56  mm</a:t>
            </a:r>
          </a:p>
          <a:p>
            <a:r>
              <a:rPr lang="en-US" dirty="0" smtClean="0"/>
              <a:t>    - consistent with crystals from </a:t>
            </a:r>
          </a:p>
          <a:p>
            <a:r>
              <a:rPr lang="en-US" dirty="0"/>
              <a:t> </a:t>
            </a:r>
            <a:r>
              <a:rPr lang="en-US" dirty="0" smtClean="0"/>
              <a:t>      previous batches</a:t>
            </a:r>
          </a:p>
          <a:p>
            <a:endParaRPr lang="en-US" dirty="0"/>
          </a:p>
          <a:p>
            <a:r>
              <a:rPr lang="en-US" dirty="0" smtClean="0"/>
              <a:t>The size of CRYTUR crystals is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20.5 mm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038426"/>
              </p:ext>
            </p:extLst>
          </p:nvPr>
        </p:nvGraphicFramePr>
        <p:xfrm>
          <a:off x="444459" y="2133600"/>
          <a:ext cx="8229600" cy="2946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158">
                  <a:extLst>
                    <a:ext uri="{9D8B030D-6E8A-4147-A177-3AD203B41FA5}">
                      <a16:colId xmlns:a16="http://schemas.microsoft.com/office/drawing/2014/main" val="2957181276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405984373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2934223578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437369588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1307451637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1557363319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3639210789"/>
                    </a:ext>
                  </a:extLst>
                </a:gridCol>
                <a:gridCol w="574158">
                  <a:extLst>
                    <a:ext uri="{9D8B030D-6E8A-4147-A177-3AD203B41FA5}">
                      <a16:colId xmlns:a16="http://schemas.microsoft.com/office/drawing/2014/main" val="1779537394"/>
                    </a:ext>
                  </a:extLst>
                </a:gridCol>
                <a:gridCol w="1351664">
                  <a:extLst>
                    <a:ext uri="{9D8B030D-6E8A-4147-A177-3AD203B41FA5}">
                      <a16:colId xmlns:a16="http://schemas.microsoft.com/office/drawing/2014/main" val="2632314359"/>
                    </a:ext>
                  </a:extLst>
                </a:gridCol>
                <a:gridCol w="1124393">
                  <a:extLst>
                    <a:ext uri="{9D8B030D-6E8A-4147-A177-3AD203B41FA5}">
                      <a16:colId xmlns:a16="http://schemas.microsoft.com/office/drawing/2014/main" val="3336480543"/>
                    </a:ext>
                  </a:extLst>
                </a:gridCol>
                <a:gridCol w="622005">
                  <a:extLst>
                    <a:ext uri="{9D8B030D-6E8A-4147-A177-3AD203B41FA5}">
                      <a16:colId xmlns:a16="http://schemas.microsoft.com/office/drawing/2014/main" val="1676409013"/>
                    </a:ext>
                  </a:extLst>
                </a:gridCol>
                <a:gridCol w="837314">
                  <a:extLst>
                    <a:ext uri="{9D8B030D-6E8A-4147-A177-3AD203B41FA5}">
                      <a16:colId xmlns:a16="http://schemas.microsoft.com/office/drawing/2014/main" val="3051467952"/>
                    </a:ext>
                  </a:extLst>
                </a:gridCol>
                <a:gridCol w="849276">
                  <a:extLst>
                    <a:ext uri="{9D8B030D-6E8A-4147-A177-3AD203B41FA5}">
                      <a16:colId xmlns:a16="http://schemas.microsoft.com/office/drawing/2014/main" val="2188617040"/>
                    </a:ext>
                  </a:extLst>
                </a:gridCol>
              </a:tblGrid>
              <a:tr h="86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Crystal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Size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Size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Color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Scratch/Chip/Face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Bubble (%) /Layer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Blur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Chamfers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PS setup</a:t>
                      </a:r>
                      <a:endParaRPr lang="en-US" sz="9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3000479695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103305591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25064"/>
              </p:ext>
            </p:extLst>
          </p:nvPr>
        </p:nvGraphicFramePr>
        <p:xfrm>
          <a:off x="444459" y="2590800"/>
          <a:ext cx="8229600" cy="1369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853">
                  <a:extLst>
                    <a:ext uri="{9D8B030D-6E8A-4147-A177-3AD203B41FA5}">
                      <a16:colId xmlns:a16="http://schemas.microsoft.com/office/drawing/2014/main" val="150883488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1345140578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2666663430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2043241164"/>
                    </a:ext>
                  </a:extLst>
                </a:gridCol>
                <a:gridCol w="485518">
                  <a:extLst>
                    <a:ext uri="{9D8B030D-6E8A-4147-A177-3AD203B41FA5}">
                      <a16:colId xmlns:a16="http://schemas.microsoft.com/office/drawing/2014/main" val="4090737150"/>
                    </a:ext>
                  </a:extLst>
                </a:gridCol>
                <a:gridCol w="522188">
                  <a:extLst>
                    <a:ext uri="{9D8B030D-6E8A-4147-A177-3AD203B41FA5}">
                      <a16:colId xmlns:a16="http://schemas.microsoft.com/office/drawing/2014/main" val="740485018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341344852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2631562169"/>
                    </a:ext>
                  </a:extLst>
                </a:gridCol>
                <a:gridCol w="1186154">
                  <a:extLst>
                    <a:ext uri="{9D8B030D-6E8A-4147-A177-3AD203B41FA5}">
                      <a16:colId xmlns:a16="http://schemas.microsoft.com/office/drawing/2014/main" val="2079178142"/>
                    </a:ext>
                  </a:extLst>
                </a:gridCol>
                <a:gridCol w="986712">
                  <a:extLst>
                    <a:ext uri="{9D8B030D-6E8A-4147-A177-3AD203B41FA5}">
                      <a16:colId xmlns:a16="http://schemas.microsoft.com/office/drawing/2014/main" val="1265958100"/>
                    </a:ext>
                  </a:extLst>
                </a:gridCol>
                <a:gridCol w="545841">
                  <a:extLst>
                    <a:ext uri="{9D8B030D-6E8A-4147-A177-3AD203B41FA5}">
                      <a16:colId xmlns:a16="http://schemas.microsoft.com/office/drawing/2014/main" val="1652359352"/>
                    </a:ext>
                  </a:extLst>
                </a:gridCol>
                <a:gridCol w="734786">
                  <a:extLst>
                    <a:ext uri="{9D8B030D-6E8A-4147-A177-3AD203B41FA5}">
                      <a16:colId xmlns:a16="http://schemas.microsoft.com/office/drawing/2014/main" val="159706179"/>
                    </a:ext>
                  </a:extLst>
                </a:gridCol>
                <a:gridCol w="745283">
                  <a:extLst>
                    <a:ext uri="{9D8B030D-6E8A-4147-A177-3AD203B41FA5}">
                      <a16:colId xmlns:a16="http://schemas.microsoft.com/office/drawing/2014/main" val="3426649500"/>
                    </a:ext>
                  </a:extLst>
                </a:gridCol>
              </a:tblGrid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face small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1141376278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30/0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219370012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676497753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525526153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20.491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20.493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1/0/0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5/2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1639011782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20.496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2523815313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20.476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82986979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0/0/1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30/1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3343592716"/>
                  </a:ext>
                </a:extLst>
              </a:tr>
              <a:tr h="152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20.514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 brown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10/0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8" marR="5248" marT="5248" marB="0" anchor="b"/>
                </a:tc>
                <a:extLst>
                  <a:ext uri="{0D108BD9-81ED-4DB2-BD59-A6C34878D82A}">
                    <a16:rowId xmlns:a16="http://schemas.microsoft.com/office/drawing/2014/main" val="4030966188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2" y="4201074"/>
            <a:ext cx="4977018" cy="2547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523848"/>
            <a:ext cx="211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 quality chart: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17943" y="1549887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66FF"/>
                </a:solidFill>
              </a:rPr>
              <a:t>https://halldweb.jlab.org/wiki/index.php/Second_Batch_(160_crystals)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694" y="1003699"/>
            <a:ext cx="735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 visual inspection and measure dimensions of all received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00400" y="102449"/>
            <a:ext cx="2835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Visual Inspection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4" y="2895600"/>
            <a:ext cx="3948912" cy="2961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27" y="2885954"/>
            <a:ext cx="3961773" cy="2971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9348" y="579663"/>
            <a:ext cx="49796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Check crystal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laser pointer to observe cloudy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Check edge quality for scratches and chips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756426" y="3082334"/>
            <a:ext cx="794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Brown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086600" y="3581400"/>
            <a:ext cx="0" cy="381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80849" y="6053664"/>
            <a:ext cx="630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about 10 % crystals have some small discoloration signs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03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291" y="4798792"/>
            <a:ext cx="803950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Measured transmission of 30 SICCAS crystals from the second batch: </a:t>
            </a:r>
          </a:p>
          <a:p>
            <a:endParaRPr lang="en-US" sz="2000" dirty="0" smtClean="0"/>
          </a:p>
          <a:p>
            <a:r>
              <a:rPr lang="en-US" sz="2000" dirty="0" smtClean="0"/>
              <a:t>       - selected  crystal  with some discoloration signs after optical inspection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- correlation between the crystal color and transmission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3525" y="78652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Transmission Measurement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5" y="961232"/>
            <a:ext cx="4800600" cy="3192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3031" y="2188099"/>
            <a:ext cx="23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90DB3"/>
                </a:solidFill>
              </a:rPr>
              <a:t>Setup in Carl Zorn’s lab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15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Calorimeter Upgrade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9753F-23C0-4BF9-AF98-A7BB53FC388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68533"/>
            <a:ext cx="3849209" cy="3874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9301" y="89748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Calorimeter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362202" y="2819400"/>
            <a:ext cx="1981198" cy="4923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44546" y="3433757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 an array of 40 x 40 PbWO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modules in the inner part of the FCAL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(replace lead glass modules)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- 2 cm x 2 cm x 20 cm    PbWO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- 4 cm x 4 cm x 45 cm    lead glass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5493114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factor of 4 better detector granularity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significantly improve shower separation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the energy and position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about a factor of 2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3486" y="4389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PbWO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96837"/>
            <a:ext cx="4533869" cy="2203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857445"/>
      </p:ext>
    </p:extLst>
  </p:cSld>
  <p:clrMapOvr>
    <a:masterClrMapping/>
  </p:clrMapOvr>
  <p:transition advTm="6514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3171" y="78652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Transmission Measurement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1" y="764452"/>
            <a:ext cx="7606867" cy="518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483" y="3267007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colored crystals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86200" y="2819400"/>
            <a:ext cx="381000" cy="429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00389" y="4191000"/>
            <a:ext cx="19270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colored crystals</a:t>
            </a:r>
          </a:p>
          <a:p>
            <a:r>
              <a:rPr lang="en-US" dirty="0"/>
              <a:t> </a:t>
            </a:r>
            <a:r>
              <a:rPr lang="en-US" dirty="0" smtClean="0"/>
              <a:t>        in the test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20754" y="5584764"/>
            <a:ext cx="7566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B1BA5"/>
                </a:solidFill>
              </a:rPr>
              <a:t>Measured crystals meet our specs</a:t>
            </a:r>
          </a:p>
          <a:p>
            <a:endParaRPr lang="en-US" sz="2000" dirty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B1BA5"/>
                </a:solidFill>
              </a:rPr>
              <a:t>Good consistency between our results and measurements at SICCAS</a:t>
            </a:r>
            <a:endParaRPr lang="en-US" sz="2000" dirty="0">
              <a:solidFill>
                <a:srgbClr val="2B1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04411" y="70935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 Active Base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990600"/>
            <a:ext cx="847642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Consider to use an active PMT base designed for the NPS (Hall C)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- the base consists of the divider and an amplifier (original gain of 24) 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The Active Base was installed on CCAL and used during the </a:t>
            </a:r>
            <a:r>
              <a:rPr lang="en-US" dirty="0" err="1" smtClean="0"/>
              <a:t>PrimEx</a:t>
            </a:r>
            <a:r>
              <a:rPr lang="en-US" dirty="0" smtClean="0"/>
              <a:t> run in spring 2019</a:t>
            </a:r>
          </a:p>
          <a:p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- observed non-linear performance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- linearity was improved after reducing gain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- non–linear performance verified using bench tests </a:t>
            </a:r>
          </a:p>
          <a:p>
            <a:r>
              <a:rPr lang="en-US" i="1" dirty="0">
                <a:solidFill>
                  <a:srgbClr val="2B1BA5"/>
                </a:solidFill>
              </a:rPr>
              <a:t>                   </a:t>
            </a:r>
            <a:r>
              <a:rPr lang="en-US" sz="1400" i="1" dirty="0">
                <a:solidFill>
                  <a:srgbClr val="4C259B"/>
                </a:solidFill>
                <a:hlinkClick r:id="rId2"/>
              </a:rPr>
              <a:t>https://</a:t>
            </a:r>
            <a:r>
              <a:rPr lang="en-US" sz="1400" i="1" dirty="0" smtClean="0">
                <a:solidFill>
                  <a:srgbClr val="4C259B"/>
                </a:solidFill>
                <a:hlinkClick r:id="rId2"/>
              </a:rPr>
              <a:t>halldweb.jlab.org/JEF/meetings/feb_11_2021/fcal_amp_lin.pdf</a:t>
            </a:r>
            <a:endParaRPr lang="en-US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599" y="1676400"/>
            <a:ext cx="6880989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90DB3"/>
                </a:solidFill>
                <a:hlinkClick r:id="rId3"/>
              </a:rPr>
              <a:t>New Active PMT Base for PbWO4 </a:t>
            </a:r>
            <a:r>
              <a:rPr lang="en-US" sz="1400" i="1" dirty="0">
                <a:solidFill>
                  <a:srgbClr val="190DB3"/>
                </a:solidFill>
                <a:hlinkClick r:id="rId3"/>
              </a:rPr>
              <a:t> </a:t>
            </a:r>
            <a:r>
              <a:rPr lang="en-US" sz="1400" i="1" dirty="0" smtClean="0">
                <a:solidFill>
                  <a:srgbClr val="190DB3"/>
                </a:solidFill>
                <a:hlinkClick r:id="rId3"/>
              </a:rPr>
              <a:t>(</a:t>
            </a:r>
            <a:r>
              <a:rPr lang="en-US" sz="1400" i="1" dirty="0">
                <a:solidFill>
                  <a:srgbClr val="190DB3"/>
                </a:solidFill>
                <a:hlinkClick r:id="rId3"/>
              </a:rPr>
              <a:t>Popov, H. </a:t>
            </a:r>
            <a:r>
              <a:rPr lang="en-US" sz="1400" i="1" dirty="0" err="1">
                <a:solidFill>
                  <a:srgbClr val="190DB3"/>
                </a:solidFill>
                <a:hlinkClick r:id="rId3"/>
              </a:rPr>
              <a:t>Mkrtchyan</a:t>
            </a:r>
            <a:r>
              <a:rPr lang="en-US" sz="1400" i="1" dirty="0">
                <a:solidFill>
                  <a:srgbClr val="190DB3"/>
                </a:solidFill>
                <a:hlinkClick r:id="rId3"/>
              </a:rPr>
              <a:t>, presentation at IEEE, Nov 2012</a:t>
            </a:r>
            <a:r>
              <a:rPr lang="en-US" sz="1400" i="1" dirty="0" smtClean="0">
                <a:solidFill>
                  <a:srgbClr val="190DB3"/>
                </a:solidFill>
                <a:hlinkClick r:id="rId3"/>
              </a:rPr>
              <a:t>)</a:t>
            </a:r>
            <a:endParaRPr lang="en-US" sz="1400" i="1" dirty="0" smtClean="0">
              <a:solidFill>
                <a:srgbClr val="190DB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99672"/>
            <a:ext cx="90252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CCAL was testes in </a:t>
            </a:r>
            <a:r>
              <a:rPr lang="en-US" dirty="0" err="1" smtClean="0"/>
              <a:t>GlueX</a:t>
            </a:r>
            <a:r>
              <a:rPr lang="en-US" dirty="0" smtClean="0"/>
              <a:t> runs at high luminosity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- studied detector rates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- an amplifier will the small gain ( between 3 and 6) will be needed for inner FCAL layers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75998"/>
            <a:ext cx="7696200" cy="48390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780625"/>
            <a:ext cx="377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Amplifier Gain  (A </a:t>
            </a:r>
            <a:r>
              <a:rPr lang="en-US" sz="2400" baseline="-25000" dirty="0" smtClean="0"/>
              <a:t>amp</a:t>
            </a:r>
            <a:r>
              <a:rPr lang="en-US" sz="2400" dirty="0" smtClean="0"/>
              <a:t> /  A </a:t>
            </a:r>
            <a:r>
              <a:rPr lang="en-US" sz="2400" baseline="-25000" dirty="0" smtClean="0"/>
              <a:t>HP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24200" y="1981200"/>
            <a:ext cx="4724400" cy="762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86600" y="43559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GeV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86976" y="438906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5823" y="5652767"/>
            <a:ext cx="6832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Relatively stable gain for amplitudes between 0.5 V and 1.6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Non linearity on the level of 10 % below 0.5 V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9661" y="63643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 Active Base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9661" y="63643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 Active Base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561" y="2476261"/>
            <a:ext cx="6415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Several meetings with Fernando and Vlad. May consider to use </a:t>
            </a:r>
          </a:p>
          <a:p>
            <a:r>
              <a:rPr lang="en-US" dirty="0">
                <a:solidFill>
                  <a:srgbClr val="190DB3"/>
                </a:solidFill>
              </a:rPr>
              <a:t> </a:t>
            </a:r>
            <a:r>
              <a:rPr lang="en-US" dirty="0" smtClean="0">
                <a:solidFill>
                  <a:srgbClr val="190DB3"/>
                </a:solidFill>
              </a:rPr>
              <a:t>    alternative solutions: </a:t>
            </a:r>
            <a:endParaRPr lang="en-US" dirty="0">
              <a:solidFill>
                <a:srgbClr val="190DB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3120019"/>
            <a:ext cx="815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 - use on-board amplifier, provide additional power to the amplifier </a:t>
            </a:r>
          </a:p>
          <a:p>
            <a:r>
              <a:rPr lang="en-US" dirty="0"/>
              <a:t>      (decouple power for divider and amplifier), use one extra cable to </a:t>
            </a:r>
            <a:r>
              <a:rPr lang="en-US" dirty="0" smtClean="0"/>
              <a:t>each PCB)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r>
              <a:rPr lang="en-US" dirty="0"/>
              <a:t>- use external amplifiers for modules in inner layers  </a:t>
            </a:r>
            <a:r>
              <a:rPr lang="en-US" dirty="0" smtClean="0"/>
              <a:t>(</a:t>
            </a:r>
            <a:r>
              <a:rPr lang="en-US" dirty="0"/>
              <a:t>place inside dark room </a:t>
            </a:r>
            <a:r>
              <a:rPr lang="en-US" dirty="0" smtClean="0"/>
              <a:t>?)</a:t>
            </a:r>
          </a:p>
          <a:p>
            <a:endParaRPr lang="en-US" dirty="0"/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42561" y="1343929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</a:rPr>
              <a:t>S</a:t>
            </a:r>
            <a:r>
              <a:rPr lang="en-US" dirty="0" smtClean="0">
                <a:solidFill>
                  <a:srgbClr val="190DB3"/>
                </a:solidFill>
              </a:rPr>
              <a:t>everal </a:t>
            </a:r>
            <a:r>
              <a:rPr lang="en-US" dirty="0">
                <a:solidFill>
                  <a:srgbClr val="190DB3"/>
                </a:solidFill>
              </a:rPr>
              <a:t>improvements by Vlad Popov in order to improve </a:t>
            </a:r>
            <a:r>
              <a:rPr lang="en-US" dirty="0" smtClean="0">
                <a:solidFill>
                  <a:srgbClr val="190DB3"/>
                </a:solidFill>
              </a:rPr>
              <a:t>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- tests are ongoing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837" y="5318327"/>
            <a:ext cx="696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of PMT dividers can be performed outside </a:t>
            </a:r>
            <a:r>
              <a:rPr lang="en-US" dirty="0" err="1" smtClean="0"/>
              <a:t>JLab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- several universities are interested to participate: Regina, GWU, UNCW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24200" y="272158"/>
            <a:ext cx="313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Transmittance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4" y="739266"/>
            <a:ext cx="6781800" cy="47327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54859" y="3744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Yield Setup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17599" y="1312935"/>
            <a:ext cx="3701539" cy="242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34805" y="3810000"/>
            <a:ext cx="3795907" cy="24825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6757" y="5206663"/>
            <a:ext cx="4074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New setup at TEDF (similar to NPS lab)</a:t>
            </a:r>
          </a:p>
          <a:p>
            <a:r>
              <a:rPr lang="en-US" dirty="0"/>
              <a:t> </a:t>
            </a:r>
            <a:r>
              <a:rPr lang="en-US" dirty="0" smtClean="0"/>
              <a:t>    - crate with readout electronics</a:t>
            </a:r>
          </a:p>
          <a:p>
            <a:r>
              <a:rPr lang="en-US" dirty="0"/>
              <a:t> </a:t>
            </a:r>
            <a:r>
              <a:rPr lang="en-US" dirty="0" smtClean="0"/>
              <a:t>    - CODA running on local PC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46245" y="2496115"/>
            <a:ext cx="13000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Trigger</a:t>
            </a:r>
          </a:p>
          <a:p>
            <a:r>
              <a:rPr lang="en-US" sz="1600" dirty="0" err="1" smtClean="0"/>
              <a:t>LaB</a:t>
            </a:r>
            <a:r>
              <a:rPr lang="en-US" sz="1600" baseline="-25000" dirty="0" err="1"/>
              <a:t>r</a:t>
            </a:r>
            <a:r>
              <a:rPr lang="en-US" sz="1600" dirty="0" smtClean="0"/>
              <a:t>(Ce) </a:t>
            </a:r>
            <a:r>
              <a:rPr lang="en-US" sz="1600" dirty="0" err="1" smtClean="0"/>
              <a:t>scint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001438" y="5206663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3627" y="4147286"/>
            <a:ext cx="392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WenQuanYi Zen Hei Sharp" pitchFamily="2"/>
                <a:cs typeface="Lohit Devanagari" pitchFamily="2"/>
              </a:rPr>
              <a:t>Na-22 </a:t>
            </a:r>
            <a:r>
              <a:rPr lang="en-US" dirty="0">
                <a:ea typeface="Liberation Sans" pitchFamily="34"/>
                <a:cs typeface="Liberation Sans" pitchFamily="34"/>
              </a:rPr>
              <a:t>β</a:t>
            </a:r>
            <a:r>
              <a:rPr lang="en-US" dirty="0">
                <a:ea typeface="WenQuanYi Zen Hei Sharp" pitchFamily="2"/>
                <a:cs typeface="Lohit Devanagari" pitchFamily="2"/>
              </a:rPr>
              <a:t>+ and gamma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source</a:t>
            </a:r>
          </a:p>
          <a:p>
            <a:r>
              <a:rPr lang="en-US" dirty="0" smtClean="0">
                <a:ea typeface="WenQuanYi Zen Hei Sharp" pitchFamily="2"/>
                <a:cs typeface="Lohit Devanagari" pitchFamily="2"/>
              </a:rPr>
              <a:t>     -  </a:t>
            </a:r>
            <a:r>
              <a:rPr lang="en-US" dirty="0">
                <a:ea typeface="WenQuanYi Zen Hei Sharp" pitchFamily="2"/>
                <a:cs typeface="Lohit Devanagari" pitchFamily="2"/>
              </a:rPr>
              <a:t>two 0.511 MeV photons. 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One </a:t>
            </a:r>
            <a:r>
              <a:rPr lang="en-US" dirty="0">
                <a:ea typeface="WenQuanYi Zen Hei Sharp" pitchFamily="2"/>
                <a:cs typeface="Lohit Devanagari" pitchFamily="2"/>
              </a:rPr>
              <a:t>used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 </a:t>
            </a:r>
          </a:p>
          <a:p>
            <a:r>
              <a:rPr lang="en-US" dirty="0" smtClean="0">
                <a:ea typeface="WenQuanYi Zen Hei Sharp" pitchFamily="2"/>
                <a:cs typeface="Lohit Devanagari" pitchFamily="2"/>
              </a:rPr>
              <a:t>         for </a:t>
            </a:r>
            <a:r>
              <a:rPr lang="en-US" dirty="0">
                <a:ea typeface="WenQuanYi Zen Hei Sharp" pitchFamily="2"/>
                <a:cs typeface="Lohit Devanagari" pitchFamily="2"/>
              </a:rPr>
              <a:t>the trigger</a:t>
            </a:r>
          </a:p>
          <a:p>
            <a:endParaRPr lang="en-US" dirty="0">
              <a:ea typeface="WenQuanYi Zen Hei Sharp" pitchFamily="2"/>
              <a:cs typeface="Lohit Devanagari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6" y="1135588"/>
            <a:ext cx="3807814" cy="26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286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Yield Setup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76" y="1118507"/>
            <a:ext cx="6711648" cy="50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174184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Module Design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02990"/>
            <a:ext cx="7568514" cy="3679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8031" y="466773"/>
            <a:ext cx="2758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Nucl</a:t>
            </a:r>
            <a:r>
              <a:rPr lang="en-US" sz="1600" i="1" dirty="0" smtClean="0"/>
              <a:t>. </a:t>
            </a:r>
            <a:r>
              <a:rPr lang="en-US" sz="1600" i="1" dirty="0" err="1" smtClean="0"/>
              <a:t>Inst</a:t>
            </a:r>
            <a:r>
              <a:rPr lang="en-US" sz="1600" i="1" dirty="0" smtClean="0"/>
              <a:t>, Meth. A, 1013, 2021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54540" y="4784586"/>
            <a:ext cx="79950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PbWO4 crystal wrapped with the ESR reflective foil and light-tight </a:t>
            </a:r>
            <a:r>
              <a:rPr lang="en-US" dirty="0" err="1" smtClean="0"/>
              <a:t>Tedlar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PMT placed inside the mu-metal cylinder(s) and soft iron housing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3.5 mm long light guide (18.5 mm diameter) is glued to the PMT and coupled to </a:t>
            </a:r>
          </a:p>
          <a:p>
            <a:r>
              <a:rPr lang="en-US" dirty="0" smtClean="0"/>
              <a:t>     the crystal using a silicon cookie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174184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Parts for Module Assembly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" y="1264048"/>
            <a:ext cx="56896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2915" y="1352148"/>
            <a:ext cx="1515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Brazed strips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703" y="1937869"/>
            <a:ext cx="2012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PMT with LG and </a:t>
            </a:r>
          </a:p>
          <a:p>
            <a:r>
              <a:rPr lang="en-US" sz="2000" dirty="0" smtClean="0"/>
              <a:t>     Silicon cookie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16403" y="2704343"/>
            <a:ext cx="2863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Wrapped PbWO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module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931153" y="3197593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PMT housing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16403" y="3732503"/>
            <a:ext cx="2089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mu-metal cylinder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16403" y="4591311"/>
            <a:ext cx="2313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50 </a:t>
            </a:r>
            <a:r>
              <a:rPr lang="en-US" sz="2000" dirty="0" smtClean="0">
                <a:sym typeface="Symbol" panose="05050102010706020507" pitchFamily="18" charset="2"/>
              </a:rPr>
              <a:t>m mu-metal foil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07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5673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Project Deadline and Schedule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5019"/>
            <a:ext cx="8382000" cy="111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007" y="863759"/>
            <a:ext cx="7691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End of the Spring 2023 run:     March 15 2023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Start working on the FCAL upgrade in April  (?)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77207" y="1808827"/>
            <a:ext cx="1066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34200" y="1783091"/>
            <a:ext cx="1066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7726" y="2999984"/>
            <a:ext cx="87595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Installation of the FCAL2 modules is scheduled on the middle of June 2023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- tentative installation schedule by Tim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Expected time to integrate the FCAL2  insert into the Hall D detector is about 10 months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35486"/>
            <a:ext cx="76962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All PbWO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modules have to be fabricated and tested by </a:t>
            </a:r>
            <a:r>
              <a:rPr lang="en-US" dirty="0" smtClean="0">
                <a:solidFill>
                  <a:srgbClr val="FF0000"/>
                </a:solidFill>
              </a:rPr>
              <a:t> June / July  </a:t>
            </a:r>
            <a:r>
              <a:rPr lang="en-US" dirty="0">
                <a:solidFill>
                  <a:srgbClr val="FF0000"/>
                </a:solidFill>
              </a:rPr>
              <a:t>2023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en-US" dirty="0">
                <a:solidFill>
                  <a:srgbClr val="FF0000"/>
                </a:solidFill>
              </a:rPr>
              <a:t>(including PMT dividers)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2273" y="3976252"/>
            <a:ext cx="7553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1BA5"/>
                </a:solidFill>
              </a:rPr>
              <a:t>https://halldweb.jlab.org/wiki/images/0/0c/FCAL2_strawman_schedule.pdf</a:t>
            </a:r>
          </a:p>
        </p:txBody>
      </p:sp>
    </p:spTree>
    <p:extLst>
      <p:ext uri="{BB962C8B-B14F-4D97-AF65-F5344CB8AC3E}">
        <p14:creationId xmlns:p14="http://schemas.microsoft.com/office/powerpoint/2010/main" val="12623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4564" y="131191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Status of PbWO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Crystals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564" y="1219200"/>
            <a:ext cx="7606826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SICCAS:</a:t>
            </a:r>
          </a:p>
          <a:p>
            <a:endParaRPr lang="en-US" dirty="0"/>
          </a:p>
          <a:p>
            <a:r>
              <a:rPr lang="en-US" dirty="0" smtClean="0"/>
              <a:t>      576 </a:t>
            </a:r>
            <a:r>
              <a:rPr lang="en-US" dirty="0"/>
              <a:t> </a:t>
            </a:r>
            <a:r>
              <a:rPr lang="en-US" dirty="0" smtClean="0"/>
              <a:t>  +   140 (installed on CCAL)    =  716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- disassemble CCAL in January (or in March after the </a:t>
            </a:r>
            <a:r>
              <a:rPr lang="en-US" dirty="0" err="1" smtClean="0"/>
              <a:t>GlueX</a:t>
            </a:r>
            <a:r>
              <a:rPr lang="en-US" dirty="0" smtClean="0"/>
              <a:t> run)</a:t>
            </a:r>
          </a:p>
          <a:p>
            <a:endParaRPr lang="en-US" b="1" dirty="0" smtClean="0"/>
          </a:p>
          <a:p>
            <a:r>
              <a:rPr lang="en-US" b="1" dirty="0" smtClean="0"/>
              <a:t>CRYTUR:                         </a:t>
            </a:r>
          </a:p>
          <a:p>
            <a:endParaRPr lang="en-US" dirty="0"/>
          </a:p>
          <a:p>
            <a:r>
              <a:rPr lang="en-US" dirty="0" smtClean="0"/>
              <a:t>     Available:  722 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Ordered:      105    (Physics DIV)         Due date: </a:t>
            </a:r>
            <a:r>
              <a:rPr lang="en-US" dirty="0" smtClean="0"/>
              <a:t> December </a:t>
            </a:r>
            <a:r>
              <a:rPr lang="en-US" dirty="0" smtClean="0"/>
              <a:t>2022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70     (Hall - D)                Due date: </a:t>
            </a:r>
            <a:r>
              <a:rPr lang="en-US" dirty="0" smtClean="0"/>
              <a:t> May </a:t>
            </a:r>
            <a:r>
              <a:rPr lang="en-US" dirty="0" smtClean="0"/>
              <a:t>2023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            </a:t>
            </a:r>
            <a:r>
              <a:rPr lang="en-US" b="1" dirty="0" smtClean="0">
                <a:solidFill>
                  <a:srgbClr val="FF00FF"/>
                </a:solidFill>
              </a:rPr>
              <a:t>Total :   716  (SICCAS)  + 897 (CRYTUR)  =  1613</a:t>
            </a:r>
          </a:p>
          <a:p>
            <a:endParaRPr lang="en-US" b="1" dirty="0" smtClean="0">
              <a:solidFill>
                <a:srgbClr val="190DB3"/>
              </a:solidFill>
            </a:endParaRPr>
          </a:p>
          <a:p>
            <a:r>
              <a:rPr lang="en-US" sz="1600" b="1" dirty="0" smtClean="0">
                <a:solidFill>
                  <a:srgbClr val="190DB3"/>
                </a:solidFill>
              </a:rPr>
              <a:t>                                     </a:t>
            </a:r>
            <a:r>
              <a:rPr lang="en-US" sz="1600" dirty="0">
                <a:solidFill>
                  <a:srgbClr val="190DB3"/>
                </a:solidFill>
                <a:hlinkClick r:id="rId2"/>
              </a:rPr>
              <a:t>https://halldweb.jlab.org/wiki/index.php/CRYTUR</a:t>
            </a:r>
            <a:endParaRPr lang="en-US" sz="1600" dirty="0">
              <a:solidFill>
                <a:srgbClr val="190DB3"/>
              </a:solidFill>
            </a:endParaRPr>
          </a:p>
          <a:p>
            <a:endParaRPr lang="en-US" sz="1600" b="1" dirty="0">
              <a:solidFill>
                <a:srgbClr val="190DB3"/>
              </a:solidFill>
            </a:endParaRPr>
          </a:p>
          <a:p>
            <a:r>
              <a:rPr lang="en-US" dirty="0" smtClean="0"/>
              <a:t>The inner part of the FCAL insert will be instrumented with the CRYTUR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Manpower for Module Fabrication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647" y="1226909"/>
            <a:ext cx="85331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Jefferson Lab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 smtClean="0"/>
              <a:t>       Sasha, </a:t>
            </a:r>
            <a:r>
              <a:rPr lang="en-US" sz="2000" dirty="0" err="1" smtClean="0"/>
              <a:t>Arshak</a:t>
            </a:r>
            <a:r>
              <a:rPr lang="en-US" sz="2000" dirty="0" smtClean="0"/>
              <a:t>, </a:t>
            </a:r>
            <a:r>
              <a:rPr lang="en-US" sz="2000" dirty="0" err="1" smtClean="0"/>
              <a:t>Igal</a:t>
            </a:r>
            <a:r>
              <a:rPr lang="en-US" sz="2000" dirty="0" smtClean="0"/>
              <a:t>                      -   crystal fabrication, preparation of parts</a:t>
            </a:r>
          </a:p>
          <a:p>
            <a:r>
              <a:rPr lang="en-US" sz="2000" dirty="0" smtClean="0"/>
              <a:t>        Chris Alan, Keith </a:t>
            </a:r>
            <a:r>
              <a:rPr lang="en-US" sz="2000" dirty="0" err="1" smtClean="0"/>
              <a:t>Bklackburn</a:t>
            </a:r>
            <a:r>
              <a:rPr lang="en-US" sz="2000" dirty="0" smtClean="0"/>
              <a:t>     -   brazing straps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Bobby </a:t>
            </a:r>
            <a:r>
              <a:rPr lang="en-US" sz="2000" dirty="0" err="1" smtClean="0"/>
              <a:t>Bunton</a:t>
            </a:r>
            <a:r>
              <a:rPr lang="en-US" sz="2000" dirty="0" smtClean="0"/>
              <a:t>                              -   honing soft iron PMT housing</a:t>
            </a:r>
          </a:p>
          <a:p>
            <a:r>
              <a:rPr lang="en-US" sz="2000" dirty="0" smtClean="0"/>
              <a:t>        Tim / Mark                                    -   coordinating engineering efforts        </a:t>
            </a:r>
          </a:p>
          <a:p>
            <a:endParaRPr lang="en-US" sz="2000" dirty="0" smtClean="0"/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JLab</a:t>
            </a:r>
            <a:r>
              <a:rPr lang="en-US" sz="2000" b="1" dirty="0" smtClean="0">
                <a:solidFill>
                  <a:srgbClr val="FF0000"/>
                </a:solidFill>
              </a:rPr>
              <a:t> Detector support group </a:t>
            </a:r>
            <a:endParaRPr lang="en-US" sz="2000" dirty="0" smtClean="0"/>
          </a:p>
          <a:p>
            <a:r>
              <a:rPr lang="en-US" sz="2000" dirty="0" smtClean="0"/>
              <a:t>       George </a:t>
            </a:r>
            <a:r>
              <a:rPr lang="en-US" sz="2000" dirty="0" err="1" smtClean="0"/>
              <a:t>Jackobs</a:t>
            </a:r>
            <a:r>
              <a:rPr lang="en-US" sz="2000" dirty="0"/>
              <a:t> </a:t>
            </a:r>
            <a:r>
              <a:rPr lang="en-US" sz="2000" dirty="0" smtClean="0"/>
              <a:t>     -   </a:t>
            </a:r>
            <a:r>
              <a:rPr lang="en-US" sz="2000" dirty="0" err="1" smtClean="0"/>
              <a:t>preshaping</a:t>
            </a:r>
            <a:r>
              <a:rPr lang="en-US" sz="2000" dirty="0" smtClean="0"/>
              <a:t> ESR foils, fabricating modules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Mindy </a:t>
            </a:r>
            <a:r>
              <a:rPr lang="en-US" sz="2000" dirty="0" err="1" smtClean="0"/>
              <a:t>Leffel</a:t>
            </a:r>
            <a:r>
              <a:rPr lang="en-US" sz="2000" dirty="0"/>
              <a:t> </a:t>
            </a:r>
            <a:r>
              <a:rPr lang="en-US" sz="2000" dirty="0" smtClean="0"/>
              <a:t>          -   wrapping crystals  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GWU</a:t>
            </a:r>
            <a:endParaRPr lang="en-US" sz="2000" dirty="0" smtClean="0"/>
          </a:p>
          <a:p>
            <a:r>
              <a:rPr lang="en-US" sz="2000" dirty="0" smtClean="0"/>
              <a:t>        Olga Cortes – testing PMTs,  producing Silicon cookies, future divider testing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UNCW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future divider testing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6063733"/>
            <a:ext cx="20474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ummer students !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61999" y="121121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Summer Students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054" y="4724400"/>
            <a:ext cx="7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Tasks: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1784" y="4058493"/>
            <a:ext cx="773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summer students  at </a:t>
            </a:r>
            <a:r>
              <a:rPr lang="en-US" b="1" dirty="0" err="1" smtClean="0">
                <a:solidFill>
                  <a:srgbClr val="FF0000"/>
                </a:solidFill>
              </a:rPr>
              <a:t>JLab</a:t>
            </a:r>
            <a:r>
              <a:rPr lang="en-US" b="1" dirty="0" smtClean="0">
                <a:solidFill>
                  <a:srgbClr val="FF0000"/>
                </a:solidFill>
              </a:rPr>
              <a:t> from:  GWU, UNCW,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Lamar, and William &amp; Marry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4724400"/>
            <a:ext cx="49061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QA checks of SICCAS crystals taken from  Hall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Wrapping crystals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Cutting mu-metal, ESR, </a:t>
            </a:r>
            <a:r>
              <a:rPr lang="en-US" dirty="0" err="1" smtClean="0"/>
              <a:t>Tedlar</a:t>
            </a:r>
            <a:r>
              <a:rPr lang="en-US" dirty="0" smtClean="0"/>
              <a:t>, and </a:t>
            </a:r>
            <a:r>
              <a:rPr lang="en-US" dirty="0" err="1" smtClean="0"/>
              <a:t>Kapton</a:t>
            </a:r>
            <a:r>
              <a:rPr lang="en-US" dirty="0" smtClean="0"/>
              <a:t> foils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Gluing light guides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Module fabrication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54199"/>
              </p:ext>
            </p:extLst>
          </p:nvPr>
        </p:nvGraphicFramePr>
        <p:xfrm>
          <a:off x="574589" y="1148995"/>
          <a:ext cx="8064499" cy="2752090"/>
        </p:xfrm>
        <a:graphic>
          <a:graphicData uri="http://schemas.openxmlformats.org/drawingml/2006/table">
            <a:tbl>
              <a:tblPr/>
              <a:tblGrid>
                <a:gridCol w="2139561">
                  <a:extLst>
                    <a:ext uri="{9D8B030D-6E8A-4147-A177-3AD203B41FA5}">
                      <a16:colId xmlns:a16="http://schemas.microsoft.com/office/drawing/2014/main" val="1166534677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136989374"/>
                    </a:ext>
                  </a:extLst>
                </a:gridCol>
                <a:gridCol w="718174">
                  <a:extLst>
                    <a:ext uri="{9D8B030D-6E8A-4147-A177-3AD203B41FA5}">
                      <a16:colId xmlns:a16="http://schemas.microsoft.com/office/drawing/2014/main" val="3789554397"/>
                    </a:ext>
                  </a:extLst>
                </a:gridCol>
                <a:gridCol w="718174">
                  <a:extLst>
                    <a:ext uri="{9D8B030D-6E8A-4147-A177-3AD203B41FA5}">
                      <a16:colId xmlns:a16="http://schemas.microsoft.com/office/drawing/2014/main" val="1778775898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3143195986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546970890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297741040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3003704592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3693472703"/>
                    </a:ext>
                  </a:extLst>
                </a:gridCol>
                <a:gridCol w="478783">
                  <a:extLst>
                    <a:ext uri="{9D8B030D-6E8A-4147-A177-3AD203B41FA5}">
                      <a16:colId xmlns:a16="http://schemas.microsoft.com/office/drawing/2014/main" val="2287357929"/>
                    </a:ext>
                  </a:extLst>
                </a:gridCol>
                <a:gridCol w="718174">
                  <a:extLst>
                    <a:ext uri="{9D8B030D-6E8A-4147-A177-3AD203B41FA5}">
                      <a16:colId xmlns:a16="http://schemas.microsoft.com/office/drawing/2014/main" val="160595771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Affiliation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718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105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0170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Jaden Sicotte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GWU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8452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Dax Kay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GWU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53442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Logan Earnest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GWU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732794"/>
                  </a:ext>
                </a:extLst>
              </a:tr>
              <a:tr h="681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Vadim Murakhovskiy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4155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Jared Curry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UNCW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0543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Adam Sears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UNCW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5750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Gavin Boilton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UNCW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9218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Brandyn New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6535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Christopher Lowe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9010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 Martinez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4028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Bradley Friedman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W&amp;M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58485"/>
                  </a:ext>
                </a:extLst>
              </a:tr>
              <a:tr h="184150">
                <a:tc gridSpan="10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256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23176</TotalTime>
  <Words>2011</Words>
  <Application>Microsoft Office PowerPoint</Application>
  <PresentationFormat>On-screen Show (4:3)</PresentationFormat>
  <Paragraphs>619</Paragraphs>
  <Slides>36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MS PGothic</vt:lpstr>
      <vt:lpstr>Arial</vt:lpstr>
      <vt:lpstr>Calibri</vt:lpstr>
      <vt:lpstr>Liberation Sans</vt:lpstr>
      <vt:lpstr>Lohit Devanagari</vt:lpstr>
      <vt:lpstr>Symbol</vt:lpstr>
      <vt:lpstr>Times New Roman</vt:lpstr>
      <vt:lpstr>WenQuanYi Zen Hei Sharp</vt:lpstr>
      <vt:lpstr>Office Theme</vt:lpstr>
      <vt:lpstr>Worksheet</vt:lpstr>
      <vt:lpstr>PowerPoint Presentation</vt:lpstr>
      <vt:lpstr>Introduction </vt:lpstr>
      <vt:lpstr>Calorimeter Upgrade</vt:lpstr>
      <vt:lpstr>Module Design</vt:lpstr>
      <vt:lpstr>Parts for Module Assembly</vt:lpstr>
      <vt:lpstr>PowerPoint Presentation</vt:lpstr>
      <vt:lpstr>PowerPoint Presentation</vt:lpstr>
      <vt:lpstr>Manpower for Module Fabrication </vt:lpstr>
      <vt:lpstr>Summer Students</vt:lpstr>
      <vt:lpstr>Preparation of Parts </vt:lpstr>
      <vt:lpstr>Parts for the FCAL Insert </vt:lpstr>
      <vt:lpstr>Module Fabrication</vt:lpstr>
      <vt:lpstr>Module Fabrication </vt:lpstr>
      <vt:lpstr>Status of Fabrication</vt:lpstr>
      <vt:lpstr>Fabricated Modules in EEL126 </vt:lpstr>
      <vt:lpstr>Module Fabrication Schedule</vt:lpstr>
      <vt:lpstr>PMT Active Base</vt:lpstr>
      <vt:lpstr>PowerPoint Presentation</vt:lpstr>
      <vt:lpstr>PowerPoint Presentation</vt:lpstr>
      <vt:lpstr>PowerPoint Presentation</vt:lpstr>
      <vt:lpstr>FCAL 2 Fabrication Labs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PMT  Active Base</vt:lpstr>
      <vt:lpstr>PowerPoint Presentation</vt:lpstr>
      <vt:lpstr>PowerPoint Presentation</vt:lpstr>
      <vt:lpstr>PowerPoint Presentation</vt:lpstr>
      <vt:lpstr>Light Yield Setup  </vt:lpstr>
      <vt:lpstr>Light Yield Setup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Somov</dc:creator>
  <cp:lastModifiedBy>Alexander Somov</cp:lastModifiedBy>
  <cp:revision>1883</cp:revision>
  <dcterms:created xsi:type="dcterms:W3CDTF">2006-08-16T00:00:00Z</dcterms:created>
  <dcterms:modified xsi:type="dcterms:W3CDTF">2022-09-21T19:03:22Z</dcterms:modified>
</cp:coreProperties>
</file>