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"/>
  </p:notesMasterIdLst>
  <p:sldIdLst>
    <p:sldId id="405" r:id="rId2"/>
    <p:sldId id="401" r:id="rId3"/>
    <p:sldId id="389" r:id="rId4"/>
    <p:sldId id="39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C5112F"/>
    <a:srgbClr val="0562C1"/>
    <a:srgbClr val="C343E0"/>
    <a:srgbClr val="FF0000"/>
    <a:srgbClr val="0000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87"/>
    <p:restoredTop sz="96197"/>
  </p:normalViewPr>
  <p:slideViewPr>
    <p:cSldViewPr snapToGrid="0" snapToObjects="1">
      <p:cViewPr varScale="1">
        <p:scale>
          <a:sx n="119" d="100"/>
          <a:sy n="119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F8AE7-2485-584D-BEA7-6D5A77E42B50}" type="datetimeFigureOut">
              <a:rPr lang="en-US" smtClean="0"/>
              <a:t>2/16/24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C98DB-F4E2-2D40-B448-A2928BEFF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403DE-4CE1-EF4C-B045-E300759D9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D5F40B-7251-D548-ABAA-A465891B5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03590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99BF0-93C0-C842-89BF-9BA9BE81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992B88-4CDF-E244-AFFC-FA7166D65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89599-523A-E74D-82B9-6173B9D9F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C4F59-4CB6-FB49-8F82-C0D914377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27249-ACEB-CE41-9A9F-F6B0936F4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C6E7-9646-8B4C-9D38-C0C6F394D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96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396BF7-0C1B-8547-9318-04B066E1D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E1535-3C7F-F841-8F7F-AFE73D690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68123-86DD-4A45-B192-26587B06C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C34AC-E481-BE40-A71A-2FE245BE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5031A-C07F-5E47-BBD1-413F683E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C6E7-9646-8B4C-9D38-C0C6F394D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34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1D6FC4F-8B2D-3046-A44C-1B95ED14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3197" y="6492875"/>
            <a:ext cx="53880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519A5B-283E-6841-9AF7-25CB0F035EA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E5D8C3-005E-5B4B-8DAF-159B07A359BC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411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068EB223-C9A4-2749-8FF7-BF0807E5D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9399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CBFFA-CE94-8D43-9F0F-4BE8273C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76E86-4C2C-7845-A117-EC6579BDF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83383-CBFB-054A-A1F7-FEDB155EE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DF5FD-8A1C-9048-A920-A5BEEB12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A3594-ED95-E749-A889-EC8B37A87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C6E7-9646-8B4C-9D38-C0C6F394D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55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2249-39E7-CB43-AF87-E476A4EDE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DE553-C668-034C-B968-F88A4BDC9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99B1B-C373-D543-9A70-53201639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F4EF8-E9A9-474D-9D3F-F620E24A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EEBB7-31C8-9D45-8CC4-16CB4182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C6E7-9646-8B4C-9D38-C0C6F394D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7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7AA50-54A4-4240-B2BA-0900CA586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8546B-D59F-F14B-AFFD-45C064C33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CCF45-6B01-7F42-B979-A61EBE22C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130E7B-489C-C446-90BB-03AD65185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51DAE-A394-FF4E-A834-FD661A5E0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27404-B7D9-B440-BDE1-6903DBD7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C6E7-9646-8B4C-9D38-C0C6F394D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75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C06D8-75AE-7A43-9D73-8E18CE30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53005-4045-3B43-825C-10AC990ED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2627C1-88AA-B54A-BA70-E1B399798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99A5EF-89A2-184A-806A-2DD1460457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A4BBF-30DB-9A4F-83D3-410E421535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8F001C-8DDA-D44C-935E-961CE15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10E6AB-A30E-AB46-8D2A-19A976A06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EB5DC-7243-764D-B1FA-8F9FD40A4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C6E7-9646-8B4C-9D38-C0C6F394D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4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73742-EEC3-8344-8274-76E7A5438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0227B-4578-FA4B-A6CA-8FD16E1E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5267CF-C562-ED43-88B0-EAF018063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7F1A7-706C-A546-B257-6DB42FB5B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C6E7-9646-8B4C-9D38-C0C6F394D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93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C8DDA6-E15B-2944-AA06-30EC9A1E4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D0A41C-A3D7-514C-A098-1DBEDC6F7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6D102-F10A-434C-B231-B95D44AED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C6E7-9646-8B4C-9D38-C0C6F394D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33705-F86C-C14D-A60E-32F65109A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69B3A-577E-2D48-8824-3CC422E97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95E47-DCF4-C04D-946B-509EFD678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3CEF8-B701-3545-A11E-BB89FF2DC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BA472-87E3-7E41-8498-B7BCF170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B3A4A7-7B88-B84B-8AA1-D39CB15DB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C6E7-9646-8B4C-9D38-C0C6F394D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78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15AE-F9D4-EA44-88DA-57B30FDB0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CF71D6-7903-5946-A96B-6192FFF877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4CB0B-E5C8-E347-9451-E4B8DAEB0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66F80-2330-4145-8D9F-8B25B384D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2DB658-E7F2-E94E-9C13-2549DF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E354C-5676-E74F-A30E-645EC1A7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8C6E7-9646-8B4C-9D38-C0C6F394D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2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BDA9A-8057-BC49-B3B2-CA94E983F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BDDB7-3350-3C43-8CDA-073437C32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7F1F0-DD08-6945-9075-C13887FA4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E82A7-4F7A-7340-89C6-1077891A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942AC-794C-654F-B8B6-A4F90FB9E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8C6E7-9646-8B4C-9D38-C0C6F394D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9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iopscience.iop.org/article/10.1088/1742-6596/2438/1/012132/pdf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A36D5-7CD8-0764-EC87-20014E977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664089"/>
            <a:ext cx="9144000" cy="1509001"/>
          </a:xfrm>
        </p:spPr>
        <p:txBody>
          <a:bodyPr/>
          <a:lstStyle/>
          <a:p>
            <a:r>
              <a:rPr lang="en-US" dirty="0"/>
              <a:t>AI/ML optimized polarization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4B8EF3-B6BB-2744-92D9-040ED4E25C52}"/>
              </a:ext>
            </a:extLst>
          </p:cNvPr>
          <p:cNvSpPr txBox="1">
            <a:spLocks/>
          </p:cNvSpPr>
          <p:nvPr/>
        </p:nvSpPr>
        <p:spPr>
          <a:xfrm>
            <a:off x="653070" y="4076977"/>
            <a:ext cx="10885857" cy="23612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u="sng" dirty="0">
                <a:solidFill>
                  <a:srgbClr val="0562C1"/>
                </a:solidFill>
              </a:rPr>
              <a:t>David Lawrence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0562C1"/>
                </a:solidFill>
              </a:rPr>
              <a:t>Thomas Britton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0562C1"/>
                </a:solidFill>
              </a:rPr>
              <a:t>Torri </a:t>
            </a:r>
            <a:r>
              <a:rPr lang="en-US" sz="1800" dirty="0" err="1">
                <a:solidFill>
                  <a:srgbClr val="0562C1"/>
                </a:solidFill>
              </a:rPr>
              <a:t>Jeske</a:t>
            </a:r>
            <a:r>
              <a:rPr lang="en-US" sz="1800" dirty="0">
                <a:solidFill>
                  <a:srgbClr val="0562C1"/>
                </a:solidFill>
              </a:rPr>
              <a:t> </a:t>
            </a:r>
            <a:r>
              <a:rPr lang="en-US" sz="1800" dirty="0"/>
              <a:t>(</a:t>
            </a:r>
            <a:r>
              <a:rPr lang="en-US" sz="1800" dirty="0" err="1"/>
              <a:t>JLab</a:t>
            </a:r>
            <a:r>
              <a:rPr lang="en-US" sz="1800" dirty="0"/>
              <a:t> Experimental Physics Software and Computing Infrastructure)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solidFill>
                  <a:srgbClr val="0562C1"/>
                </a:solidFill>
              </a:rPr>
              <a:t>Naomi Jarvis and Jiawei Guo </a:t>
            </a:r>
            <a:r>
              <a:rPr lang="en-US" sz="1800" dirty="0"/>
              <a:t>(CMU Physics), </a:t>
            </a:r>
            <a:r>
              <a:rPr lang="en-US" sz="1800" dirty="0">
                <a:solidFill>
                  <a:srgbClr val="0562C1"/>
                </a:solidFill>
              </a:rPr>
              <a:t>Cristiano Fanelli</a:t>
            </a:r>
            <a:r>
              <a:rPr lang="en-US" sz="1800" dirty="0"/>
              <a:t> and </a:t>
            </a:r>
            <a:r>
              <a:rPr lang="en-US" sz="1800" dirty="0">
                <a:solidFill>
                  <a:srgbClr val="0562C1"/>
                </a:solidFill>
              </a:rPr>
              <a:t>Patrick Moran </a:t>
            </a:r>
            <a:r>
              <a:rPr lang="en-US" sz="1800" dirty="0"/>
              <a:t>(W&amp;M Data Science)</a:t>
            </a:r>
            <a:endParaRPr lang="en-US" sz="1800" dirty="0">
              <a:solidFill>
                <a:srgbClr val="0562C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solidFill>
                  <a:srgbClr val="0562C1"/>
                </a:solidFill>
              </a:rPr>
              <a:t>Steven Goldenberg, Daniel Lersch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0562C1"/>
                </a:solidFill>
              </a:rPr>
              <a:t>Malachi Schram </a:t>
            </a:r>
            <a:r>
              <a:rPr lang="en-US" sz="1800" dirty="0"/>
              <a:t>(</a:t>
            </a:r>
            <a:r>
              <a:rPr lang="en-US" sz="1800" dirty="0" err="1"/>
              <a:t>JLab</a:t>
            </a:r>
            <a:r>
              <a:rPr lang="en-US" sz="1800" dirty="0"/>
              <a:t> Data Science)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err="1">
                <a:solidFill>
                  <a:srgbClr val="0562C1"/>
                </a:solidFill>
              </a:rPr>
              <a:t>Hovanes</a:t>
            </a:r>
            <a:r>
              <a:rPr lang="en-US" sz="1800" dirty="0">
                <a:solidFill>
                  <a:srgbClr val="0562C1"/>
                </a:solidFill>
              </a:rPr>
              <a:t> </a:t>
            </a:r>
            <a:r>
              <a:rPr lang="en-US" sz="1800" dirty="0" err="1">
                <a:solidFill>
                  <a:srgbClr val="0562C1"/>
                </a:solidFill>
              </a:rPr>
              <a:t>Egiyan</a:t>
            </a:r>
            <a:r>
              <a:rPr lang="en-US" sz="1800" dirty="0">
                <a:solidFill>
                  <a:srgbClr val="0562C1"/>
                </a:solidFill>
              </a:rPr>
              <a:t> </a:t>
            </a:r>
            <a:r>
              <a:rPr lang="en-US" sz="1800" dirty="0"/>
              <a:t>(</a:t>
            </a:r>
            <a:r>
              <a:rPr lang="en-US" sz="1800" dirty="0" err="1"/>
              <a:t>JLab</a:t>
            </a:r>
            <a:r>
              <a:rPr lang="en-US" sz="1800" dirty="0"/>
              <a:t> diamond target expert) and </a:t>
            </a:r>
            <a:r>
              <a:rPr lang="en-US" sz="1800" dirty="0">
                <a:solidFill>
                  <a:srgbClr val="0562C1"/>
                </a:solidFill>
              </a:rPr>
              <a:t>James Maxwell </a:t>
            </a:r>
            <a:r>
              <a:rPr lang="en-US" sz="1800" dirty="0"/>
              <a:t>(</a:t>
            </a:r>
            <a:r>
              <a:rPr lang="en-US" sz="1800" dirty="0" err="1"/>
              <a:t>JLab</a:t>
            </a:r>
            <a:r>
              <a:rPr lang="en-US" sz="1800" dirty="0"/>
              <a:t> cryo-target expert)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>
              <a:lnSpc>
                <a:spcPct val="120000"/>
              </a:lnSpc>
            </a:pPr>
            <a:endParaRPr lang="en-US" sz="1800" dirty="0"/>
          </a:p>
          <a:p>
            <a:pPr>
              <a:lnSpc>
                <a:spcPct val="120000"/>
              </a:lnSpc>
            </a:pP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224BF-7529-7A58-15DA-C5384112B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2" y="6438668"/>
            <a:ext cx="3603351" cy="3152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89B5FC-2A50-FD5E-4B7C-504E99A94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35" b="24995"/>
          <a:stretch/>
        </p:blipFill>
        <p:spPr>
          <a:xfrm>
            <a:off x="41151" y="34516"/>
            <a:ext cx="1714500" cy="86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50AEA9-C730-CC1D-CBEF-E924B7FB6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125" y="22440"/>
            <a:ext cx="2501238" cy="7816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B34687-3F9A-02CD-7062-BEDD9DF249E4}"/>
              </a:ext>
            </a:extLst>
          </p:cNvPr>
          <p:cNvSpPr txBox="1"/>
          <p:nvPr/>
        </p:nvSpPr>
        <p:spPr>
          <a:xfrm>
            <a:off x="2840685" y="3299609"/>
            <a:ext cx="6510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2y DOE grant, EPSCI-led, waiting for funds to arrive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99CF7-D96F-F9F2-42EC-B0ACB0365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9457" y="5792735"/>
            <a:ext cx="2243055" cy="9959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771FD8-4669-6A12-20F2-5DB092B9FE70}"/>
              </a:ext>
            </a:extLst>
          </p:cNvPr>
          <p:cNvSpPr txBox="1"/>
          <p:nvPr/>
        </p:nvSpPr>
        <p:spPr>
          <a:xfrm>
            <a:off x="942370" y="2645678"/>
            <a:ext cx="10307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Naomi Jarvis, Workshop on Polarized Target Studies with Real Photons in Hall D, 21 February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969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696455-CF6A-4943-C458-A51C52B69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9A5B-283E-6841-9AF7-25CB0F035EA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795A32-7FCC-C1A6-79BD-5B695E062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AI/ML optimized polarization at Jefferson Lab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79DAE6-E4BE-242C-907A-86CB881ED6C3}"/>
              </a:ext>
            </a:extLst>
          </p:cNvPr>
          <p:cNvGrpSpPr/>
          <p:nvPr/>
        </p:nvGrpSpPr>
        <p:grpSpPr>
          <a:xfrm>
            <a:off x="411892" y="1179789"/>
            <a:ext cx="2879622" cy="2778363"/>
            <a:chOff x="8358207" y="1293529"/>
            <a:chExt cx="3210015" cy="3065822"/>
          </a:xfrm>
        </p:grpSpPr>
        <p:pic>
          <p:nvPicPr>
            <p:cNvPr id="7" name="Picture 6" descr="diamonds.jpg">
              <a:extLst>
                <a:ext uri="{FF2B5EF4-FFF2-40B4-BE49-F238E27FC236}">
                  <a16:creationId xmlns:a16="http://schemas.microsoft.com/office/drawing/2014/main" id="{60668290-4D4C-0AE8-61B8-1FB448D59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8207" y="1293529"/>
              <a:ext cx="3010429" cy="301108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602178F-7053-26F0-21D2-F9F5E60C851F}"/>
                </a:ext>
              </a:extLst>
            </p:cNvPr>
            <p:cNvCxnSpPr/>
            <p:nvPr/>
          </p:nvCxnSpPr>
          <p:spPr>
            <a:xfrm flipH="1" flipV="1">
              <a:off x="10187748" y="2613798"/>
              <a:ext cx="506622" cy="838241"/>
            </a:xfrm>
            <a:prstGeom prst="straightConnector1">
              <a:avLst/>
            </a:prstGeom>
            <a:ln w="38100">
              <a:solidFill>
                <a:srgbClr val="DF58E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diamondclip.jpg">
              <a:extLst>
                <a:ext uri="{FF2B5EF4-FFF2-40B4-BE49-F238E27FC236}">
                  <a16:creationId xmlns:a16="http://schemas.microsoft.com/office/drawing/2014/main" id="{2C310291-3AF7-1E85-A256-054CB6DEC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7636" y="3518582"/>
              <a:ext cx="840586" cy="840769"/>
            </a:xfrm>
            <a:prstGeom prst="rect">
              <a:avLst/>
            </a:prstGeom>
            <a:ln w="44450" cmpd="sng">
              <a:solidFill>
                <a:srgbClr val="DF58E8"/>
              </a:solidFill>
            </a:ln>
            <a:effectLst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D0C64D-F6FD-4254-FB61-668D507EE14E}"/>
                  </a:ext>
                </a:extLst>
              </p:cNvPr>
              <p:cNvSpPr txBox="1"/>
              <p:nvPr/>
            </p:nvSpPr>
            <p:spPr>
              <a:xfrm>
                <a:off x="3569218" y="1023668"/>
                <a:ext cx="8112605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562C1"/>
                    </a:solidFill>
                  </a:rPr>
                  <a:t>Hall D</a:t>
                </a:r>
                <a:br>
                  <a:rPr lang="en-US" dirty="0"/>
                </a:br>
                <a:r>
                  <a:rPr lang="en-US" dirty="0"/>
                  <a:t>Develop AI/ML model and control software to continuously monitor and adjust </a:t>
                </a:r>
              </a:p>
              <a:p>
                <a:r>
                  <a:rPr lang="en-US" dirty="0"/>
                  <a:t>the position and orientation of the diamond crystal in the electron beam</a:t>
                </a:r>
              </a:p>
              <a:p>
                <a:r>
                  <a:rPr lang="en-US" dirty="0"/>
                  <a:t>for improved photon beam polarization. </a:t>
                </a:r>
              </a:p>
              <a:p>
                <a:r>
                  <a:rPr lang="en-US" dirty="0"/>
                  <a:t>Used for </a:t>
                </a:r>
                <a:r>
                  <a:rPr lang="en-US" dirty="0" err="1"/>
                  <a:t>GlueX</a:t>
                </a:r>
                <a:r>
                  <a:rPr lang="en-US" dirty="0"/>
                  <a:t> collaboration experiments, exotic mesons (gluonic excitations),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etc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D0C64D-F6FD-4254-FB61-668D507EE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8" y="1023668"/>
                <a:ext cx="8112605" cy="1477328"/>
              </a:xfrm>
              <a:prstGeom prst="rect">
                <a:avLst/>
              </a:prstGeom>
              <a:blipFill>
                <a:blip r:embed="rId6"/>
                <a:stretch>
                  <a:fillRect l="-782" t="-1709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785B1850-9FE3-C7AA-17BC-9B82483E52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9096" y="3987934"/>
            <a:ext cx="2472935" cy="27287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DA9791-5BEB-FEA6-E213-F30B61F47FEE}"/>
              </a:ext>
            </a:extLst>
          </p:cNvPr>
          <p:cNvSpPr txBox="1"/>
          <p:nvPr/>
        </p:nvSpPr>
        <p:spPr>
          <a:xfrm>
            <a:off x="262252" y="5149359"/>
            <a:ext cx="79356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562C1"/>
                </a:solidFill>
              </a:rPr>
              <a:t>Hall B</a:t>
            </a:r>
            <a:br>
              <a:rPr lang="en-US" dirty="0"/>
            </a:br>
            <a:r>
              <a:rPr lang="en-US" dirty="0"/>
              <a:t>Develop AI/ML model and control software to continuously monitor and adjust </a:t>
            </a:r>
          </a:p>
          <a:p>
            <a:r>
              <a:rPr lang="en-US" dirty="0"/>
              <a:t>the frequency of the microwave source used for polarizing the cryo-target protons </a:t>
            </a:r>
          </a:p>
          <a:p>
            <a:r>
              <a:rPr lang="en-US" dirty="0"/>
              <a:t>via hyperfine interaction.  Use NMR to measure polarization.</a:t>
            </a:r>
          </a:p>
          <a:p>
            <a:r>
              <a:rPr lang="en-US" dirty="0"/>
              <a:t>Used for CLAS-12 collaboration experiments, quark spin studies, etc.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DB685F-27BF-AAFC-79AC-EA9E74D4C6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361" r="11408" b="7787"/>
          <a:stretch/>
        </p:blipFill>
        <p:spPr>
          <a:xfrm>
            <a:off x="4431358" y="2611073"/>
            <a:ext cx="4648173" cy="2538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2C0C0C-63B0-9F0F-2C7A-D7188B54649A}"/>
              </a:ext>
            </a:extLst>
          </p:cNvPr>
          <p:cNvSpPr txBox="1"/>
          <p:nvPr/>
        </p:nvSpPr>
        <p:spPr>
          <a:xfrm>
            <a:off x="11006254" y="19504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226729-87E8-D201-8F5F-261872E6B2AE}"/>
              </a:ext>
            </a:extLst>
          </p:cNvPr>
          <p:cNvSpPr txBox="1"/>
          <p:nvPr/>
        </p:nvSpPr>
        <p:spPr>
          <a:xfrm>
            <a:off x="3137336" y="6632405"/>
            <a:ext cx="58349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Naomi Jarvis, Workshop on Polarized Target Studies with Real Photons in Hall D, 21 February 2024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70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5AB2DC-17B9-341F-8F39-E502E755F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9A5B-283E-6841-9AF7-25CB0F035EA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40843D-2A74-B8C1-5255-E2C49AFA6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earlier work: </a:t>
            </a:r>
            <a:r>
              <a:rPr lang="en-US" dirty="0" err="1"/>
              <a:t>RoboCDC</a:t>
            </a:r>
            <a:r>
              <a:rPr lang="en-US" dirty="0"/>
              <a:t> – automatic gain stabilization for </a:t>
            </a:r>
            <a:r>
              <a:rPr lang="en-US" dirty="0" err="1"/>
              <a:t>GlueX</a:t>
            </a:r>
            <a:r>
              <a:rPr lang="en-US" dirty="0"/>
              <a:t> CDC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D54BD7-6BBD-DD57-FA1B-020BC81551E8}"/>
              </a:ext>
            </a:extLst>
          </p:cNvPr>
          <p:cNvSpPr txBox="1"/>
          <p:nvPr/>
        </p:nvSpPr>
        <p:spPr>
          <a:xfrm>
            <a:off x="411890" y="1411136"/>
            <a:ext cx="117801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CDC: central drift chamber, straw tube gas filled tracking detector surrounding </a:t>
            </a:r>
            <a:r>
              <a:rPr lang="en-US" dirty="0" err="1"/>
              <a:t>GlueX</a:t>
            </a:r>
            <a:r>
              <a:rPr lang="en-US" dirty="0"/>
              <a:t> target</a:t>
            </a:r>
          </a:p>
          <a:p>
            <a:r>
              <a:rPr lang="en-US" dirty="0"/>
              <a:t>Signal time used to locate charged particle tracks</a:t>
            </a:r>
          </a:p>
          <a:p>
            <a:r>
              <a:rPr lang="en-US" dirty="0"/>
              <a:t>Energy deposition used for charged particle identification</a:t>
            </a:r>
          </a:p>
          <a:p>
            <a:r>
              <a:rPr lang="en-US" dirty="0"/>
              <a:t>Pulse height varies +/- 15% with atmospheric pressure, data acquisition stops &amp; restarts whenever ΔP &gt; limit</a:t>
            </a:r>
          </a:p>
          <a:p>
            <a:r>
              <a:rPr lang="en-US" dirty="0"/>
              <a:t>Calibrations afterwards correct for gain changes.   </a:t>
            </a:r>
            <a:r>
              <a:rPr lang="en-US" dirty="0" err="1"/>
              <a:t>RoboCDC</a:t>
            </a:r>
            <a:r>
              <a:rPr lang="en-US" dirty="0"/>
              <a:t> reduces gain changes, improves monitoring, speeds calibrations.</a:t>
            </a:r>
          </a:p>
          <a:p>
            <a:endParaRPr lang="en-US" dirty="0"/>
          </a:p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01F82-B80C-D9A1-90D3-571C58B68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1" y="3011995"/>
            <a:ext cx="3670479" cy="3496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78E18B-F745-6F8C-D02F-FCFCCE685B3E}"/>
              </a:ext>
            </a:extLst>
          </p:cNvPr>
          <p:cNvSpPr txBox="1"/>
          <p:nvPr/>
        </p:nvSpPr>
        <p:spPr>
          <a:xfrm>
            <a:off x="6054810" y="3823842"/>
            <a:ext cx="554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Gain correction factor vs time, </a:t>
            </a:r>
            <a:r>
              <a:rPr lang="en-US" dirty="0">
                <a:solidFill>
                  <a:srgbClr val="1F77B4"/>
                </a:solidFill>
              </a:rPr>
              <a:t>ML-tuned</a:t>
            </a:r>
            <a:r>
              <a:rPr lang="en-US" dirty="0"/>
              <a:t> and </a:t>
            </a:r>
            <a:r>
              <a:rPr lang="en-US" dirty="0">
                <a:solidFill>
                  <a:srgbClr val="FF7F0D"/>
                </a:solidFill>
              </a:rPr>
              <a:t>constant</a:t>
            </a:r>
            <a:r>
              <a:rPr lang="en-US" dirty="0"/>
              <a:t> HV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C20EB5-00E2-71A0-1022-F43DF68F2A9F}"/>
              </a:ext>
            </a:extLst>
          </p:cNvPr>
          <p:cNvGrpSpPr/>
          <p:nvPr/>
        </p:nvGrpSpPr>
        <p:grpSpPr>
          <a:xfrm>
            <a:off x="5819044" y="4390348"/>
            <a:ext cx="4983280" cy="1874107"/>
            <a:chOff x="6851450" y="4328048"/>
            <a:chExt cx="4983280" cy="18741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021258-1AB1-3099-07ED-BD84F2019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1450" y="4328048"/>
              <a:ext cx="4983280" cy="1767889"/>
            </a:xfrm>
            <a:prstGeom prst="rect">
              <a:avLst/>
            </a:prstGeom>
          </p:spPr>
        </p:pic>
        <p:sp useBgFill="1">
          <p:nvSpPr>
            <p:cNvPr id="12" name="TextBox 11">
              <a:extLst>
                <a:ext uri="{FF2B5EF4-FFF2-40B4-BE49-F238E27FC236}">
                  <a16:creationId xmlns:a16="http://schemas.microsoft.com/office/drawing/2014/main" id="{7415E235-2D62-1D18-9DEA-811F47AD3531}"/>
                </a:ext>
              </a:extLst>
            </p:cNvPr>
            <p:cNvSpPr txBox="1"/>
            <p:nvPr/>
          </p:nvSpPr>
          <p:spPr>
            <a:xfrm>
              <a:off x="8048166" y="5955934"/>
              <a:ext cx="2970685" cy="24622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Event number, approximately proportional to time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B347E09-5ABE-CA84-47F2-95464E8A6BA6}"/>
              </a:ext>
            </a:extLst>
          </p:cNvPr>
          <p:cNvSpPr txBox="1"/>
          <p:nvPr/>
        </p:nvSpPr>
        <p:spPr>
          <a:xfrm>
            <a:off x="3137336" y="6632405"/>
            <a:ext cx="58349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Naomi Jarvis, Workshop on Polarized Target Studies with Real Photons in Hall D, 21 February 2024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1ABACC-3EB3-EEEB-4EF4-8C6C29906AE0}"/>
              </a:ext>
            </a:extLst>
          </p:cNvPr>
          <p:cNvSpPr txBox="1"/>
          <p:nvPr/>
        </p:nvSpPr>
        <p:spPr>
          <a:xfrm>
            <a:off x="411890" y="900116"/>
            <a:ext cx="11539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562C1"/>
                </a:solidFill>
              </a:rPr>
              <a:t>The polarized target projects would follow a development strategy broadly similar to that for </a:t>
            </a:r>
            <a:r>
              <a:rPr lang="en-US" dirty="0" err="1">
                <a:solidFill>
                  <a:srgbClr val="0562C1"/>
                </a:solidFill>
              </a:rPr>
              <a:t>RoboCDC</a:t>
            </a:r>
            <a:r>
              <a:rPr lang="en-US" dirty="0">
                <a:solidFill>
                  <a:srgbClr val="0562C1"/>
                </a:solidFill>
              </a:rPr>
              <a:t>, different in detail.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357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32A202-83D6-0E9E-907E-66588D901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19A5B-283E-6841-9AF7-25CB0F035EA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2FB6A6-860B-DBF2-82D1-90E01C18C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RoboCDC</a:t>
            </a:r>
            <a:r>
              <a:rPr lang="en-US" dirty="0"/>
              <a:t> – how it works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3B9341-A737-4836-F1D4-8B7895D100E3}"/>
              </a:ext>
            </a:extLst>
          </p:cNvPr>
          <p:cNvSpPr/>
          <p:nvPr/>
        </p:nvSpPr>
        <p:spPr>
          <a:xfrm>
            <a:off x="10370915" y="4757194"/>
            <a:ext cx="1295994" cy="989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320C6E-2AFD-F8E8-53E1-C3660BD9629F}"/>
              </a:ext>
            </a:extLst>
          </p:cNvPr>
          <p:cNvSpPr txBox="1"/>
          <p:nvPr/>
        </p:nvSpPr>
        <p:spPr>
          <a:xfrm>
            <a:off x="2075161" y="1111035"/>
            <a:ext cx="223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Atmospheric pressure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D65A27-E9B2-9734-05C6-EB593466D863}"/>
              </a:ext>
            </a:extLst>
          </p:cNvPr>
          <p:cNvSpPr txBox="1"/>
          <p:nvPr/>
        </p:nvSpPr>
        <p:spPr>
          <a:xfrm>
            <a:off x="994765" y="2143652"/>
            <a:ext cx="2222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Hit rate (HVB current)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37A7F3A-2FD4-227C-DE95-02CAC2C42B4C}"/>
              </a:ext>
            </a:extLst>
          </p:cNvPr>
          <p:cNvSpPr/>
          <p:nvPr/>
        </p:nvSpPr>
        <p:spPr>
          <a:xfrm>
            <a:off x="2557699" y="1492662"/>
            <a:ext cx="619712" cy="661098"/>
          </a:xfrm>
          <a:custGeom>
            <a:avLst/>
            <a:gdLst>
              <a:gd name="connsiteX0" fmla="*/ 0 w 722671"/>
              <a:gd name="connsiteY0" fmla="*/ 608700 h 770932"/>
              <a:gd name="connsiteX1" fmla="*/ 162233 w 722671"/>
              <a:gd name="connsiteY1" fmla="*/ 284236 h 770932"/>
              <a:gd name="connsiteX2" fmla="*/ 339213 w 722671"/>
              <a:gd name="connsiteY2" fmla="*/ 461216 h 770932"/>
              <a:gd name="connsiteX3" fmla="*/ 516194 w 722671"/>
              <a:gd name="connsiteY3" fmla="*/ 4016 h 770932"/>
              <a:gd name="connsiteX4" fmla="*/ 722671 w 722671"/>
              <a:gd name="connsiteY4" fmla="*/ 770932 h 77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671" h="770932">
                <a:moveTo>
                  <a:pt x="0" y="608700"/>
                </a:moveTo>
                <a:cubicBezTo>
                  <a:pt x="52849" y="458758"/>
                  <a:pt x="105698" y="308817"/>
                  <a:pt x="162233" y="284236"/>
                </a:cubicBezTo>
                <a:cubicBezTo>
                  <a:pt x="218769" y="259655"/>
                  <a:pt x="280220" y="507919"/>
                  <a:pt x="339213" y="461216"/>
                </a:cubicBezTo>
                <a:cubicBezTo>
                  <a:pt x="398206" y="414513"/>
                  <a:pt x="452284" y="-47603"/>
                  <a:pt x="516194" y="4016"/>
                </a:cubicBezTo>
                <a:cubicBezTo>
                  <a:pt x="580104" y="55635"/>
                  <a:pt x="683342" y="638197"/>
                  <a:pt x="722671" y="770932"/>
                </a:cubicBez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3DCA7E4-7C15-5971-B494-88EDDB35F400}"/>
              </a:ext>
            </a:extLst>
          </p:cNvPr>
          <p:cNvSpPr/>
          <p:nvPr/>
        </p:nvSpPr>
        <p:spPr>
          <a:xfrm flipV="1">
            <a:off x="3177411" y="2012108"/>
            <a:ext cx="619712" cy="671681"/>
          </a:xfrm>
          <a:custGeom>
            <a:avLst/>
            <a:gdLst>
              <a:gd name="connsiteX0" fmla="*/ 0 w 722671"/>
              <a:gd name="connsiteY0" fmla="*/ 608700 h 770932"/>
              <a:gd name="connsiteX1" fmla="*/ 162233 w 722671"/>
              <a:gd name="connsiteY1" fmla="*/ 284236 h 770932"/>
              <a:gd name="connsiteX2" fmla="*/ 339213 w 722671"/>
              <a:gd name="connsiteY2" fmla="*/ 461216 h 770932"/>
              <a:gd name="connsiteX3" fmla="*/ 516194 w 722671"/>
              <a:gd name="connsiteY3" fmla="*/ 4016 h 770932"/>
              <a:gd name="connsiteX4" fmla="*/ 722671 w 722671"/>
              <a:gd name="connsiteY4" fmla="*/ 770932 h 77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671" h="770932">
                <a:moveTo>
                  <a:pt x="0" y="608700"/>
                </a:moveTo>
                <a:cubicBezTo>
                  <a:pt x="52849" y="458758"/>
                  <a:pt x="105698" y="308817"/>
                  <a:pt x="162233" y="284236"/>
                </a:cubicBezTo>
                <a:cubicBezTo>
                  <a:pt x="218769" y="259655"/>
                  <a:pt x="280220" y="507919"/>
                  <a:pt x="339213" y="461216"/>
                </a:cubicBezTo>
                <a:cubicBezTo>
                  <a:pt x="398206" y="414513"/>
                  <a:pt x="452284" y="-47603"/>
                  <a:pt x="516194" y="4016"/>
                </a:cubicBezTo>
                <a:cubicBezTo>
                  <a:pt x="580104" y="55635"/>
                  <a:pt x="683342" y="638197"/>
                  <a:pt x="722671" y="770932"/>
                </a:cubicBez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84E730A-19F3-D5A6-999C-6ED380ED2C94}"/>
              </a:ext>
            </a:extLst>
          </p:cNvPr>
          <p:cNvSpPr/>
          <p:nvPr/>
        </p:nvSpPr>
        <p:spPr>
          <a:xfrm>
            <a:off x="7835561" y="2492845"/>
            <a:ext cx="619712" cy="40278"/>
          </a:xfrm>
          <a:custGeom>
            <a:avLst/>
            <a:gdLst>
              <a:gd name="connsiteX0" fmla="*/ 0 w 722671"/>
              <a:gd name="connsiteY0" fmla="*/ 608700 h 770932"/>
              <a:gd name="connsiteX1" fmla="*/ 162233 w 722671"/>
              <a:gd name="connsiteY1" fmla="*/ 284236 h 770932"/>
              <a:gd name="connsiteX2" fmla="*/ 339213 w 722671"/>
              <a:gd name="connsiteY2" fmla="*/ 461216 h 770932"/>
              <a:gd name="connsiteX3" fmla="*/ 516194 w 722671"/>
              <a:gd name="connsiteY3" fmla="*/ 4016 h 770932"/>
              <a:gd name="connsiteX4" fmla="*/ 722671 w 722671"/>
              <a:gd name="connsiteY4" fmla="*/ 770932 h 77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671" h="770932">
                <a:moveTo>
                  <a:pt x="0" y="608700"/>
                </a:moveTo>
                <a:cubicBezTo>
                  <a:pt x="52849" y="458758"/>
                  <a:pt x="105698" y="308817"/>
                  <a:pt x="162233" y="284236"/>
                </a:cubicBezTo>
                <a:cubicBezTo>
                  <a:pt x="218769" y="259655"/>
                  <a:pt x="280220" y="507919"/>
                  <a:pt x="339213" y="461216"/>
                </a:cubicBezTo>
                <a:cubicBezTo>
                  <a:pt x="398206" y="414513"/>
                  <a:pt x="452284" y="-47603"/>
                  <a:pt x="516194" y="4016"/>
                </a:cubicBezTo>
                <a:cubicBezTo>
                  <a:pt x="580104" y="55635"/>
                  <a:pt x="683342" y="638197"/>
                  <a:pt x="722671" y="770932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314B8BB-8DF8-BD51-83EF-F7854D13EB52}"/>
              </a:ext>
            </a:extLst>
          </p:cNvPr>
          <p:cNvSpPr/>
          <p:nvPr/>
        </p:nvSpPr>
        <p:spPr>
          <a:xfrm flipV="1">
            <a:off x="8455273" y="2528434"/>
            <a:ext cx="619712" cy="40278"/>
          </a:xfrm>
          <a:custGeom>
            <a:avLst/>
            <a:gdLst>
              <a:gd name="connsiteX0" fmla="*/ 0 w 722671"/>
              <a:gd name="connsiteY0" fmla="*/ 608700 h 770932"/>
              <a:gd name="connsiteX1" fmla="*/ 162233 w 722671"/>
              <a:gd name="connsiteY1" fmla="*/ 284236 h 770932"/>
              <a:gd name="connsiteX2" fmla="*/ 339213 w 722671"/>
              <a:gd name="connsiteY2" fmla="*/ 461216 h 770932"/>
              <a:gd name="connsiteX3" fmla="*/ 516194 w 722671"/>
              <a:gd name="connsiteY3" fmla="*/ 4016 h 770932"/>
              <a:gd name="connsiteX4" fmla="*/ 722671 w 722671"/>
              <a:gd name="connsiteY4" fmla="*/ 770932 h 77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671" h="770932">
                <a:moveTo>
                  <a:pt x="0" y="608700"/>
                </a:moveTo>
                <a:cubicBezTo>
                  <a:pt x="52849" y="458758"/>
                  <a:pt x="105698" y="308817"/>
                  <a:pt x="162233" y="284236"/>
                </a:cubicBezTo>
                <a:cubicBezTo>
                  <a:pt x="218769" y="259655"/>
                  <a:pt x="280220" y="507919"/>
                  <a:pt x="339213" y="461216"/>
                </a:cubicBezTo>
                <a:cubicBezTo>
                  <a:pt x="398206" y="414513"/>
                  <a:pt x="452284" y="-47603"/>
                  <a:pt x="516194" y="4016"/>
                </a:cubicBezTo>
                <a:cubicBezTo>
                  <a:pt x="580104" y="55635"/>
                  <a:pt x="683342" y="638197"/>
                  <a:pt x="722671" y="770932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F9CA7-A133-AAD8-95AC-70DA73B0014B}"/>
              </a:ext>
            </a:extLst>
          </p:cNvPr>
          <p:cNvSpPr txBox="1"/>
          <p:nvPr/>
        </p:nvSpPr>
        <p:spPr>
          <a:xfrm>
            <a:off x="7939042" y="2090361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CDC HV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8FADE4-E44B-8712-483D-3867057BF382}"/>
              </a:ext>
            </a:extLst>
          </p:cNvPr>
          <p:cNvSpPr txBox="1"/>
          <p:nvPr/>
        </p:nvSpPr>
        <p:spPr>
          <a:xfrm>
            <a:off x="4461999" y="2151525"/>
            <a:ext cx="952952" cy="769441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4400" dirty="0"/>
              <a:t>ML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AB3CEF-4510-C4D6-BC20-4F90D7F92ADC}"/>
              </a:ext>
            </a:extLst>
          </p:cNvPr>
          <p:cNvSpPr txBox="1"/>
          <p:nvPr/>
        </p:nvSpPr>
        <p:spPr>
          <a:xfrm>
            <a:off x="10040528" y="2106563"/>
            <a:ext cx="101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CDC gain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71114E-8E35-C5DF-2769-8877AB662402}"/>
              </a:ext>
            </a:extLst>
          </p:cNvPr>
          <p:cNvCxnSpPr/>
          <p:nvPr/>
        </p:nvCxnSpPr>
        <p:spPr>
          <a:xfrm>
            <a:off x="9902321" y="2534188"/>
            <a:ext cx="12394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>
            <a:extLst>
              <a:ext uri="{FF2B5EF4-FFF2-40B4-BE49-F238E27FC236}">
                <a16:creationId xmlns:a16="http://schemas.microsoft.com/office/drawing/2014/main" id="{4157D219-D993-DB68-56E2-20E71A70E5D3}"/>
              </a:ext>
            </a:extLst>
          </p:cNvPr>
          <p:cNvSpPr/>
          <p:nvPr/>
        </p:nvSpPr>
        <p:spPr>
          <a:xfrm>
            <a:off x="7335073" y="2437013"/>
            <a:ext cx="322875" cy="19850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0558BDB3-EC7D-598A-89E4-D2C14B3B8E04}"/>
              </a:ext>
            </a:extLst>
          </p:cNvPr>
          <p:cNvSpPr/>
          <p:nvPr/>
        </p:nvSpPr>
        <p:spPr>
          <a:xfrm>
            <a:off x="5614157" y="2436048"/>
            <a:ext cx="322875" cy="19850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7D8D90-BA9B-96EC-7607-624620997CD6}"/>
              </a:ext>
            </a:extLst>
          </p:cNvPr>
          <p:cNvSpPr txBox="1"/>
          <p:nvPr/>
        </p:nvSpPr>
        <p:spPr>
          <a:xfrm>
            <a:off x="5999014" y="2072313"/>
            <a:ext cx="1196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Gain</a:t>
            </a:r>
          </a:p>
          <a:p>
            <a:pPr algn="ctr"/>
            <a:r>
              <a:rPr lang="en-US" dirty="0"/>
              <a:t>Calibration Factors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93FCCD2B-F260-8F56-D065-C5559D12A92F}"/>
              </a:ext>
            </a:extLst>
          </p:cNvPr>
          <p:cNvSpPr/>
          <p:nvPr/>
        </p:nvSpPr>
        <p:spPr>
          <a:xfrm>
            <a:off x="9378120" y="2435417"/>
            <a:ext cx="322875" cy="19850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C1F4B54D-D172-D8DB-8360-47D1CD0F726C}"/>
              </a:ext>
            </a:extLst>
          </p:cNvPr>
          <p:cNvSpPr/>
          <p:nvPr/>
        </p:nvSpPr>
        <p:spPr>
          <a:xfrm>
            <a:off x="3979480" y="2268197"/>
            <a:ext cx="322875" cy="19850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129DAA62-0470-E831-4C6E-EA4F122B239F}"/>
              </a:ext>
            </a:extLst>
          </p:cNvPr>
          <p:cNvSpPr/>
          <p:nvPr/>
        </p:nvSpPr>
        <p:spPr>
          <a:xfrm>
            <a:off x="3979859" y="2643524"/>
            <a:ext cx="322875" cy="19850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662AF7-FA6B-A4B3-EF70-7800D2F7D6E4}"/>
              </a:ext>
            </a:extLst>
          </p:cNvPr>
          <p:cNvSpPr/>
          <p:nvPr/>
        </p:nvSpPr>
        <p:spPr>
          <a:xfrm>
            <a:off x="2215755" y="2771321"/>
            <a:ext cx="1388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Temperature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EEC1119-F1C9-F069-5AB9-4A9EE4921069}"/>
              </a:ext>
            </a:extLst>
          </p:cNvPr>
          <p:cNvSpPr/>
          <p:nvPr/>
        </p:nvSpPr>
        <p:spPr>
          <a:xfrm flipV="1">
            <a:off x="2329822" y="3215126"/>
            <a:ext cx="1137577" cy="45719"/>
          </a:xfrm>
          <a:custGeom>
            <a:avLst/>
            <a:gdLst>
              <a:gd name="connsiteX0" fmla="*/ 0 w 722671"/>
              <a:gd name="connsiteY0" fmla="*/ 608700 h 770932"/>
              <a:gd name="connsiteX1" fmla="*/ 162233 w 722671"/>
              <a:gd name="connsiteY1" fmla="*/ 284236 h 770932"/>
              <a:gd name="connsiteX2" fmla="*/ 339213 w 722671"/>
              <a:gd name="connsiteY2" fmla="*/ 461216 h 770932"/>
              <a:gd name="connsiteX3" fmla="*/ 516194 w 722671"/>
              <a:gd name="connsiteY3" fmla="*/ 4016 h 770932"/>
              <a:gd name="connsiteX4" fmla="*/ 722671 w 722671"/>
              <a:gd name="connsiteY4" fmla="*/ 770932 h 77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671" h="770932">
                <a:moveTo>
                  <a:pt x="0" y="608700"/>
                </a:moveTo>
                <a:cubicBezTo>
                  <a:pt x="52849" y="458758"/>
                  <a:pt x="105698" y="308817"/>
                  <a:pt x="162233" y="284236"/>
                </a:cubicBezTo>
                <a:cubicBezTo>
                  <a:pt x="218769" y="259655"/>
                  <a:pt x="280220" y="507919"/>
                  <a:pt x="339213" y="461216"/>
                </a:cubicBezTo>
                <a:cubicBezTo>
                  <a:pt x="398206" y="414513"/>
                  <a:pt x="452284" y="-47603"/>
                  <a:pt x="516194" y="4016"/>
                </a:cubicBezTo>
                <a:cubicBezTo>
                  <a:pt x="580104" y="55635"/>
                  <a:pt x="683342" y="638197"/>
                  <a:pt x="722671" y="770932"/>
                </a:cubicBezTo>
              </a:path>
            </a:pathLst>
          </a:cu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  <a:highlight>
                <a:srgbClr val="808000"/>
              </a:highlight>
            </a:endParaRP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04DDAF7E-F04E-3815-7F2F-A701993BB7A1}"/>
              </a:ext>
            </a:extLst>
          </p:cNvPr>
          <p:cNvCxnSpPr>
            <a:cxnSpLocks/>
          </p:cNvCxnSpPr>
          <p:nvPr/>
        </p:nvCxnSpPr>
        <p:spPr>
          <a:xfrm flipV="1">
            <a:off x="1462027" y="2508136"/>
            <a:ext cx="1269200" cy="174150"/>
          </a:xfrm>
          <a:prstGeom prst="bentConnector3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3F5CB04-3964-48F5-D8FE-E75A833E34D0}"/>
              </a:ext>
            </a:extLst>
          </p:cNvPr>
          <p:cNvSpPr txBox="1"/>
          <p:nvPr/>
        </p:nvSpPr>
        <p:spPr>
          <a:xfrm>
            <a:off x="220731" y="3768883"/>
            <a:ext cx="117668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AI/ML model: Gaussian Process Regression</a:t>
            </a:r>
          </a:p>
          <a:p>
            <a:endParaRPr lang="en-US" dirty="0"/>
          </a:p>
          <a:p>
            <a:r>
              <a:rPr lang="en-US" dirty="0"/>
              <a:t>Trained using environmental data + conventional GCFs</a:t>
            </a:r>
            <a:br>
              <a:rPr lang="en-US" dirty="0"/>
            </a:br>
            <a:r>
              <a:rPr lang="en-US" dirty="0"/>
              <a:t>Main dataset has 984 runs, divided 80:20 for train/test</a:t>
            </a:r>
          </a:p>
          <a:p>
            <a:endParaRPr lang="en-US" dirty="0"/>
          </a:p>
          <a:p>
            <a:r>
              <a:rPr lang="en-US" dirty="0"/>
              <a:t>The model uses environmental data to predict GCF in a few seconds</a:t>
            </a:r>
          </a:p>
          <a:p>
            <a:endParaRPr lang="en-US" dirty="0"/>
          </a:p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ACAT-2021 paper 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562C1"/>
                </a:solidFill>
              </a:rPr>
              <a:t>	</a:t>
            </a:r>
          </a:p>
        </p:txBody>
      </p:sp>
      <p:pic>
        <p:nvPicPr>
          <p:cNvPr id="26" name="Picture 25" descr="Chart, line chart&#10;&#10;Description automatically generated">
            <a:extLst>
              <a:ext uri="{FF2B5EF4-FFF2-40B4-BE49-F238E27FC236}">
                <a16:creationId xmlns:a16="http://schemas.microsoft.com/office/drawing/2014/main" id="{C47BE212-A416-35F0-FE53-996A80B09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56"/>
          <a:stretch/>
        </p:blipFill>
        <p:spPr>
          <a:xfrm>
            <a:off x="7072642" y="3215126"/>
            <a:ext cx="4109170" cy="3023880"/>
          </a:xfrm>
          <a:prstGeom prst="rect">
            <a:avLst/>
          </a:prstGeom>
        </p:spPr>
      </p:pic>
      <p:sp>
        <p:nvSpPr>
          <p:cNvPr id="27" name="Right Arrow 26">
            <a:extLst>
              <a:ext uri="{FF2B5EF4-FFF2-40B4-BE49-F238E27FC236}">
                <a16:creationId xmlns:a16="http://schemas.microsoft.com/office/drawing/2014/main" id="{474B8C09-1116-BA71-18BF-936ADB6F2BE8}"/>
              </a:ext>
            </a:extLst>
          </p:cNvPr>
          <p:cNvSpPr/>
          <p:nvPr/>
        </p:nvSpPr>
        <p:spPr>
          <a:xfrm rot="16200000">
            <a:off x="7662168" y="2872548"/>
            <a:ext cx="322875" cy="19850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292A8-B370-42DD-06D7-0E257C57C681}"/>
              </a:ext>
            </a:extLst>
          </p:cNvPr>
          <p:cNvSpPr txBox="1"/>
          <p:nvPr/>
        </p:nvSpPr>
        <p:spPr>
          <a:xfrm>
            <a:off x="3137336" y="6632405"/>
            <a:ext cx="58349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Naomi Jarvis, Workshop on Polarized Target Studies with Real Photons in Hall D, 21 February 2024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60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30035</TotalTime>
  <Words>447</Words>
  <Application>Microsoft Macintosh PowerPoint</Application>
  <PresentationFormat>Widescreen</PresentationFormat>
  <Paragraphs>55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Cambria Math</vt:lpstr>
      <vt:lpstr>Office Theme</vt:lpstr>
      <vt:lpstr>AI/ML optimized polarization</vt:lpstr>
      <vt:lpstr>AI/ML optimized polarization at Jefferson Lab</vt:lpstr>
      <vt:lpstr>Our earlier work: RoboCDC – automatic gain stabilization for GlueX CDC</vt:lpstr>
      <vt:lpstr>RoboCDC – how it works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nsjarvis</dc:creator>
  <cp:lastModifiedBy>nsjarvis</cp:lastModifiedBy>
  <cp:revision>80</cp:revision>
  <dcterms:created xsi:type="dcterms:W3CDTF">2021-11-19T15:18:52Z</dcterms:created>
  <dcterms:modified xsi:type="dcterms:W3CDTF">2024-02-16T18:31:49Z</dcterms:modified>
</cp:coreProperties>
</file>