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53"/>
  </p:notesMasterIdLst>
  <p:handoutMasterIdLst>
    <p:handoutMasterId r:id="rId54"/>
  </p:handoutMasterIdLst>
  <p:sldIdLst>
    <p:sldId id="256" r:id="rId3"/>
    <p:sldId id="259" r:id="rId4"/>
    <p:sldId id="327" r:id="rId5"/>
    <p:sldId id="360" r:id="rId6"/>
    <p:sldId id="364" r:id="rId7"/>
    <p:sldId id="396" r:id="rId8"/>
    <p:sldId id="365" r:id="rId9"/>
    <p:sldId id="362" r:id="rId10"/>
    <p:sldId id="366" r:id="rId11"/>
    <p:sldId id="383" r:id="rId12"/>
    <p:sldId id="389" r:id="rId13"/>
    <p:sldId id="398" r:id="rId14"/>
    <p:sldId id="369" r:id="rId15"/>
    <p:sldId id="391" r:id="rId16"/>
    <p:sldId id="370" r:id="rId17"/>
    <p:sldId id="392" r:id="rId18"/>
    <p:sldId id="393" r:id="rId19"/>
    <p:sldId id="371" r:id="rId20"/>
    <p:sldId id="385" r:id="rId21"/>
    <p:sldId id="375" r:id="rId22"/>
    <p:sldId id="356" r:id="rId23"/>
    <p:sldId id="374" r:id="rId24"/>
    <p:sldId id="397" r:id="rId25"/>
    <p:sldId id="377" r:id="rId26"/>
    <p:sldId id="352" r:id="rId27"/>
    <p:sldId id="357" r:id="rId28"/>
    <p:sldId id="358" r:id="rId29"/>
    <p:sldId id="359" r:id="rId30"/>
    <p:sldId id="350" r:id="rId31"/>
    <p:sldId id="351" r:id="rId32"/>
    <p:sldId id="353" r:id="rId33"/>
    <p:sldId id="354" r:id="rId34"/>
    <p:sldId id="355" r:id="rId35"/>
    <p:sldId id="378" r:id="rId36"/>
    <p:sldId id="394" r:id="rId37"/>
    <p:sldId id="376" r:id="rId38"/>
    <p:sldId id="386" r:id="rId39"/>
    <p:sldId id="388" r:id="rId40"/>
    <p:sldId id="387" r:id="rId41"/>
    <p:sldId id="337" r:id="rId42"/>
    <p:sldId id="348" r:id="rId43"/>
    <p:sldId id="334" r:id="rId44"/>
    <p:sldId id="336" r:id="rId45"/>
    <p:sldId id="340" r:id="rId46"/>
    <p:sldId id="342" r:id="rId47"/>
    <p:sldId id="344" r:id="rId48"/>
    <p:sldId id="339" r:id="rId49"/>
    <p:sldId id="310" r:id="rId50"/>
    <p:sldId id="349" r:id="rId51"/>
    <p:sldId id="32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4E4F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6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528BA-53F9-4CA4-9000-C3D316856F01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ACE8-C80C-4484-8D84-AB52A17A3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6497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DBFE8-C389-4236-B2EB-4A1065F2B5E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4BA6A-C058-47FD-8537-F4584FD4D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42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4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80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4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9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4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3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7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1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3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57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9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29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23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7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7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9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09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486" y="6360432"/>
            <a:ext cx="2209800" cy="361043"/>
          </a:xfrm>
        </p:spPr>
        <p:txBody>
          <a:bodyPr/>
          <a:lstStyle/>
          <a:p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9314" y="6356350"/>
            <a:ext cx="2743200" cy="365125"/>
          </a:xfrm>
        </p:spPr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225143" y="631779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7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31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E2AD9-A86A-4083-B09A-42434AA9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2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2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6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6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2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07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2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8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0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93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2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4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0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6686" y="5463722"/>
            <a:ext cx="2743200" cy="365125"/>
          </a:xfrm>
        </p:spPr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1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7915" y="519157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314" y="6426651"/>
            <a:ext cx="2611785" cy="3701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94370" y="64266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2213D-4255-4A8D-9544-00C5CAF0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4852-3EC1-4016-974F-9D851523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5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2" Type="http://schemas.openxmlformats.org/officeDocument/2006/relationships/tags" Target="../tags/tag4.xml"/><Relationship Id="rId16" Type="http://schemas.openxmlformats.org/officeDocument/2006/relationships/image" Target="../media/image59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86" y="1012290"/>
            <a:ext cx="8700304" cy="141494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 ECAL Commissioning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498" y="3646379"/>
            <a:ext cx="9144000" cy="934026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February 14, 2024   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2266" y="2679074"/>
            <a:ext cx="276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/>
              <a:t>Somov       Jefferson Lab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5027" y="3077723"/>
            <a:ext cx="3440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 behalf of </a:t>
            </a:r>
            <a:r>
              <a:rPr lang="en-US" dirty="0"/>
              <a:t>the JEF working group</a:t>
            </a:r>
          </a:p>
        </p:txBody>
      </p:sp>
      <p:pic>
        <p:nvPicPr>
          <p:cNvPr id="10" name="799px-JEF_Logo.png" descr="799px-J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842" y="451925"/>
            <a:ext cx="1625312" cy="487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24" y="3484572"/>
            <a:ext cx="2252325" cy="300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79" y="3532233"/>
            <a:ext cx="3834330" cy="2156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77" y="4471344"/>
            <a:ext cx="3222423" cy="2080100"/>
          </a:xfrm>
          <a:prstGeom prst="rect">
            <a:avLst/>
          </a:prstGeom>
        </p:spPr>
      </p:pic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7824536" y="176463"/>
            <a:ext cx="4038600" cy="1600200"/>
            <a:chOff x="144" y="2352"/>
            <a:chExt cx="2976" cy="1443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" y="2352"/>
              <a:ext cx="2960" cy="14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2064" y="2400"/>
              <a:ext cx="1056" cy="9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236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131905" y="166611"/>
            <a:ext cx="3614530" cy="509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ECAL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Electronics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3637" y="1173504"/>
            <a:ext cx="4038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VXS crates with 100 flash ADCs, ROCs, and trigger electronics</a:t>
            </a:r>
          </a:p>
          <a:p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modules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SY4527 CAEN HV mainframes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- 36  48-channel A7030 modules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WIENER crates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- 2 MPOD modules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Supply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 5V for PMT active base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amplifiers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Light monitoring system: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CAEN1495   module, MPOD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Four new racks are positioned on the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FCAL mezzanine platform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7400" y="51816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970" y="2211465"/>
            <a:ext cx="4549988" cy="2559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4745" y="2106961"/>
            <a:ext cx="4489542" cy="25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307629" y="44334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Manpower for ECAL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Construction and Installation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271338"/>
            <a:ext cx="8458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Sasha,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Arshak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Simon,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Hovanes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tech group</a:t>
            </a:r>
          </a:p>
          <a:p>
            <a:pPr>
              <a:lnSpc>
                <a:spcPts val="1500"/>
              </a:lnSpc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Laveen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imaging group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 B.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support group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J.,  Mindy L., Aaron B.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RadCon group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 Popov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 group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 C., Fernando B. , Chris S., S. Fiedler, other group members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Olga C. </a:t>
            </a:r>
          </a:p>
          <a:p>
            <a:pPr>
              <a:lnSpc>
                <a:spcPts val="15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ErPhy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Hakob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Wuhan University: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Aoran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Zhikun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Baoxin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summer students from 9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universities 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7" y="4203031"/>
            <a:ext cx="3935665" cy="221381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625614" y="7922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Fabrication of ECAL Modules at Jefferson Lab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98" y="3775743"/>
            <a:ext cx="3965417" cy="2555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06" y="3775743"/>
            <a:ext cx="5155096" cy="250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95" y="1150660"/>
            <a:ext cx="4259322" cy="207050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54954" y="3336266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quality check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42062" y="729558"/>
            <a:ext cx="202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 of PMT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30367" y="3366121"/>
            <a:ext cx="19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 fabrication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46" y="1169035"/>
            <a:ext cx="4171471" cy="2027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2631" y="698665"/>
            <a:ext cx="42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 modules with the ESR and </a:t>
            </a:r>
            <a:r>
              <a:rPr lang="en-US" dirty="0" err="1" smtClean="0"/>
              <a:t>Tedlar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4521195" y="75692"/>
            <a:ext cx="4444720" cy="5131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Detector Installation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 Hall 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0789" y="670170"/>
            <a:ext cx="5952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Detector installation:  </a:t>
            </a:r>
            <a:r>
              <a:rPr lang="en-US" sz="2000" dirty="0">
                <a:solidFill>
                  <a:srgbClr val="0000FF"/>
                </a:solidFill>
              </a:rPr>
              <a:t>July 12 – Oct 6, 2023  (3 months)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34" y="1299655"/>
            <a:ext cx="3622271" cy="2499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33" y="4021952"/>
            <a:ext cx="3677557" cy="2417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76" y="1303949"/>
            <a:ext cx="3879575" cy="2504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0679" y="2338201"/>
            <a:ext cx="5226825" cy="2940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868" y="638773"/>
            <a:ext cx="239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module installed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5563" y="1194833"/>
            <a:ext cx="270938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Installing PbWO</a:t>
            </a:r>
            <a:r>
              <a:rPr lang="en-US" baseline="-25000" dirty="0" smtClean="0"/>
              <a:t>4</a:t>
            </a:r>
            <a:r>
              <a:rPr lang="en-US" dirty="0" smtClean="0"/>
              <a:t> modules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638496" y="182794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41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986897" y="148603"/>
            <a:ext cx="3926819" cy="5888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Detector Installation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5" y="1974878"/>
            <a:ext cx="4957659" cy="2788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30" y="1038490"/>
            <a:ext cx="3967823" cy="5290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7711" y="552783"/>
            <a:ext cx="169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6, 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408" y="1445195"/>
            <a:ext cx="303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September </a:t>
            </a:r>
            <a:r>
              <a:rPr lang="en-US" dirty="0" smtClean="0"/>
              <a:t>20, 2023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8697" y="5077661"/>
            <a:ext cx="600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Completed installation of the </a:t>
            </a:r>
            <a:r>
              <a:rPr lang="en-US" dirty="0" smtClean="0"/>
              <a:t>whole detector </a:t>
            </a:r>
            <a:r>
              <a:rPr lang="en-US" dirty="0"/>
              <a:t>by October 6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11648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4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4839024" y="180465"/>
            <a:ext cx="3305694" cy="4845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LMS Installation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1" y="6106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5901" y="2286904"/>
            <a:ext cx="5287530" cy="2974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3" y="3985844"/>
            <a:ext cx="4293938" cy="2415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9" y="1622531"/>
            <a:ext cx="3280521" cy="43740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7" y="1476227"/>
            <a:ext cx="3582245" cy="20150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1634" y="1051339"/>
            <a:ext cx="368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Optical fibers ready for installation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4548" y="3569779"/>
            <a:ext cx="447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Gluing optical fibers to crystals (UV curing)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67476" y="1156324"/>
            <a:ext cx="25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Optical fibers installed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28282" y="701594"/>
            <a:ext cx="20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ECAL LMS installed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15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2208" y="676656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Installation of light monitoring systems (Nov 2023 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-  April 2024) </a:t>
            </a:r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62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133600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of Distribution Boards and Cables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85533" y="765048"/>
            <a:ext cx="871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signal, HV, and LV cables  (1596 of each type) connected to PMT active bases and </a:t>
            </a:r>
          </a:p>
          <a:p>
            <a:r>
              <a:rPr lang="en-US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signal patch panels, 4 HV, and 4 LV distribution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boards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6296" y="1697737"/>
            <a:ext cx="3657600" cy="2057399"/>
            <a:chOff x="3276600" y="2209801"/>
            <a:chExt cx="3657600" cy="20573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2209801"/>
              <a:ext cx="3657600" cy="205739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43601" y="2362200"/>
              <a:ext cx="8723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LV distribution</a:t>
              </a:r>
              <a:br>
                <a:rPr lang="en-US" sz="900" dirty="0"/>
              </a:br>
              <a:r>
                <a:rPr lang="en-US" sz="900" dirty="0"/>
                <a:t>        board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1" y="2373868"/>
              <a:ext cx="8723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LV distribution</a:t>
              </a:r>
              <a:br>
                <a:rPr lang="en-US" sz="900" dirty="0"/>
              </a:br>
              <a:r>
                <a:rPr lang="en-US" sz="900" dirty="0"/>
                <a:t>        board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1" y="2667000"/>
              <a:ext cx="102944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signal patch panel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01040" y="1499616"/>
            <a:ext cx="3724656" cy="4937760"/>
            <a:chOff x="1828800" y="762000"/>
            <a:chExt cx="4876800" cy="55626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04873" y="2276474"/>
              <a:ext cx="5181602" cy="291465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667001" y="2514601"/>
              <a:ext cx="1979328" cy="348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 patch panel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2698" y="4559349"/>
              <a:ext cx="1935396" cy="340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 patch panel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28800" y="762000"/>
              <a:ext cx="35782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signal cables outside the dark room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29200" y="1447800"/>
              <a:ext cx="1676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Cable managers 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4267200" y="1676400"/>
              <a:ext cx="838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56" y="4114800"/>
            <a:ext cx="3691808" cy="20766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53778" y="2141220"/>
            <a:ext cx="1518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and LV</a:t>
            </a:r>
          </a:p>
          <a:p>
            <a:r>
              <a:rPr lang="en-US" sz="1600" dirty="0" smtClean="0"/>
              <a:t>patch panels </a:t>
            </a:r>
          </a:p>
          <a:p>
            <a:r>
              <a:rPr lang="en-US" sz="1600" dirty="0" smtClean="0"/>
              <a:t>installed on the </a:t>
            </a:r>
          </a:p>
          <a:p>
            <a:r>
              <a:rPr lang="en-US" sz="1600" dirty="0" smtClean="0"/>
              <a:t>FCAL2 frame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25584" y="4559808"/>
            <a:ext cx="2212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Low voltage and</a:t>
            </a:r>
          </a:p>
          <a:p>
            <a:r>
              <a:rPr lang="en-US" sz="1600" dirty="0" smtClean="0"/>
              <a:t>signal patch panels </a:t>
            </a:r>
          </a:p>
          <a:p>
            <a:r>
              <a:rPr lang="en-US" sz="1600" dirty="0" smtClean="0"/>
              <a:t>(view from the inside of </a:t>
            </a:r>
          </a:p>
          <a:p>
            <a:r>
              <a:rPr lang="en-US" sz="1600" dirty="0" smtClean="0"/>
              <a:t>the detector dark box)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9886" y="6260084"/>
            <a:ext cx="471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Installation has been completed in summer 2024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133600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Connecting Cables to Signal Patch Panels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752600"/>
            <a:ext cx="4030133" cy="2266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038600" cy="2271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1"/>
            <a:ext cx="4038600" cy="2271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1"/>
            <a:ext cx="4114800" cy="23145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53107" y="685800"/>
            <a:ext cx="4076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vertical cable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 cables to the calorimeter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to the signal patch panels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9000" y="1600200"/>
            <a:ext cx="3276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Connecting signal cables to the patch panel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2438400"/>
            <a:ext cx="1371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cables on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 platform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05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208414" y="0"/>
            <a:ext cx="6346427" cy="5744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Installing Cables and Dividers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1" y="6106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3235" y="3115333"/>
            <a:ext cx="4062630" cy="2285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372" y="3097595"/>
            <a:ext cx="4001490" cy="2250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7" y="3812385"/>
            <a:ext cx="4240695" cy="2385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264920"/>
            <a:ext cx="4191000" cy="2357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4520" y="185928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dividers installed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1" y="1859280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cables arranged on the chains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1536" y="841248"/>
            <a:ext cx="6225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Three cables are attached to each divider: signal, HV and 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The cables are installed on chains, share chains with the FCAL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Installation has been completed in September 2024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56784" y="25594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7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444212" y="101092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of High Voltage Distribution Boards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3443" y="2355161"/>
            <a:ext cx="5129736" cy="2885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1140" y="2528570"/>
            <a:ext cx="3785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Significant delay with delivering parts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HV distribution boards were ready for installation on Dec 20th, 2024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Completed installation before</a:t>
            </a:r>
          </a:p>
          <a:p>
            <a:r>
              <a:rPr lang="en-US" dirty="0"/>
              <a:t> </a:t>
            </a:r>
            <a:r>
              <a:rPr lang="en-US" dirty="0" smtClean="0"/>
              <a:t>     holidays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970" y="2336618"/>
            <a:ext cx="5131929" cy="28867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20208" y="365674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6358" y="905424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South side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133808" y="899074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North side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57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2688" y="324669"/>
            <a:ext cx="1611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2840" y="1457788"/>
            <a:ext cx="8321189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Calorimeter upgrade for the JEF experiment</a:t>
            </a:r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ECAL requirements                                                                 (charge 3)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ECAL overview </a:t>
            </a:r>
            <a:endParaRPr lang="en-US" sz="2000" dirty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ECAL installation and testing                                                 (charge 1) </a:t>
            </a:r>
          </a:p>
          <a:p>
            <a:endParaRPr lang="en-US" sz="2000" dirty="0" smtClean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Temperature of ECAL dividers and modules                       (charge 1, 2, and 3)</a:t>
            </a:r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ts val="1200"/>
              </a:lnSpc>
            </a:pPr>
            <a:r>
              <a:rPr lang="en-US" sz="2000" dirty="0" smtClean="0"/>
              <a:t> </a:t>
            </a:r>
            <a:endParaRPr lang="en-US" sz="2000" dirty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Commissioning and testing schedule                                   (charge 1 and 3)</a:t>
            </a:r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ts val="1200"/>
              </a:lnSpc>
            </a:pPr>
            <a:endParaRPr lang="en-US" sz="2000" dirty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Procedures for tuning the detector                                      (charge 3)</a:t>
            </a:r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Operation manual                                                                    (charge 4 and 6) </a:t>
            </a:r>
          </a:p>
          <a:p>
            <a:pPr>
              <a:lnSpc>
                <a:spcPts val="1200"/>
              </a:lnSpc>
            </a:pPr>
            <a:endParaRPr lang="en-US" sz="2000" dirty="0" smtClean="0"/>
          </a:p>
          <a:p>
            <a:pPr>
              <a:lnSpc>
                <a:spcPts val="1200"/>
              </a:lnSpc>
            </a:pPr>
            <a:endParaRPr lang="en-US" sz="2000" dirty="0" smtClean="0"/>
          </a:p>
          <a:p>
            <a:pPr marL="342900" indent="-34290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 Safety documents                                                                    (charge 6)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94370" y="6426651"/>
            <a:ext cx="2743200" cy="365125"/>
          </a:xfrm>
        </p:spPr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314" y="6426651"/>
            <a:ext cx="2611785" cy="370121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5650" y="227548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Testing ECAL:  Flash ADC Scalers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4282" y="869677"/>
            <a:ext cx="360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Flash ADC scaler rate induced by the LMS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07" y="1303244"/>
            <a:ext cx="5222599" cy="4642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298" y="1926062"/>
            <a:ext cx="5615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1)  Use light monitoring system to identify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 and fix suspicious channels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           - used LMS during installation of PMT divider </a:t>
            </a:r>
          </a:p>
          <a:p>
            <a:r>
              <a:rPr lang="en-US" dirty="0"/>
              <a:t> </a:t>
            </a:r>
            <a:r>
              <a:rPr lang="en-US" dirty="0" smtClean="0"/>
              <a:t>            (check dividers after installing them on each layer)</a:t>
            </a:r>
          </a:p>
          <a:p>
            <a:r>
              <a:rPr lang="en-US" dirty="0" smtClean="0"/>
              <a:t>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-  many problems with modules were successfully  </a:t>
            </a:r>
          </a:p>
          <a:p>
            <a:r>
              <a:rPr lang="en-US" dirty="0" smtClean="0"/>
              <a:t>              fixed during the early commissioning phase</a:t>
            </a:r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47668" y="5005940"/>
            <a:ext cx="334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ECAL modules are operational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4050" y="6083300"/>
            <a:ext cx="4621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Flash ADC baselines and thresholds have to be tuned 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167581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538369" y="268030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Testing ECAL:  Reading out Signal Waveforms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010" y="1095990"/>
            <a:ext cx="488697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2) Integrated ECAL into the DAQ. Integrated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the LMS into the trigger</a:t>
            </a:r>
            <a:endParaRPr lang="en-US" dirty="0" smtClean="0"/>
          </a:p>
          <a:p>
            <a:r>
              <a:rPr lang="en-US" dirty="0" smtClean="0"/>
              <a:t>           </a:t>
            </a:r>
          </a:p>
          <a:p>
            <a:r>
              <a:rPr lang="en-US" dirty="0" smtClean="0"/>
              <a:t>           - recorded signal waveforms induced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by the LMS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-  several </a:t>
            </a:r>
            <a:r>
              <a:rPr lang="en-US" dirty="0"/>
              <a:t> </a:t>
            </a:r>
            <a:r>
              <a:rPr lang="en-US" dirty="0" smtClean="0"/>
              <a:t>issues with the dividers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were resolved. These</a:t>
            </a:r>
            <a:r>
              <a:rPr lang="en-US" dirty="0"/>
              <a:t> </a:t>
            </a:r>
            <a:r>
              <a:rPr lang="en-US" dirty="0" smtClean="0"/>
              <a:t>issues were not </a:t>
            </a:r>
          </a:p>
          <a:p>
            <a:r>
              <a:rPr lang="en-US" dirty="0"/>
              <a:t> </a:t>
            </a:r>
            <a:r>
              <a:rPr lang="en-US" dirty="0" smtClean="0"/>
              <a:t>            detected when using the flash ADC scalers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/>
              <a:t>t</a:t>
            </a:r>
            <a:r>
              <a:rPr lang="en-US" dirty="0" smtClean="0"/>
              <a:t>he LMS trigger will be active during </a:t>
            </a:r>
          </a:p>
          <a:p>
            <a:r>
              <a:rPr lang="en-US" dirty="0" smtClean="0"/>
              <a:t>             data acquisition, running at a rate of about </a:t>
            </a:r>
          </a:p>
          <a:p>
            <a:r>
              <a:rPr lang="en-US" dirty="0"/>
              <a:t> </a:t>
            </a:r>
            <a:r>
              <a:rPr lang="en-US" dirty="0" smtClean="0"/>
              <a:t>            10 Hz to monitor the stability of gains </a:t>
            </a:r>
          </a:p>
          <a:p>
            <a:r>
              <a:rPr lang="en-US" dirty="0"/>
              <a:t> </a:t>
            </a:r>
            <a:r>
              <a:rPr lang="en-US" dirty="0" smtClean="0"/>
              <a:t>            and the overall  health  of the detector</a:t>
            </a:r>
          </a:p>
          <a:p>
            <a:endParaRPr lang="en-US" dirty="0"/>
          </a:p>
          <a:p>
            <a:r>
              <a:rPr lang="en-US" dirty="0" smtClean="0"/>
              <a:t>           - high-voltage scans were conducted </a:t>
            </a:r>
          </a:p>
          <a:p>
            <a:r>
              <a:rPr lang="en-US" dirty="0"/>
              <a:t> </a:t>
            </a:r>
            <a:r>
              <a:rPr lang="en-US" dirty="0" smtClean="0"/>
              <a:t>            to determine calibration curves for </a:t>
            </a:r>
          </a:p>
          <a:p>
            <a:r>
              <a:rPr lang="en-US" dirty="0"/>
              <a:t> </a:t>
            </a:r>
            <a:r>
              <a:rPr lang="en-US" dirty="0" smtClean="0"/>
              <a:t>            the gain calibration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09" y="1283729"/>
            <a:ext cx="3146191" cy="2516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289051"/>
            <a:ext cx="3157808" cy="2526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66" y="3824708"/>
            <a:ext cx="3164553" cy="253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72" y="3821150"/>
            <a:ext cx="3151678" cy="2521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53934" y="6425684"/>
            <a:ext cx="2735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https://logbooks.jlab.org/entry/4326773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0749" y="944021"/>
            <a:ext cx="417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Flash ADC signal waveforms induced by the LMS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919888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6634" y="254407"/>
            <a:ext cx="8305800" cy="381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Testing ECAL with Cosmic Rays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8" y="1609413"/>
            <a:ext cx="4404360" cy="4404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62" y="3713189"/>
            <a:ext cx="3580363" cy="2332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781" y="1321800"/>
            <a:ext cx="7628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3) Use cosmic rays to check the ECAL and perform  initial gain calibration</a:t>
            </a:r>
            <a:endParaRPr lang="en-US" dirty="0" smtClean="0"/>
          </a:p>
          <a:p>
            <a:pPr>
              <a:lnSpc>
                <a:spcPts val="1200"/>
              </a:lnSpc>
            </a:pPr>
            <a:endParaRPr lang="en-US" dirty="0" smtClean="0"/>
          </a:p>
          <a:p>
            <a:r>
              <a:rPr lang="en-US" dirty="0" smtClean="0"/>
              <a:t>   -  Installed </a:t>
            </a:r>
            <a:r>
              <a:rPr lang="en-US" dirty="0"/>
              <a:t>scintillator paddles on the top </a:t>
            </a:r>
            <a:r>
              <a:rPr lang="en-US" dirty="0" smtClean="0"/>
              <a:t> and </a:t>
            </a:r>
            <a:r>
              <a:rPr lang="en-US" dirty="0"/>
              <a:t>bottom of the </a:t>
            </a:r>
            <a:r>
              <a:rPr lang="en-US" dirty="0" smtClean="0"/>
              <a:t>detector </a:t>
            </a:r>
            <a:endParaRPr lang="en-US" dirty="0"/>
          </a:p>
          <a:p>
            <a:pPr>
              <a:lnSpc>
                <a:spcPts val="1200"/>
              </a:lnSpc>
            </a:pPr>
            <a:endParaRPr lang="en-US" dirty="0" smtClean="0"/>
          </a:p>
          <a:p>
            <a:r>
              <a:rPr lang="en-US" dirty="0" smtClean="0"/>
              <a:t>   -  Required </a:t>
            </a:r>
            <a:r>
              <a:rPr lang="en-US" dirty="0"/>
              <a:t>hit coincidence </a:t>
            </a:r>
            <a:r>
              <a:rPr lang="en-US" dirty="0" smtClean="0"/>
              <a:t>between </a:t>
            </a:r>
            <a:r>
              <a:rPr lang="en-US" dirty="0"/>
              <a:t>the top and  </a:t>
            </a:r>
            <a:r>
              <a:rPr lang="en-US" dirty="0" smtClean="0"/>
              <a:t>bottom scintillators</a:t>
            </a:r>
          </a:p>
          <a:p>
            <a:pPr>
              <a:lnSpc>
                <a:spcPts val="1200"/>
              </a:lnSpc>
            </a:pPr>
            <a:endParaRPr lang="en-US" dirty="0"/>
          </a:p>
          <a:p>
            <a:r>
              <a:rPr lang="en-US" dirty="0" smtClean="0"/>
              <a:t>   -  Readout ECAL using  triggers from the scintillators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4239" y="3444625"/>
            <a:ext cx="35543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400" dirty="0" smtClean="0"/>
              <a:t>Signal waveform induced by cosmic particle           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3341" y="1202344"/>
            <a:ext cx="43893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Hits in the ECAL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29176" y="5780754"/>
            <a:ext cx="9794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ADC sample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895076" y="5761704"/>
            <a:ext cx="9794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Column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7358129" y="2127250"/>
            <a:ext cx="63017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Row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624599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2738" y="150457"/>
            <a:ext cx="4120383" cy="36570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ECAL Temperature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4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1, 2, 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783" y="1024226"/>
            <a:ext cx="605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Cooling system and temperature stabilization: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    -  cooling detector frame, fans in the ECAL </a:t>
            </a:r>
          </a:p>
          <a:p>
            <a:r>
              <a:rPr lang="en-US" dirty="0" smtClean="0"/>
              <a:t>          divider region, insulated FCAL2 detector room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- main hit sources: </a:t>
            </a:r>
          </a:p>
          <a:p>
            <a:r>
              <a:rPr lang="en-US" dirty="0" smtClean="0"/>
              <a:t>             ECAL dividers:  0.5 W </a:t>
            </a:r>
            <a:r>
              <a:rPr lang="en-US" dirty="0" smtClean="0">
                <a:sym typeface="Symbol" panose="05050102010706020507" pitchFamily="18" charset="2"/>
              </a:rPr>
              <a:t> 1596  800 W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FCAL dividers:  0.2 W </a:t>
            </a:r>
            <a:r>
              <a:rPr lang="en-US" dirty="0">
                <a:sym typeface="Symbol" panose="05050102010706020507" pitchFamily="18" charset="2"/>
              </a:rPr>
              <a:t> </a:t>
            </a:r>
            <a:r>
              <a:rPr lang="en-US" dirty="0" smtClean="0">
                <a:sym typeface="Symbol" panose="05050102010706020507" pitchFamily="18" charset="2"/>
              </a:rPr>
              <a:t>2360 </a:t>
            </a:r>
            <a:r>
              <a:rPr lang="en-US" dirty="0">
                <a:sym typeface="Symbol" panose="05050102010706020507" pitchFamily="18" charset="2"/>
              </a:rPr>
              <a:t> </a:t>
            </a:r>
            <a:r>
              <a:rPr lang="en-US" dirty="0" smtClean="0">
                <a:sym typeface="Symbol" panose="05050102010706020507" pitchFamily="18" charset="2"/>
              </a:rPr>
              <a:t>500 W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426234" y="860906"/>
            <a:ext cx="4386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See Tim’s talk about design of the cooling system 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668084" y="3719660"/>
            <a:ext cx="412471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Temperature sensors (RTDs) installed: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face flange of the ECAL modules</a:t>
            </a:r>
          </a:p>
          <a:p>
            <a:r>
              <a:rPr lang="en-US" dirty="0"/>
              <a:t> </a:t>
            </a:r>
            <a:r>
              <a:rPr lang="en-US" dirty="0" smtClean="0"/>
              <a:t>    - on the FCAL modules</a:t>
            </a:r>
          </a:p>
          <a:p>
            <a:r>
              <a:rPr lang="en-US" dirty="0"/>
              <a:t> </a:t>
            </a:r>
            <a:r>
              <a:rPr lang="en-US" dirty="0" smtClean="0"/>
              <a:t>    - inside the dark room</a:t>
            </a:r>
            <a:endParaRPr lang="en-US" dirty="0"/>
          </a:p>
          <a:p>
            <a:r>
              <a:rPr lang="en-US" dirty="0" smtClean="0"/>
              <a:t>     - on the dividers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- sensor’s reading are archived to EPICS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41" y="4417546"/>
            <a:ext cx="3739695" cy="21035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21678" y="4092678"/>
            <a:ext cx="3354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sensor attached to the divider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87" y="1902542"/>
            <a:ext cx="2625212" cy="19689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1898855"/>
            <a:ext cx="2649793" cy="198734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97098" y="1516626"/>
            <a:ext cx="364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Fans blowing cold air to the ECAL divider region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707488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4" y="2416403"/>
            <a:ext cx="6227766" cy="3815412"/>
          </a:xfrm>
          <a:prstGeom prst="rect">
            <a:avLst/>
          </a:prstGeom>
        </p:spPr>
      </p:pic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326112" y="114243"/>
            <a:ext cx="4120383" cy="36570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ECAL Temperature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4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1, 2,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320" y="672851"/>
            <a:ext cx="6197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</a:t>
            </a:r>
            <a:r>
              <a:rPr lang="en-US" dirty="0"/>
              <a:t>powering on </a:t>
            </a:r>
            <a:r>
              <a:rPr lang="en-US" dirty="0" smtClean="0"/>
              <a:t>FCAL2</a:t>
            </a:r>
            <a:r>
              <a:rPr lang="en-US" dirty="0"/>
              <a:t>, the maximum </a:t>
            </a:r>
            <a:r>
              <a:rPr lang="en-US" dirty="0" smtClean="0"/>
              <a:t>temperature </a:t>
            </a:r>
            <a:r>
              <a:rPr lang="en-US" dirty="0"/>
              <a:t>in the divider region increases to </a:t>
            </a:r>
            <a:r>
              <a:rPr lang="en-US" dirty="0" smtClean="0"/>
              <a:t>approximately</a:t>
            </a:r>
            <a:r>
              <a:rPr lang="en-US" dirty="0" smtClean="0"/>
              <a:t> </a:t>
            </a:r>
            <a:r>
              <a:rPr lang="en-US" dirty="0" smtClean="0"/>
              <a:t>40°C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temperature </a:t>
            </a:r>
            <a:r>
              <a:rPr lang="en-US" dirty="0" smtClean="0"/>
              <a:t>in the divider region ranges from 25°C </a:t>
            </a:r>
          </a:p>
          <a:p>
            <a:r>
              <a:rPr lang="en-US" dirty="0"/>
              <a:t> </a:t>
            </a:r>
            <a:r>
              <a:rPr lang="en-US" dirty="0" smtClean="0"/>
              <a:t>    at the periphery to 28°C in the middle region  of the </a:t>
            </a:r>
            <a:r>
              <a:rPr lang="en-US" dirty="0" smtClean="0"/>
              <a:t>ECAL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maximum temperature gradient along the crystal  &lt; 4 </a:t>
            </a:r>
            <a:r>
              <a:rPr lang="en-US" dirty="0"/>
              <a:t>°</a:t>
            </a:r>
            <a:r>
              <a:rPr lang="en-US" dirty="0" smtClean="0"/>
              <a:t>C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(as calculated by Tim)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8924" y="5146046"/>
            <a:ext cx="2111219" cy="307777"/>
          </a:xfrm>
          <a:prstGeom prst="rect">
            <a:avLst/>
          </a:prstGeom>
          <a:solidFill>
            <a:srgbClr val="34E4F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RTDs on the detector face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72340" y="3509958"/>
            <a:ext cx="171874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RTDs on the dividers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01322" y="1084235"/>
            <a:ext cx="56122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Impact of the temperature on the performance: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   - degradation of energy resolution</a:t>
            </a:r>
          </a:p>
          <a:p>
            <a:r>
              <a:rPr lang="en-US" dirty="0" smtClean="0"/>
              <a:t>     -  change in pulse shape </a:t>
            </a:r>
          </a:p>
          <a:p>
            <a:r>
              <a:rPr lang="en-US" dirty="0"/>
              <a:t> </a:t>
            </a:r>
            <a:r>
              <a:rPr lang="en-US" dirty="0" smtClean="0"/>
              <a:t>    - non-linear energy response if there is </a:t>
            </a:r>
          </a:p>
          <a:p>
            <a:r>
              <a:rPr lang="en-US" dirty="0" smtClean="0"/>
              <a:t>       a temperature gradient along the crystal</a:t>
            </a:r>
          </a:p>
          <a:p>
            <a:r>
              <a:rPr lang="en-US" dirty="0" smtClean="0"/>
              <a:t>     - modification of shower shape (used in reconstruction)</a:t>
            </a:r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-added challenges to the detector calibration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We anticipate that temperature-related effects will be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relatively small,  but to account for this:</a:t>
            </a:r>
          </a:p>
          <a:p>
            <a:r>
              <a:rPr lang="en-US" dirty="0" smtClean="0"/>
              <a:t>   </a:t>
            </a:r>
            <a:r>
              <a:rPr lang="en-US" dirty="0" smtClean="0"/>
              <a:t>   </a:t>
            </a:r>
            <a:r>
              <a:rPr lang="en-US" dirty="0" smtClean="0"/>
              <a:t>- perform measurements of the energy resolution </a:t>
            </a:r>
          </a:p>
          <a:p>
            <a:r>
              <a:rPr lang="en-US" dirty="0"/>
              <a:t> </a:t>
            </a:r>
            <a:r>
              <a:rPr lang="en-US" dirty="0" smtClean="0"/>
              <a:t>       both after powering on the detector and once the </a:t>
            </a:r>
          </a:p>
          <a:p>
            <a:r>
              <a:rPr lang="en-US" dirty="0"/>
              <a:t> </a:t>
            </a:r>
            <a:r>
              <a:rPr lang="en-US" dirty="0" smtClean="0"/>
              <a:t>       temperature has  stabilized</a:t>
            </a:r>
          </a:p>
          <a:p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dirty="0"/>
              <a:t> </a:t>
            </a:r>
            <a:r>
              <a:rPr lang="en-US" dirty="0" smtClean="0"/>
              <a:t>measure shower shapes using a prototype with </a:t>
            </a:r>
          </a:p>
          <a:p>
            <a:r>
              <a:rPr lang="en-US" dirty="0"/>
              <a:t> </a:t>
            </a:r>
            <a:r>
              <a:rPr lang="en-US" dirty="0" smtClean="0"/>
              <a:t>       the pair spectrometer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90800" y="6343392"/>
            <a:ext cx="21463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95650" y="6362442"/>
            <a:ext cx="644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r>
              <a:rPr lang="en-US" sz="1400" dirty="0" smtClean="0"/>
              <a:t> days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" y="2178050"/>
            <a:ext cx="10953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chiller at 11</a:t>
            </a:r>
            <a:r>
              <a:rPr lang="en-US" sz="1200" dirty="0" smtClean="0">
                <a:sym typeface="Symbol" panose="05050102010706020507" pitchFamily="18" charset="2"/>
              </a:rPr>
              <a:t> C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676522" y="6319319"/>
            <a:ext cx="544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temperature stability over time  (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 t within  2</a:t>
            </a:r>
            <a:r>
              <a:rPr lang="en-US" dirty="0">
                <a:solidFill>
                  <a:srgbClr val="FF0000"/>
                </a:solidFill>
              </a:rPr>
              <a:t> °</a:t>
            </a:r>
            <a:r>
              <a:rPr lang="en-US" dirty="0" smtClean="0">
                <a:solidFill>
                  <a:srgbClr val="FF0000"/>
                </a:solidFill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023959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2529" y="294792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Commissioning and Testing Schedule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0985" y="1054099"/>
            <a:ext cx="102810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and test the final version of the LMS light source                                                              0.5 week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and configure  LMS power supply (MPOD)                                                                            1 day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 final integration of the LMS into the CSS control system                                              0.5 week</a:t>
            </a:r>
          </a:p>
          <a:p>
            <a:r>
              <a:rPr lang="en-US" dirty="0" smtClean="0"/>
              <a:t>                   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 final integration of the LMS into the trigger system                                                         2 days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Final check of the ECAL performance, fix loose divider connections to PMTs, if needed          1 week</a:t>
            </a:r>
          </a:p>
          <a:p>
            <a:endParaRPr lang="en-US" dirty="0"/>
          </a:p>
          <a:p>
            <a:r>
              <a:rPr lang="en-US" dirty="0" smtClean="0"/>
              <a:t>                          -  typical time needed to fix a divider: about 4 hours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Install reference PMTs, perform final test of the LMS                                                                   0.5 week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Integrate the ECAL/FCAL trigger                                                                                                         2 weeks</a:t>
            </a:r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        Some tasks can be performed in parallel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smtClean="0">
                <a:solidFill>
                  <a:srgbClr val="FF0000"/>
                </a:solidFill>
              </a:rPr>
              <a:t>The detector should be ready for commissioning with the beam in about 3 weeks</a:t>
            </a:r>
            <a:r>
              <a:rPr lang="en-US" dirty="0" smtClean="0"/>
              <a:t>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992092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5936" y="232953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Procedures for Tuning the Detector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708" y="1711949"/>
            <a:ext cx="916827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2"/>
            </a:pPr>
            <a:r>
              <a:rPr lang="en-US" dirty="0" smtClean="0">
                <a:solidFill>
                  <a:srgbClr val="0000FF"/>
                </a:solidFill>
              </a:rPr>
              <a:t>The initial gain equalization is performed using cosmic ray data </a:t>
            </a:r>
          </a:p>
          <a:p>
            <a:pPr marL="342900" indent="-342900">
              <a:lnSpc>
                <a:spcPts val="1200"/>
              </a:lnSpc>
              <a:buAutoNum type="arabicParenR" startAt="2"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     - individual high voltages are set based on the energy response of minimum ionizing particles</a:t>
            </a:r>
          </a:p>
          <a:p>
            <a:r>
              <a:rPr lang="en-US" dirty="0"/>
              <a:t> </a:t>
            </a:r>
            <a:r>
              <a:rPr lang="en-US" dirty="0" smtClean="0"/>
              <a:t>     - trigger with external scintillating paddles, the self-trigger is currently being checked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69696" y="3005132"/>
            <a:ext cx="11600053" cy="2908521"/>
            <a:chOff x="764753" y="2184687"/>
            <a:chExt cx="11600053" cy="29085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711" y="2640524"/>
              <a:ext cx="3799754" cy="24526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64753" y="2184687"/>
              <a:ext cx="48681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Signal peak amplitude in the module induced by cosmic particles</a:t>
              </a:r>
              <a:endParaRPr lang="en-US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13382" y="2373032"/>
              <a:ext cx="41940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Signal pulse amplitude for ECAL modules </a:t>
              </a:r>
              <a:endParaRPr lang="en-US" sz="14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041305" y="2644936"/>
              <a:ext cx="3620093" cy="2375119"/>
              <a:chOff x="6365155" y="2644936"/>
              <a:chExt cx="3620093" cy="23751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5155" y="2644936"/>
                <a:ext cx="3620093" cy="2375119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>
              <a:xfrm flipV="1">
                <a:off x="6725666" y="4271010"/>
                <a:ext cx="2916936" cy="914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9884917" y="2853105"/>
              <a:ext cx="247988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Set HV’s to equalize</a:t>
              </a:r>
            </a:p>
            <a:p>
              <a:r>
                <a:rPr lang="en-US" sz="1400" dirty="0" smtClean="0"/>
                <a:t>energy response across  the modules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-  the pulse amplitude </a:t>
              </a:r>
            </a:p>
            <a:p>
              <a:r>
                <a:rPr lang="en-US" sz="1400" dirty="0" smtClean="0"/>
                <a:t>    must be  8 flash ADC counts</a:t>
              </a:r>
            </a:p>
            <a:p>
              <a:endParaRPr lang="en-US" sz="1400" dirty="0"/>
            </a:p>
            <a:p>
              <a:r>
                <a:rPr lang="en-US" sz="1400" dirty="0" smtClean="0"/>
                <a:t>Several HV iterations are </a:t>
              </a:r>
            </a:p>
            <a:p>
              <a:r>
                <a:rPr lang="en-US" sz="1400" dirty="0" smtClean="0"/>
                <a:t>required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434702" y="6124465"/>
            <a:ext cx="7596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- expected energy deposition for cosmic muons is ~20 MeV (simulated with </a:t>
            </a:r>
            <a:r>
              <a:rPr lang="en-US" sz="1600" dirty="0" err="1" smtClean="0"/>
              <a:t>Geant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831850" y="876985"/>
            <a:ext cx="679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1)   Use </a:t>
            </a:r>
            <a:r>
              <a:rPr lang="en-US" dirty="0">
                <a:solidFill>
                  <a:srgbClr val="0000FF"/>
                </a:solidFill>
              </a:rPr>
              <a:t>light monitoring system to identify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fix </a:t>
            </a:r>
            <a:r>
              <a:rPr lang="en-US" dirty="0" smtClean="0">
                <a:solidFill>
                  <a:srgbClr val="0000FF"/>
                </a:solidFill>
              </a:rPr>
              <a:t>suspicious  channels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09028" y="1264363"/>
            <a:ext cx="9486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performed high-voltage scans to </a:t>
            </a:r>
            <a:r>
              <a:rPr lang="en-US" dirty="0"/>
              <a:t>determine calibration curves </a:t>
            </a:r>
            <a:r>
              <a:rPr lang="en-US" dirty="0" smtClean="0"/>
              <a:t>for </a:t>
            </a:r>
            <a:r>
              <a:rPr lang="en-US" dirty="0"/>
              <a:t>the gain calibration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855838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5936" y="232953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Procedures  for Tuning the Detector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177" y="927949"/>
            <a:ext cx="1094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3) Use Compton scattering data to determine a global scaling factor for high voltages. Refine individual HV settings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the inner part of the detector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79068" y="1672881"/>
            <a:ext cx="10727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set amplitudes for 10 GeV photons to the flash ADC count 3900  (to be verified)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equalization of gains on the level 5 – 10 % is required for the trigger (there are the same gains in the trigger)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</a:t>
            </a:r>
            <a:r>
              <a:rPr lang="en-US" sz="1600" dirty="0" smtClean="0"/>
              <a:t>arge cross section of Compton scattering process, allow for several iterations of HV settings during a short period of time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data collected will be used for the subsequent pi0 calibration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ECAL and FCAL will be operated at separate trigger thresholds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 the calibration code exists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28993" y="2617075"/>
            <a:ext cx="3272706" cy="15127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102599" y="4856217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Simon’s talk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73983" y="3382115"/>
            <a:ext cx="234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4)  Calibration using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olidFill>
                  <a:srgbClr val="0000FF"/>
                </a:solidFill>
                <a:sym typeface="Symbol" panose="05050102010706020507" pitchFamily="18" charset="2"/>
              </a:rPr>
              <a:t>0</a:t>
            </a:r>
            <a:endParaRPr lang="en-US" baseline="30000" dirty="0" smtClean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63302" y="3853778"/>
            <a:ext cx="10727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calibrate gains for modules in the periphery, perform final adjustment of gains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determine non-linearity energy corrections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will require to collect several data sets to adjust voltages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dirty="0" smtClean="0"/>
              <a:t>-     the calibration code exists (</a:t>
            </a:r>
            <a:r>
              <a:rPr lang="en-US" sz="1600" dirty="0" err="1" smtClean="0"/>
              <a:t>Igal</a:t>
            </a:r>
            <a:r>
              <a:rPr lang="en-US" sz="1600" dirty="0" smtClean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8217" y="5268721"/>
            <a:ext cx="432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 startAt="5"/>
            </a:pPr>
            <a:r>
              <a:rPr lang="en-US" dirty="0" smtClean="0">
                <a:solidFill>
                  <a:srgbClr val="0000FF"/>
                </a:solidFill>
              </a:rPr>
              <a:t>Stability of the ECAL dividers at high rate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89578" y="5635280"/>
            <a:ext cx="6220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some studies using CCAL prototype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if any issues, will switch flash ADC to 1 V range (lower HVs)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399730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5750" y="180629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Commissioning Run Plan with Beam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3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84507" y="858938"/>
            <a:ext cx="987116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Trigger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commissioning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</a:rPr>
              <a:t>                                           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1 week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Initial ECAL gain calibration using Compton scattering events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    -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run at small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small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photon flux; use low-energy TAGH counters to constrain the total energy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    - </a:t>
            </a:r>
            <a:r>
              <a:rPr lang="en-US" altLang="en-US" dirty="0">
                <a:latin typeface="Arial" panose="020B0604020202020204" pitchFamily="34" charset="0"/>
              </a:rPr>
              <a:t>r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 conditions: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amorphous radiator 10-4 R.L., 100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beam current, Solenoid magnet on, beam 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 smtClean="0">
                <a:latin typeface="Arial" panose="020B0604020202020204" pitchFamily="34" charset="0"/>
              </a:rPr>
              <a:t>     polarization doesn’t matter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ECAL &amp; FCAL ( &amp; BCAL trigger), small energy threshold on the total energy (TBD)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run duration (TBD)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smtClean="0">
                <a:latin typeface="Arial" panose="020B0604020202020204" pitchFamily="34" charset="0"/>
              </a:rPr>
              <a:t>May require 3 – 4 iterations to adjust HVs     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        3 – 4 days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Adjust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trigger thresholds, take data sets for 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 calibration                      8 days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altLang="en-US" dirty="0" smtClean="0">
                <a:latin typeface="Arial" panose="020B0604020202020204" pitchFamily="34" charset="0"/>
                <a:sym typeface="Symbol" panose="05050102010706020507" pitchFamily="18" charset="2"/>
              </a:rPr>
              <a:t>   - may require 3 – 4 iterations (based on the </a:t>
            </a:r>
            <a:r>
              <a:rPr lang="en-US" altLang="en-US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PrimEx</a:t>
            </a:r>
            <a:r>
              <a:rPr lang="en-US" altLang="en-US" dirty="0" smtClean="0">
                <a:latin typeface="Arial" panose="020B0604020202020204" pitchFamily="34" charset="0"/>
                <a:sym typeface="Symbol" panose="05050102010706020507" pitchFamily="18" charset="2"/>
              </a:rPr>
              <a:t> experience) </a:t>
            </a:r>
            <a:r>
              <a:rPr kumimoji="0" lang="en-US" altLang="en-US" sz="1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aseline="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baseline="0" dirty="0" smtClean="0">
                <a:latin typeface="Arial" panose="020B0604020202020204" pitchFamily="34" charset="0"/>
                <a:sym typeface="Symbol" panose="05050102010706020507" pitchFamily="18" charset="2"/>
              </a:rPr>
              <a:t>      -</a:t>
            </a:r>
            <a:r>
              <a:rPr lang="en-US" altLang="en-US" dirty="0" smtClean="0">
                <a:latin typeface="Arial" panose="020B0604020202020204" pitchFamily="34" charset="0"/>
                <a:sym typeface="Symbol" panose="05050102010706020507" pitchFamily="18" charset="2"/>
              </a:rPr>
              <a:t> can run at the </a:t>
            </a:r>
            <a:r>
              <a:rPr lang="en-US" altLang="en-US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GlueX</a:t>
            </a:r>
            <a:r>
              <a:rPr lang="en-US" altLang="en-US" dirty="0" smtClean="0">
                <a:latin typeface="Arial" panose="020B0604020202020204" pitchFamily="34" charset="0"/>
                <a:sym typeface="Symbol" panose="05050102010706020507" pitchFamily="18" charset="2"/>
              </a:rPr>
              <a:t> nominal production current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Perform the final adjustment of the ECAL (FCAL2) voltages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Expected overall commissioning time:                                              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-   4 weeks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baseline="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450" y="5767685"/>
            <a:ext cx="1116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ECAL commissioning time is not included in the approved PAC days for the </a:t>
            </a:r>
            <a:r>
              <a:rPr lang="en-US" dirty="0" smtClean="0">
                <a:solidFill>
                  <a:srgbClr val="0000FF"/>
                </a:solidFill>
              </a:rPr>
              <a:t>experiments. The </a:t>
            </a:r>
            <a:r>
              <a:rPr lang="en-US" dirty="0">
                <a:solidFill>
                  <a:srgbClr val="0000FF"/>
                </a:solidFill>
              </a:rPr>
              <a:t>physics data production time will be </a:t>
            </a:r>
            <a:r>
              <a:rPr lang="en-US" dirty="0" smtClean="0">
                <a:solidFill>
                  <a:srgbClr val="0000FF"/>
                </a:solidFill>
              </a:rPr>
              <a:t>utilized</a:t>
            </a:r>
            <a:endParaRPr lang="en-US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552256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42943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ECAL Operation Manual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4926" y="1037716"/>
            <a:ext cx="46444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High voltages,  low-voltages  are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controlled through the CSS screen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configuration files exist</a:t>
            </a:r>
            <a:endParaRPr lang="en-US" dirty="0"/>
          </a:p>
          <a:p>
            <a:r>
              <a:rPr lang="en-US" dirty="0" smtClean="0"/>
              <a:t>     - voltages and currents are archived in EPICS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75" y="1081742"/>
            <a:ext cx="4383993" cy="24972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6010" y="2732331"/>
            <a:ext cx="565616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FCAL2 environment and interlocks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r>
              <a:rPr lang="en-US" dirty="0" smtClean="0"/>
              <a:t>       </a:t>
            </a:r>
            <a:r>
              <a:rPr lang="en-US" dirty="0"/>
              <a:t>- 10 temperature sensors attached to </a:t>
            </a:r>
            <a:r>
              <a:rPr lang="en-US" dirty="0" smtClean="0"/>
              <a:t>detector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</a:p>
          <a:p>
            <a:r>
              <a:rPr lang="en-US" dirty="0"/>
              <a:t> </a:t>
            </a:r>
            <a:r>
              <a:rPr lang="en-US" dirty="0" smtClean="0"/>
              <a:t>      - 4 temperature sensors installed on the ECAL  dividers</a:t>
            </a:r>
          </a:p>
          <a:p>
            <a:endParaRPr lang="en-US" dirty="0" smtClean="0"/>
          </a:p>
          <a:p>
            <a:r>
              <a:rPr lang="en-US" dirty="0" smtClean="0"/>
              <a:t>       - PLC-based interlock based on: </a:t>
            </a:r>
          </a:p>
          <a:p>
            <a:r>
              <a:rPr lang="en-US" dirty="0" smtClean="0"/>
              <a:t>           ECAL divider temperature, humidity, light sensors, </a:t>
            </a:r>
          </a:p>
          <a:p>
            <a:r>
              <a:rPr lang="en-US" dirty="0" smtClean="0"/>
              <a:t>           cooling fans, darkroom door status</a:t>
            </a:r>
          </a:p>
          <a:p>
            <a:endParaRPr lang="en-US" dirty="0"/>
          </a:p>
          <a:p>
            <a:r>
              <a:rPr lang="en-US" dirty="0" smtClean="0"/>
              <a:t>      - all interlocks were testes and are currently used</a:t>
            </a:r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- monitored values are archived in EPICS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67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Charges 4 and 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989892" y="811849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Hovanes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2" y="3979168"/>
            <a:ext cx="4700187" cy="25782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424446" y="3715995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Josh B. , </a:t>
            </a:r>
            <a:r>
              <a:rPr lang="en-US" sz="1000" dirty="0" err="1" smtClean="0"/>
              <a:t>Hovanes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776965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calorimeter&#10;&#10;Description automatically generated">
            <a:extLst>
              <a:ext uri="{FF2B5EF4-FFF2-40B4-BE49-F238E27FC236}">
                <a16:creationId xmlns:a16="http://schemas.microsoft.com/office/drawing/2014/main" id="{77C10D4F-EC48-E53E-0086-330EA3062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90" y="643125"/>
            <a:ext cx="5671509" cy="3191706"/>
          </a:xfrm>
          <a:prstGeom prst="rect">
            <a:avLst/>
          </a:prstGeom>
        </p:spPr>
      </p:pic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42943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JEF Experiment using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GlueX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Detector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026" y="4025352"/>
            <a:ext cx="11114921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Upgrade the inner part of the lead glass Forward Calorimeter with high-granularity high-  </a:t>
            </a:r>
          </a:p>
          <a:p>
            <a:pPr>
              <a:spcBef>
                <a:spcPct val="20000"/>
              </a:spcBef>
              <a:buClr>
                <a:srgbClr val="2929FF"/>
              </a:buCl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resolution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PbWO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crystals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improve reconstruction of multi-photon final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Produce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/    using a beam of tagged photons with the energy between 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8.4 - 11.7 GeV</a:t>
            </a: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Reconstruct  /   in exclusive reactions: </a:t>
            </a: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Run in parallel with other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GlueX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experiments: collect large data set of  /  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mesons (approved for 100 PAC days)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spcBef>
                <a:spcPct val="20000"/>
              </a:spcBef>
              <a:buClr>
                <a:srgbClr val="2929FF"/>
              </a:buClr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3274" y="1105789"/>
            <a:ext cx="2909158" cy="20614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3144688" y="5517528"/>
            <a:ext cx="1931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 p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270493" y="5504828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  , </a:t>
            </a:r>
            <a:r>
              <a:rPr lang="en-US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 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 , . . .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87364" y="777802"/>
            <a:ext cx="2397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Forward Calorimeter Upgrade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2537" name="Left Arrow 24"/>
          <p:cNvSpPr>
            <a:spLocks noChangeArrowheads="1"/>
          </p:cNvSpPr>
          <p:nvPr/>
        </p:nvSpPr>
        <p:spPr bwMode="auto">
          <a:xfrm>
            <a:off x="7290581" y="1860698"/>
            <a:ext cx="474506" cy="275793"/>
          </a:xfrm>
          <a:prstGeom prst="leftArrow">
            <a:avLst>
              <a:gd name="adj1" fmla="val 50000"/>
              <a:gd name="adj2" fmla="val 49946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10452777" y="1373146"/>
            <a:ext cx="1455848" cy="24622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2929FF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Calorimeter (ECAL)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506162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7910" y="175864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ECAL Operation Manual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672" y="4493828"/>
            <a:ext cx="5405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https://halldweb.jlab.org/hdops/wiki/index.php/Electromagnetic_Calorimeter_Shift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4902" y="3995831"/>
            <a:ext cx="410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ECAL operation page for shift crew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48" y="3408218"/>
            <a:ext cx="4965548" cy="2984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92" y="771964"/>
            <a:ext cx="4028815" cy="2265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518" y="982981"/>
            <a:ext cx="51317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ECAL LMS control </a:t>
            </a:r>
          </a:p>
          <a:p>
            <a:endParaRPr lang="en-US" dirty="0"/>
          </a:p>
          <a:p>
            <a:r>
              <a:rPr lang="en-US" dirty="0" smtClean="0"/>
              <a:t>     - Similar to the </a:t>
            </a:r>
            <a:r>
              <a:rPr lang="en-US" dirty="0" err="1" smtClean="0"/>
              <a:t>PrimEx</a:t>
            </a:r>
            <a:r>
              <a:rPr lang="en-US" dirty="0" smtClean="0"/>
              <a:t> Compton Calorimeter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- Will be tested after the installing reference PMTs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and the light source (see slide 10)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199584" y="164506"/>
            <a:ext cx="167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Charges 4 and 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306363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408960" y="182214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Repairing Dividers and PMTs During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un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65097" y="14788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 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95568" y="760501"/>
            <a:ext cx="5221366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- Necessity and urgency of repair 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     - Accessing dark room temperature protocol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619" y="1616710"/>
            <a:ext cx="11221918" cy="4591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Known issues with the FCAL bases: </a:t>
            </a:r>
          </a:p>
          <a:p>
            <a:pPr>
              <a:lnSpc>
                <a:spcPts val="1000"/>
              </a:lnSpc>
            </a:pP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- over 1200 bases were replaced during the course of the experiments (with 200 in SAD 2020)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initially the failure rate  was about 10 dividers per week, was reduced to 2 per week during the last run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- regular maintenance of dividers and PMTs is anticipated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ECAL modules:  </a:t>
            </a:r>
            <a:r>
              <a:rPr lang="en-US" dirty="0" smtClean="0"/>
              <a:t>possible issues with loosening of the divider connection to the PMT, potentially caused by </a:t>
            </a:r>
          </a:p>
          <a:p>
            <a:r>
              <a:rPr lang="en-US" dirty="0" smtClean="0"/>
              <a:t>                                                                  shaking cable chains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 - very difficult to fix  due to  the high density of cables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 - both ECAL and FCAL share the same cable chains (see slide 10). Some issues were observed during installation, </a:t>
            </a:r>
          </a:p>
          <a:p>
            <a:r>
              <a:rPr lang="en-US" dirty="0"/>
              <a:t> </a:t>
            </a:r>
            <a:r>
              <a:rPr lang="en-US" dirty="0" smtClean="0"/>
              <a:t>        no clear correlations with the shaking of the chains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r>
              <a:rPr lang="en-US" dirty="0" smtClean="0"/>
              <a:t>     - no problems observed during one-week period of taking cosmic data, when there was no access to the dark room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- if the problem persists during the run, may need a backup plan for securing ECAL cables closer to the divider</a:t>
            </a:r>
          </a:p>
          <a:p>
            <a:r>
              <a:rPr lang="en-US" dirty="0"/>
              <a:t> </a:t>
            </a:r>
            <a:r>
              <a:rPr lang="en-US" dirty="0" smtClean="0"/>
              <a:t>         (add additional cable support)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004898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7256" y="271968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Dark Room Temperature Protocol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" y="1379506"/>
            <a:ext cx="6453328" cy="4704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5406" y="4269445"/>
            <a:ext cx="2664640" cy="369332"/>
          </a:xfrm>
          <a:prstGeom prst="rect">
            <a:avLst/>
          </a:prstGeom>
          <a:solidFill>
            <a:srgbClr val="34E4F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RTDs on the detector face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7502" y="1996697"/>
            <a:ext cx="21565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RTDs on the dividers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7748" y="738147"/>
            <a:ext cx="11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  Turn off  </a:t>
            </a:r>
          </a:p>
          <a:p>
            <a:r>
              <a:rPr lang="en-US" sz="1200" dirty="0" smtClean="0"/>
              <a:t>FCAL2 voltages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2174" y="758688"/>
            <a:ext cx="11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  Turn on </a:t>
            </a:r>
          </a:p>
          <a:p>
            <a:r>
              <a:rPr lang="en-US" sz="1200" dirty="0" smtClean="0"/>
              <a:t>FCAL2 voltages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41174" y="1302026"/>
            <a:ext cx="0" cy="308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40830" y="1305341"/>
            <a:ext cx="0" cy="308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93221" y="1068346"/>
            <a:ext cx="456112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temperature on the face of the </a:t>
            </a:r>
          </a:p>
          <a:p>
            <a:r>
              <a:rPr lang="en-US" dirty="0" smtClean="0"/>
              <a:t>      crystal </a:t>
            </a:r>
            <a:r>
              <a:rPr lang="en-US" dirty="0" smtClean="0"/>
              <a:t>strongly depends on the </a:t>
            </a:r>
          </a:p>
          <a:p>
            <a:r>
              <a:rPr lang="en-US" dirty="0" smtClean="0"/>
              <a:t>      ECAL </a:t>
            </a:r>
            <a:r>
              <a:rPr lang="en-US" dirty="0" smtClean="0"/>
              <a:t>(FCAL2) voltages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Study temperature behavior after </a:t>
            </a:r>
          </a:p>
          <a:p>
            <a:r>
              <a:rPr lang="en-US" dirty="0" smtClean="0"/>
              <a:t>      maintenance </a:t>
            </a:r>
            <a:r>
              <a:rPr lang="en-US" dirty="0" smtClean="0"/>
              <a:t>of the detector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- 4 hour long access time </a:t>
            </a:r>
          </a:p>
          <a:p>
            <a:r>
              <a:rPr lang="en-US" dirty="0"/>
              <a:t> </a:t>
            </a:r>
            <a:r>
              <a:rPr lang="en-US" dirty="0" smtClean="0"/>
              <a:t>   - 9 hours is required for the </a:t>
            </a:r>
          </a:p>
          <a:p>
            <a:r>
              <a:rPr lang="en-US" dirty="0"/>
              <a:t> </a:t>
            </a:r>
            <a:r>
              <a:rPr lang="en-US" dirty="0" smtClean="0"/>
              <a:t>      module temperature to </a:t>
            </a:r>
            <a:r>
              <a:rPr lang="en-US" dirty="0" smtClean="0"/>
              <a:t>restore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Protocol:</a:t>
            </a:r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- Wait approximately </a:t>
            </a:r>
            <a:r>
              <a:rPr lang="en-US" dirty="0" smtClean="0"/>
              <a:t>two </a:t>
            </a:r>
            <a:r>
              <a:rPr lang="en-US" dirty="0"/>
              <a:t>times the access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time </a:t>
            </a:r>
            <a:r>
              <a:rPr lang="en-US" dirty="0"/>
              <a:t>(with voltages off) after powering the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detector </a:t>
            </a:r>
            <a:r>
              <a:rPr lang="en-US" dirty="0"/>
              <a:t>back on before starting </a:t>
            </a:r>
            <a:r>
              <a:rPr lang="en-US" dirty="0" smtClean="0"/>
              <a:t>the physics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 run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Access to the detector dark room has to be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carefully planned</a:t>
            </a:r>
            <a:endParaRPr lang="en-US" dirty="0" smtClean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47900" y="6216650"/>
            <a:ext cx="2489200" cy="635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75000" y="6184900"/>
            <a:ext cx="72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 hours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843561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2242" y="414162"/>
            <a:ext cx="3578513" cy="35672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Safety Documents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48560" y="1513147"/>
            <a:ext cx="687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ESAD, COO, ERG, and RSAD documents are linked to the review page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16232" y="2208060"/>
            <a:ext cx="7043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https://halldweb.jlab.org/wiki/index.php/FCAL2_Readiness_Review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8080" y="3211718"/>
            <a:ext cx="74676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following </a:t>
            </a:r>
            <a:r>
              <a:rPr lang="en-US" dirty="0" err="1"/>
              <a:t>e</a:t>
            </a:r>
            <a:r>
              <a:rPr lang="en-US" dirty="0" err="1" smtClean="0"/>
              <a:t>PASes</a:t>
            </a:r>
            <a:r>
              <a:rPr lang="en-US" dirty="0" smtClean="0"/>
              <a:t>  will enable the operation and maintenance of FCAL2</a:t>
            </a:r>
          </a:p>
          <a:p>
            <a:endParaRPr lang="en-US" dirty="0" smtClean="0"/>
          </a:p>
          <a:p>
            <a:r>
              <a:rPr lang="en-US" dirty="0" smtClean="0"/>
              <a:t>        -  JLab-PTW-5236,  </a:t>
            </a:r>
            <a:r>
              <a:rPr lang="en-US" i="1" dirty="0" smtClean="0"/>
              <a:t>Maintenance of the Hall D ECAL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- JLab-PTW-3811,  </a:t>
            </a:r>
            <a:r>
              <a:rPr lang="en-US" i="1" dirty="0" smtClean="0"/>
              <a:t>Maintenance of the </a:t>
            </a:r>
            <a:r>
              <a:rPr lang="en-US" i="1" dirty="0" err="1" smtClean="0"/>
              <a:t>GlueX</a:t>
            </a:r>
            <a:r>
              <a:rPr lang="en-US" i="1" dirty="0" smtClean="0"/>
              <a:t> trigger system </a:t>
            </a:r>
          </a:p>
          <a:p>
            <a:endParaRPr lang="en-US" dirty="0"/>
          </a:p>
          <a:p>
            <a:r>
              <a:rPr lang="en-US" dirty="0" smtClean="0"/>
              <a:t>        </a:t>
            </a:r>
            <a:r>
              <a:rPr lang="en-US" dirty="0"/>
              <a:t>- </a:t>
            </a:r>
            <a:r>
              <a:rPr lang="en-US" dirty="0" smtClean="0"/>
              <a:t>JLab-PTW-6092,  </a:t>
            </a:r>
            <a:r>
              <a:rPr lang="en-US" i="1" dirty="0"/>
              <a:t>Maintenance of </a:t>
            </a:r>
            <a:r>
              <a:rPr lang="en-US" i="1" dirty="0" smtClean="0"/>
              <a:t>FCAL2 lead glass  part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784102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5012857" y="220819"/>
            <a:ext cx="3578513" cy="35672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652" y="808990"/>
            <a:ext cx="113360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fabrication of the electromagnetic calorimeter (ECAL) for the JEF experiment began in January 2022. The detector consists of 1,596 PbWO4-based modules, which replaced the inner section of the existing Hall D calorimeter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detector, along with the surrounding FCAL modules, was installed into the new detector frame. By September 2024, the installation of cables, PMT dividers, signal patch panels, and low-voltage (LV) distribution boards was completed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readout </a:t>
            </a:r>
            <a:r>
              <a:rPr lang="en-US" dirty="0" smtClean="0"/>
              <a:t>system, comprising </a:t>
            </a:r>
            <a:r>
              <a:rPr lang="en-US" dirty="0"/>
              <a:t>VXS, CAEN HV, and Wiener LV crates with their electronic </a:t>
            </a:r>
            <a:r>
              <a:rPr lang="en-US" dirty="0" smtClean="0"/>
              <a:t>modules, was </a:t>
            </a:r>
            <a:r>
              <a:rPr lang="en-US" dirty="0"/>
              <a:t>also installed. Additionally, the ECAL was fully integrated into the Data Acquisition (DAQ) and trigger systems.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December 19, 2024, the detector was fully integrated into the </a:t>
            </a:r>
            <a:r>
              <a:rPr lang="en-US" dirty="0" err="1"/>
              <a:t>GlueX</a:t>
            </a:r>
            <a:r>
              <a:rPr lang="en-US" dirty="0"/>
              <a:t> framework, and commissioning has been ongoing since </a:t>
            </a:r>
            <a:r>
              <a:rPr lang="en-US" dirty="0" smtClean="0"/>
              <a:t>then</a:t>
            </a:r>
            <a:r>
              <a:rPr lang="en-US" dirty="0"/>
              <a:t> </a:t>
            </a:r>
            <a:r>
              <a:rPr lang="en-US" dirty="0" smtClean="0"/>
              <a:t> (Note</a:t>
            </a:r>
            <a:r>
              <a:rPr lang="en-US" dirty="0"/>
              <a:t>: acceptance of the HV distribution boards was delayed.)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detector's dark room environment and voltage controls were incorporated into the </a:t>
            </a:r>
            <a:r>
              <a:rPr lang="en-US" dirty="0" err="1"/>
              <a:t>GlueX</a:t>
            </a:r>
            <a:r>
              <a:rPr lang="en-US" dirty="0"/>
              <a:t> Slow Control system.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testing of the ECAL was conducted using LMS and flash ADC scalers, followed by the collection of cosmic ray data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Procedures </a:t>
            </a:r>
            <a:r>
              <a:rPr lang="en-US" dirty="0"/>
              <a:t>for tuning the detector, along with the operation manual and safety documentation, were prepared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0583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4004" y="595840"/>
            <a:ext cx="3578513" cy="35672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Backup Slides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82244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1652" y="419485"/>
            <a:ext cx="3812270" cy="29613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ECAL Temperature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53934" y="6425684"/>
            <a:ext cx="2735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https://logbooks.jlab.org/entry/4326773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13" y="3697357"/>
            <a:ext cx="3313043" cy="2484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1" y="1189380"/>
            <a:ext cx="3763618" cy="211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043" y="1202635"/>
            <a:ext cx="59237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Impact of the temperature on the performance: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   - degradation of energy resolution</a:t>
            </a:r>
          </a:p>
          <a:p>
            <a:r>
              <a:rPr lang="en-US" dirty="0" smtClean="0"/>
              <a:t>     -  change in pulse shape </a:t>
            </a:r>
          </a:p>
          <a:p>
            <a:r>
              <a:rPr lang="en-US" dirty="0"/>
              <a:t> </a:t>
            </a:r>
            <a:r>
              <a:rPr lang="en-US" dirty="0" smtClean="0"/>
              <a:t>    - non-linear energy response if there is </a:t>
            </a:r>
          </a:p>
          <a:p>
            <a:r>
              <a:rPr lang="en-US" dirty="0" smtClean="0"/>
              <a:t>       a temperature gradient along the crystal</a:t>
            </a:r>
          </a:p>
          <a:p>
            <a:r>
              <a:rPr lang="en-US" dirty="0" smtClean="0"/>
              <a:t>     - modification of shower shape (used in reconstruction)</a:t>
            </a:r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-added challenges to the detector calibration</a:t>
            </a:r>
          </a:p>
          <a:p>
            <a:endParaRPr lang="en-US" dirty="0"/>
          </a:p>
          <a:p>
            <a:r>
              <a:rPr lang="en-US" dirty="0" smtClean="0"/>
              <a:t>We anticipate that temperature-related effects will be </a:t>
            </a:r>
          </a:p>
          <a:p>
            <a:r>
              <a:rPr lang="en-US" dirty="0" smtClean="0"/>
              <a:t>relatively small,  but to account for this:</a:t>
            </a:r>
          </a:p>
          <a:p>
            <a:r>
              <a:rPr lang="en-US" dirty="0" smtClean="0"/>
              <a:t>     - perform measurements of the energy resolution </a:t>
            </a:r>
          </a:p>
          <a:p>
            <a:r>
              <a:rPr lang="en-US" dirty="0"/>
              <a:t> </a:t>
            </a:r>
            <a:r>
              <a:rPr lang="en-US" dirty="0" smtClean="0"/>
              <a:t>       both after powering on the detector and once the </a:t>
            </a:r>
          </a:p>
          <a:p>
            <a:r>
              <a:rPr lang="en-US" dirty="0"/>
              <a:t> </a:t>
            </a:r>
            <a:r>
              <a:rPr lang="en-US" dirty="0" smtClean="0"/>
              <a:t>       temperature has  stabilized</a:t>
            </a:r>
          </a:p>
          <a:p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dirty="0"/>
              <a:t> </a:t>
            </a:r>
            <a:r>
              <a:rPr lang="en-US" dirty="0" smtClean="0"/>
              <a:t>measure shower shapes using a prototype with </a:t>
            </a:r>
          </a:p>
          <a:p>
            <a:r>
              <a:rPr lang="en-US" dirty="0"/>
              <a:t> </a:t>
            </a:r>
            <a:r>
              <a:rPr lang="en-US" dirty="0" smtClean="0"/>
              <a:t>       the pair spectrometer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743862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286000" y="38963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of  ECAL Cables and Dividers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33800"/>
            <a:ext cx="4193604" cy="2358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838201"/>
            <a:ext cx="387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Signal, HV, and LV cables are connected</a:t>
            </a:r>
          </a:p>
          <a:p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to the ECAL active base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1" y="1752600"/>
            <a:ext cx="4342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Cables  are organized into bundles </a:t>
            </a:r>
          </a:p>
          <a:p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(with 6 and 7 cables) and are installed on</a:t>
            </a:r>
          </a:p>
          <a:p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6 vertical chains </a:t>
            </a:r>
          </a:p>
          <a:p>
            <a:endParaRPr lang="en-US" sz="1600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First, install active bases on the bottom half of </a:t>
            </a:r>
          </a:p>
          <a:p>
            <a:r>
              <a:rPr lang="en-US" sz="1600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the ECAL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1"/>
            <a:ext cx="4010896" cy="2255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733800"/>
            <a:ext cx="419100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1919702" y="3048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of the PMT Dividers Completed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606" y="2616994"/>
            <a:ext cx="4648202" cy="26146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0" y="6324601"/>
            <a:ext cx="27233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190DB3"/>
                </a:solidFill>
              </a:rPr>
              <a:t>https://logbooks.jlab.org/entry/4316213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685800"/>
            <a:ext cx="646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took about 4 months to install and test all ECAL PMT dividers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1771" y="2604030"/>
            <a:ext cx="4588934" cy="2581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121920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dividers installed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1" y="1219200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cables arranged on the chains</a:t>
            </a:r>
          </a:p>
        </p:txBody>
      </p:sp>
    </p:spTree>
    <p:extLst>
      <p:ext uri="{BB962C8B-B14F-4D97-AF65-F5344CB8AC3E}">
        <p14:creationId xmlns:p14="http://schemas.microsoft.com/office/powerpoint/2010/main" val="41182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1919702" y="30480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of Dividers on the Upper Part of the ECAL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0775" y="2308225"/>
            <a:ext cx="49784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1"/>
            <a:ext cx="4114800" cy="2314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038601"/>
            <a:ext cx="4080933" cy="22955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1931" y="177781"/>
            <a:ext cx="492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Forward Calorimeter Upgrade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59" y="1075129"/>
            <a:ext cx="3241791" cy="3220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18" y="918053"/>
            <a:ext cx="3511782" cy="3534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299" y="4489676"/>
            <a:ext cx="63425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2800 lead glass modules (taken from E852 experiment at BNL) </a:t>
            </a:r>
          </a:p>
          <a:p>
            <a:r>
              <a:rPr lang="en-US" dirty="0" smtClean="0"/>
              <a:t>         - lead glass block  size: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x 4 cm x 45 cm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Photodetectors: FEU 84-3 PMTs with </a:t>
            </a:r>
            <a:r>
              <a:rPr lang="en-US" dirty="0" err="1" smtClean="0"/>
              <a:t>Cockroft</a:t>
            </a:r>
            <a:r>
              <a:rPr lang="en-US" dirty="0" smtClean="0"/>
              <a:t>-Walton bases</a:t>
            </a:r>
          </a:p>
          <a:p>
            <a:r>
              <a:rPr lang="en-US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The energy resolution: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48108" y="5816000"/>
                <a:ext cx="3002941" cy="4280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/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</m:oMath>
                </a14:m>
                <a:r>
                  <a:rPr lang="en-US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4.7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108" y="5816000"/>
                <a:ext cx="3002941" cy="428002"/>
              </a:xfrm>
              <a:prstGeom prst="rect">
                <a:avLst/>
              </a:prstGeom>
              <a:blipFill>
                <a:blip r:embed="rId4"/>
                <a:stretch>
                  <a:fillRect l="-162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5794218" y="2525917"/>
            <a:ext cx="796705" cy="534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17388" y="4621120"/>
            <a:ext cx="5019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Replace </a:t>
            </a:r>
            <a:r>
              <a:rPr lang="en-US" dirty="0">
                <a:cs typeface="Times New Roman" panose="02020603050405020304" pitchFamily="18" charset="0"/>
              </a:rPr>
              <a:t>lead glass modules in the inner part 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     of the detector with high-granularity high-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      resolution lead tungstate scintillating crystals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1700" y="5768796"/>
            <a:ext cx="22999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Eta Calorimeter (ECAL)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3865" y="2296846"/>
            <a:ext cx="61587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     ECAL     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643756"/>
            <a:ext cx="34352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Nucl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. </a:t>
            </a:r>
            <a:r>
              <a:rPr kumimoji="0" lang="en-US" altLang="en-US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Instrum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. Meth. A </a:t>
            </a:r>
            <a:r>
              <a:rPr kumimoji="0" lang="en-US" altLang="en-US" sz="1200" b="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987, 164807 (2021)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en-US" altLang="en-US" sz="12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14" y="6426651"/>
            <a:ext cx="2611785" cy="370121"/>
          </a:xfrm>
        </p:spPr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94370" y="6426651"/>
            <a:ext cx="2743200" cy="365125"/>
          </a:xfrm>
        </p:spPr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6205" y="203045"/>
            <a:ext cx="391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Lead Tungstate Crystals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1545" y="1111056"/>
            <a:ext cx="93913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ECAL consists of 1596 crystals (Type II) forming an array of 40 x 40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Crystal dimensions:  20.5 x 20.5 x 200 mm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 (22 R.L.)</a:t>
            </a:r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Crystals procured from two vendors:       </a:t>
            </a:r>
            <a:r>
              <a:rPr lang="en-US" dirty="0" smtClean="0"/>
              <a:t>900 crystals  from CRYTUR in the Czech Republic </a:t>
            </a:r>
          </a:p>
          <a:p>
            <a:r>
              <a:rPr lang="en-US" dirty="0" smtClean="0"/>
              <a:t>                                                                              700 crystals from SICCAS in China</a:t>
            </a:r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Performed quality assurance of crystals used in the ECAL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2118433" y="2815165"/>
            <a:ext cx="8764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 smtClean="0"/>
              <a:t>- longitudinal optical transmittances of crystal  </a:t>
            </a:r>
            <a:r>
              <a:rPr lang="en-US" dirty="0"/>
              <a:t> </a:t>
            </a:r>
            <a:r>
              <a:rPr lang="en-US" dirty="0" smtClean="0"/>
              <a:t>     360 nm:    29 %  (SICCAS)   45 % (CRYTUR)</a:t>
            </a:r>
          </a:p>
          <a:p>
            <a:r>
              <a:rPr lang="en-US" dirty="0" smtClean="0"/>
              <a:t>                                                                                         420 nm:    64 % (SICCAS)    69 % (CRYTUR)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24037" y="3768883"/>
            <a:ext cx="4341964" cy="3018409"/>
            <a:chOff x="8162969" y="2245967"/>
            <a:chExt cx="3776130" cy="2574634"/>
          </a:xfrm>
        </p:grpSpPr>
        <p:grpSp>
          <p:nvGrpSpPr>
            <p:cNvPr id="12" name="Group 11"/>
            <p:cNvGrpSpPr/>
            <p:nvPr/>
          </p:nvGrpSpPr>
          <p:grpSpPr>
            <a:xfrm>
              <a:off x="8162969" y="2245967"/>
              <a:ext cx="3776130" cy="2574634"/>
              <a:chOff x="7510971" y="1547998"/>
              <a:chExt cx="3776130" cy="257463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0971" y="1547998"/>
                <a:ext cx="3776130" cy="2574634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8864600" y="3143250"/>
                <a:ext cx="0" cy="4699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8925889" y="2927806"/>
                <a:ext cx="129234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  Maximum of the</a:t>
                </a:r>
              </a:p>
              <a:p>
                <a:r>
                  <a:rPr lang="en-US" sz="1100" dirty="0" smtClean="0"/>
                  <a:t>emission spectrum </a:t>
                </a:r>
                <a:endParaRPr lang="en-US" sz="11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977760" y="3778725"/>
                <a:ext cx="125662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Wavelength [nm]</a:t>
                </a:r>
                <a:endParaRPr lang="en-US" sz="1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7216400" y="2548726"/>
                <a:ext cx="1342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Transmittance  [%]</a:t>
                </a:r>
                <a:endParaRPr lang="en-US" sz="1200" dirty="0"/>
              </a:p>
            </p:txBody>
          </p:sp>
        </p:grpSp>
        <p:sp>
          <p:nvSpPr>
            <p:cNvPr id="8" name="TextBox 10"/>
            <p:cNvSpPr txBox="1"/>
            <p:nvPr/>
          </p:nvSpPr>
          <p:spPr>
            <a:xfrm>
              <a:off x="9369795" y="2294238"/>
              <a:ext cx="20877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Light transmittance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33" y="3882873"/>
            <a:ext cx="3737841" cy="260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58897" y="3768883"/>
            <a:ext cx="1107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 yield</a:t>
            </a:r>
            <a:endParaRPr lang="en-US" sz="1200" i="1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8863" y="3707077"/>
            <a:ext cx="15295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NIM A 956 (2020) 163375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25" y="497495"/>
            <a:ext cx="2037080" cy="13584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66409" y="6292510"/>
            <a:ext cx="10663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                        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477519" y="6298957"/>
            <a:ext cx="14800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Light yield </a:t>
            </a:r>
            <a:r>
              <a:rPr lang="en-US" sz="1200" dirty="0" err="1" smtClean="0"/>
              <a:t>phe</a:t>
            </a:r>
            <a:r>
              <a:rPr lang="en-US" sz="1200" dirty="0" smtClean="0"/>
              <a:t>/MeV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45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9298" y="140661"/>
            <a:ext cx="559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Facility in Hall 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76" y="903117"/>
            <a:ext cx="3818847" cy="2545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97" y="870949"/>
            <a:ext cx="5659844" cy="2610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597" y="3564329"/>
            <a:ext cx="5519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Position various detector prototypes downstream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    the PS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eam of electrons and positrons with known energy</a:t>
            </a:r>
          </a:p>
          <a:p>
            <a:r>
              <a:rPr lang="en-US" dirty="0"/>
              <a:t> </a:t>
            </a:r>
            <a:r>
              <a:rPr lang="en-US" dirty="0" smtClean="0"/>
              <a:t>           - the energy range between </a:t>
            </a:r>
            <a:r>
              <a:rPr lang="en-US" dirty="0" smtClean="0">
                <a:solidFill>
                  <a:srgbClr val="FF0000"/>
                </a:solidFill>
              </a:rPr>
              <a:t>3 GeV and 6 GeV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Perform tests in parallel with  </a:t>
            </a:r>
            <a:r>
              <a:rPr lang="en-US" dirty="0" err="1" smtClean="0">
                <a:solidFill>
                  <a:srgbClr val="0070C0"/>
                </a:solidFill>
              </a:rPr>
              <a:t>GlueX</a:t>
            </a:r>
            <a:r>
              <a:rPr lang="en-US" dirty="0" smtClean="0">
                <a:solidFill>
                  <a:srgbClr val="0070C0"/>
                </a:solidFill>
              </a:rPr>
              <a:t> data taking </a:t>
            </a:r>
          </a:p>
          <a:p>
            <a:r>
              <a:rPr lang="en-US" dirty="0"/>
              <a:t> </a:t>
            </a:r>
            <a:r>
              <a:rPr lang="en-US" dirty="0" smtClean="0"/>
              <a:t>           - trigger provided by the PS </a:t>
            </a:r>
          </a:p>
          <a:p>
            <a:r>
              <a:rPr lang="en-US" dirty="0"/>
              <a:t> </a:t>
            </a:r>
            <a:r>
              <a:rPr lang="en-US" dirty="0" smtClean="0"/>
              <a:t>           - can use flash ADCs, and TDCs; readout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integrated</a:t>
            </a:r>
            <a:r>
              <a:rPr lang="en-US" dirty="0"/>
              <a:t> </a:t>
            </a:r>
            <a:r>
              <a:rPr lang="en-US" dirty="0" smtClean="0"/>
              <a:t>into the </a:t>
            </a:r>
            <a:r>
              <a:rPr lang="en-US" dirty="0" err="1" smtClean="0"/>
              <a:t>GlueX</a:t>
            </a:r>
            <a:r>
              <a:rPr lang="en-US" dirty="0" smtClean="0"/>
              <a:t>  DAQ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32723" y="498684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</a:rPr>
              <a:t>NIM A </a:t>
            </a:r>
            <a:r>
              <a:rPr lang="en-US" sz="1400" i="1" dirty="0">
                <a:solidFill>
                  <a:srgbClr val="0070C0"/>
                </a:solidFill>
              </a:rPr>
              <a:t>795 (2015) 376-380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814" y="806461"/>
            <a:ext cx="1218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Calorimeter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prototypes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59" y="4508933"/>
            <a:ext cx="3552046" cy="1726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05" y="4508933"/>
            <a:ext cx="3095312" cy="18130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44297" y="4065958"/>
            <a:ext cx="325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modules for Hall D ECAL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71558" y="3850515"/>
            <a:ext cx="2936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Pulse amplitude as a function of </a:t>
            </a:r>
          </a:p>
          <a:p>
            <a:r>
              <a:rPr lang="en-US" sz="1600" dirty="0" smtClean="0"/>
              <a:t>               the hit position </a:t>
            </a:r>
          </a:p>
        </p:txBody>
      </p:sp>
    </p:spTree>
    <p:extLst>
      <p:ext uri="{BB962C8B-B14F-4D97-AF65-F5344CB8AC3E}">
        <p14:creationId xmlns:p14="http://schemas.microsoft.com/office/powerpoint/2010/main" val="9852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7099" y="140641"/>
            <a:ext cx="769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Shielding for Hamamatsu R4125 PMT </a:t>
            </a:r>
            <a:endParaRPr lang="en-US" sz="28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11" y="1009519"/>
            <a:ext cx="3211827" cy="1802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1565" y="1009519"/>
            <a:ext cx="10487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Fringe field of the </a:t>
            </a:r>
            <a:r>
              <a:rPr lang="en-US" dirty="0" err="1" smtClean="0">
                <a:solidFill>
                  <a:srgbClr val="0000FF"/>
                </a:solidFill>
              </a:rPr>
              <a:t>GlueX</a:t>
            </a:r>
            <a:r>
              <a:rPr lang="en-US" dirty="0" smtClean="0">
                <a:solidFill>
                  <a:srgbClr val="0000FF"/>
                </a:solidFill>
              </a:rPr>
              <a:t> solenoid magnet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maximum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~ 50 Gauss, B</a:t>
            </a:r>
            <a:r>
              <a:rPr lang="en-US" baseline="-25000" dirty="0" smtClean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 &lt; 10 Gauss 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14" y="1652196"/>
            <a:ext cx="6821871" cy="132856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- optimize PMT shielding using TOSCA simulation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- study shielding using prototypes positioned into </a:t>
            </a:r>
            <a:r>
              <a:rPr lang="en-US" dirty="0" err="1" smtClean="0"/>
              <a:t>Helmholz</a:t>
            </a:r>
            <a:r>
              <a:rPr lang="en-US" dirty="0" smtClean="0"/>
              <a:t> coils.</a:t>
            </a:r>
          </a:p>
          <a:p>
            <a:r>
              <a:rPr lang="en-US" dirty="0"/>
              <a:t> </a:t>
            </a:r>
            <a:r>
              <a:rPr lang="en-US" dirty="0" smtClean="0"/>
              <a:t>             Check performance in the field using LED</a:t>
            </a:r>
          </a:p>
          <a:p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30692" y="2961881"/>
            <a:ext cx="4077199" cy="3104792"/>
            <a:chOff x="865945" y="3422595"/>
            <a:chExt cx="3771309" cy="28718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45" y="3849554"/>
              <a:ext cx="3771309" cy="24448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056" y="4391680"/>
              <a:ext cx="2200015" cy="14885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04717" y="3422595"/>
              <a:ext cx="16937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TOSCA Simulation</a:t>
              </a:r>
              <a:endParaRPr lang="en-US" sz="1600" dirty="0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045167" y="2734061"/>
            <a:ext cx="2956865" cy="3546579"/>
            <a:chOff x="5112249" y="3474938"/>
            <a:chExt cx="2711357" cy="32511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249" y="4071676"/>
              <a:ext cx="2514729" cy="12319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249" y="5303639"/>
              <a:ext cx="2521080" cy="14224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94390" y="3474938"/>
              <a:ext cx="252921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Prototype positioned inside   </a:t>
              </a:r>
            </a:p>
            <a:p>
              <a:r>
                <a:rPr lang="en-US" sz="1600" dirty="0" smtClean="0"/>
                <a:t>             </a:t>
              </a:r>
              <a:r>
                <a:rPr lang="en-US" sz="1600" dirty="0" err="1" smtClean="0"/>
                <a:t>Helmholz</a:t>
              </a:r>
              <a:r>
                <a:rPr lang="en-US" sz="1600" dirty="0" smtClean="0"/>
                <a:t> coils</a:t>
              </a:r>
              <a:endParaRPr lang="en-US" sz="16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029622" y="3239059"/>
            <a:ext cx="4021807" cy="31393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Extend PMT shielding above the face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of the photo cathode</a:t>
            </a:r>
          </a:p>
          <a:p>
            <a:r>
              <a:rPr lang="en-US" dirty="0" smtClean="0"/>
              <a:t>            - 3.5 cm long acrylic light guide </a:t>
            </a:r>
          </a:p>
          <a:p>
            <a:r>
              <a:rPr lang="en-US" dirty="0" smtClean="0"/>
              <a:t>                with a diameter of 18.5 mm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PMT is placed inside the soft iron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housing (AISI 1020 steel)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wo layers of mu-metal cylinders with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the thickness of 350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m and 50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m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75212" y="3385018"/>
            <a:ext cx="8867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Field inside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shielding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466537" y="4808719"/>
            <a:ext cx="10225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LED response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3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336247" y="7922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Preparation Parts for ECAL Modules at Jefferson Lab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04289" y="4587710"/>
            <a:ext cx="3774989" cy="1763953"/>
            <a:chOff x="228600" y="1543739"/>
            <a:chExt cx="5042263" cy="2451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543739"/>
              <a:ext cx="5042263" cy="2451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19200" y="2666999"/>
              <a:ext cx="677028" cy="3849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PMT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264" y="1682499"/>
              <a:ext cx="1204004" cy="3849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Light guide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905000" y="2634734"/>
              <a:ext cx="1219200" cy="1846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862104" y="1835870"/>
              <a:ext cx="1262096" cy="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424804" y="1653024"/>
            <a:ext cx="4399643" cy="2121902"/>
            <a:chOff x="1142997" y="1073571"/>
            <a:chExt cx="6858001" cy="333375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97" y="1073571"/>
              <a:ext cx="6858001" cy="33337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5711" y="1320802"/>
              <a:ext cx="845928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Flange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2941" y="1371599"/>
              <a:ext cx="845928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Flange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7132" y="1475097"/>
              <a:ext cx="1232481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Brass strap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486400" y="1972925"/>
              <a:ext cx="381000" cy="54167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398495" y="1874800"/>
              <a:ext cx="381000" cy="57035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267200" y="1935100"/>
              <a:ext cx="0" cy="4740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71890" y="3448949"/>
              <a:ext cx="1567371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Heat elements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867268" y="3080266"/>
              <a:ext cx="495300" cy="6858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781357" y="3055898"/>
              <a:ext cx="320189" cy="53991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42" y="1682936"/>
            <a:ext cx="4260855" cy="20712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3" y="4683311"/>
            <a:ext cx="3192973" cy="1552139"/>
          </a:xfrm>
          <a:prstGeom prst="rect">
            <a:avLst/>
          </a:prstGeom>
        </p:spPr>
      </p:pic>
      <p:pic>
        <p:nvPicPr>
          <p:cNvPr id="27" name="Picture 26" descr="C:\Users\Joshua Crafts\Downloads\1626449235208.jpg"/>
          <p:cNvPicPr/>
          <p:nvPr/>
        </p:nvPicPr>
        <p:blipFill>
          <a:blip r:embed="rId6"/>
          <a:srcRect l="6082" t="8968" b="5763"/>
          <a:stretch>
            <a:fillRect/>
          </a:stretch>
        </p:blipFill>
        <p:spPr bwMode="auto">
          <a:xfrm>
            <a:off x="4045856" y="4391620"/>
            <a:ext cx="3539540" cy="22465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7702" y="1170909"/>
            <a:ext cx="512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Brazing brass </a:t>
            </a:r>
            <a:r>
              <a:rPr lang="en-US" dirty="0" smtClean="0"/>
              <a:t>assemblies (holding module assembly)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58330" y="3916002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Wrapping crystals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87664" y="1189407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Checking PMTs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10841" y="4083642"/>
            <a:ext cx="19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Gluing Light guides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2444" y="4218379"/>
            <a:ext cx="224337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Preshaping</a:t>
            </a:r>
            <a:r>
              <a:rPr lang="en-US" dirty="0" smtClean="0"/>
              <a:t> ESR foils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0545" y="695879"/>
            <a:ext cx="1060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Preparation of parts and fabrication of ECAL modules were performed at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everal groups were involved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057400" y="27432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83" y="796486"/>
            <a:ext cx="6312388" cy="473429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0" y="27432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Students in the ECAL Project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767" y="5380544"/>
            <a:ext cx="1042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16 students </a:t>
            </a:r>
            <a:r>
              <a:rPr lang="en-US" sz="2000" dirty="0"/>
              <a:t>from 10 universities and colleges worked on the project during </a:t>
            </a:r>
            <a:r>
              <a:rPr lang="en-US" sz="2000" dirty="0" smtClean="0"/>
              <a:t> the summer of 2023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200400" y="617168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B1BA5"/>
                </a:solidFill>
              </a:rPr>
              <a:t>https://halldweb.jlab.org/detectors/fcal2/installation/students_2023/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625614" y="7922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Fabrication of ECAL Modules at Jefferson Lab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98" y="3775743"/>
            <a:ext cx="3965417" cy="2555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06" y="3775743"/>
            <a:ext cx="5155096" cy="250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95" y="1150660"/>
            <a:ext cx="4259322" cy="207050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54954" y="3336266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quality check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42062" y="729558"/>
            <a:ext cx="202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 of PMT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30367" y="3366121"/>
            <a:ext cx="19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 fabrication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46" y="1169035"/>
            <a:ext cx="4171471" cy="2027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2631" y="698665"/>
            <a:ext cx="42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 modules with the ESR and </a:t>
            </a:r>
            <a:r>
              <a:rPr lang="en-US" dirty="0" err="1" smtClean="0"/>
              <a:t>Tedlar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457627" y="138733"/>
            <a:ext cx="7778939" cy="5477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Disassembling Lead Glass Calorimeter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4" y="1798488"/>
            <a:ext cx="6935311" cy="4255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50" y="1242000"/>
            <a:ext cx="3888802" cy="5185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77099" y="1333463"/>
            <a:ext cx="29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Removing lead glass modules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61990" y="779592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modules removed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2999" y="802270"/>
            <a:ext cx="80543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Light source: </a:t>
            </a:r>
            <a:r>
              <a:rPr lang="en-US" dirty="0" smtClean="0">
                <a:solidFill>
                  <a:srgbClr val="0000FF"/>
                </a:solidFill>
              </a:rPr>
              <a:t>multiple blue and green LEDs at </a:t>
            </a:r>
            <a:r>
              <a:rPr lang="en-US" dirty="0">
                <a:solidFill>
                  <a:srgbClr val="0000FF"/>
                </a:solidFill>
              </a:rPr>
              <a:t>the input of the integrating </a:t>
            </a:r>
            <a:r>
              <a:rPr lang="en-US" dirty="0" smtClean="0">
                <a:solidFill>
                  <a:srgbClr val="0000FF"/>
                </a:solidFill>
              </a:rPr>
              <a:t>sphere (used to mix light)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500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m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acrylic optical </a:t>
            </a:r>
            <a:r>
              <a:rPr lang="en-US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optical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fibers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(Edmund optics) glued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to the face of each module</a:t>
            </a:r>
          </a:p>
          <a:p>
            <a:r>
              <a:rPr lang="en-US" dirty="0">
                <a:sym typeface="Symbol" panose="05050102010706020507" pitchFamily="18" charset="2"/>
              </a:rPr>
              <a:t>  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869635" y="125795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Monitoring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System (LMS)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for the ECAL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1" y="6106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33" y="930978"/>
            <a:ext cx="1961614" cy="1524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01" y="2367569"/>
            <a:ext cx="2539830" cy="1428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99" y="4208767"/>
            <a:ext cx="89932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Light stability is controlled by two reference PMTs, which receive light from two sources: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- a single fiber from LED and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- a </a:t>
            </a:r>
            <a:r>
              <a:rPr lang="en-US" dirty="0" err="1" smtClean="0"/>
              <a:t>YAP:Ce</a:t>
            </a:r>
            <a:r>
              <a:rPr lang="en-US" dirty="0" smtClean="0"/>
              <a:t> scintillating crystal glued to the PMT activated by </a:t>
            </a:r>
            <a:r>
              <a:rPr lang="en-US" baseline="30000" dirty="0" smtClean="0"/>
              <a:t>241</a:t>
            </a:r>
            <a:r>
              <a:rPr lang="en-US" dirty="0" smtClean="0"/>
              <a:t> Am </a:t>
            </a:r>
            <a:r>
              <a:rPr lang="en-US" dirty="0" smtClean="0">
                <a:sym typeface="Symbol" panose="05050102010706020507" pitchFamily="18" charset="2"/>
              </a:rPr>
              <a:t> source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The LMS is integrated into the detector trigger system and will run during data taking.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The </a:t>
            </a:r>
          </a:p>
          <a:p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typical rate is 10 Hz</a:t>
            </a:r>
          </a:p>
          <a:p>
            <a:endParaRPr lang="en-US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The system was successfully tested 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a small-scale prototype during the </a:t>
            </a:r>
            <a:r>
              <a:rPr lang="en-US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PrimEx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 experiment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576267"/>
              </p:ext>
            </p:extLst>
          </p:nvPr>
        </p:nvGraphicFramePr>
        <p:xfrm>
          <a:off x="9161310" y="4208767"/>
          <a:ext cx="2735237" cy="171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" name="Acrobat Document" r:id="rId5" imgW="5400656" imgH="3390513" progId="Acrobat.Document.DC">
                  <p:embed/>
                </p:oleObj>
              </mc:Choice>
              <mc:Fallback>
                <p:oleObj name="Acrobat Document" r:id="rId5" imgW="5400656" imgH="33905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61310" y="4208767"/>
                        <a:ext cx="2735237" cy="171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81" y="2240631"/>
            <a:ext cx="1564109" cy="16825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574" y="2760980"/>
            <a:ext cx="168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fibers  inside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the plastic cap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817443" y="2787036"/>
            <a:ext cx="15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cap  glued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to the crystal 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5146" y="157468"/>
            <a:ext cx="327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Readout Electronics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7" y="865354"/>
            <a:ext cx="3319296" cy="18671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59" y="496022"/>
            <a:ext cx="334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VXS crate with flash ADC modules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35" y="2544056"/>
            <a:ext cx="3193872" cy="2008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4606" y="1133357"/>
            <a:ext cx="7043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Signals from PMTs are digitized using a 12-bit 16-channel flash ADC 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   module  operated at  a  sampling rate of 250 MHz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/>
              <a:t>           - programmable FPGA logic allows pulse processing  algorithms for </a:t>
            </a:r>
          </a:p>
          <a:p>
            <a:r>
              <a:rPr lang="en-US" dirty="0"/>
              <a:t> </a:t>
            </a:r>
            <a:r>
              <a:rPr lang="en-US" dirty="0" smtClean="0"/>
              <a:t>            readout and trigger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9930" y="2302908"/>
            <a:ext cx="1384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 waveform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486" y="3702429"/>
            <a:ext cx="3666751" cy="20625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45786" y="4715632"/>
            <a:ext cx="7320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Flash ADCs are positioned in a VXS (ANSI/VITA 41.0 standard)  crate</a:t>
            </a:r>
          </a:p>
          <a:p>
            <a:r>
              <a:rPr lang="en-US" dirty="0"/>
              <a:t>     - VME-bus used to readout data </a:t>
            </a:r>
          </a:p>
          <a:p>
            <a:r>
              <a:rPr lang="en-US" dirty="0"/>
              <a:t>     - high speed serial bus provides network between modules for the trigger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100 flash ADCs positioned in 7 VXS crates</a:t>
            </a:r>
          </a:p>
        </p:txBody>
      </p:sp>
      <p:sp>
        <p:nvSpPr>
          <p:cNvPr id="11" name="Right Arrow 10"/>
          <p:cNvSpPr/>
          <p:nvPr/>
        </p:nvSpPr>
        <p:spPr>
          <a:xfrm rot="10800000">
            <a:off x="3667525" y="5333646"/>
            <a:ext cx="3492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987200"/>
            <a:ext cx="6157039" cy="5042402"/>
          </a:xfrm>
          <a:prstGeom prst="rect">
            <a:avLst/>
          </a:prstGeom>
        </p:spPr>
      </p:pic>
      <p:sp>
        <p:nvSpPr>
          <p:cNvPr id="94287" name="Rectangle 79"/>
          <p:cNvSpPr>
            <a:spLocks noChangeArrowheads="1"/>
          </p:cNvSpPr>
          <p:nvPr/>
        </p:nvSpPr>
        <p:spPr bwMode="auto">
          <a:xfrm>
            <a:off x="1720771" y="18129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Level-1  Trigger &amp; DAQ</a:t>
            </a:r>
            <a:endParaRPr lang="de-DE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218" y="987200"/>
            <a:ext cx="601786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ECAL energy is used in the </a:t>
            </a:r>
            <a:r>
              <a:rPr lang="en-US" dirty="0" err="1" smtClean="0">
                <a:solidFill>
                  <a:srgbClr val="0000FF"/>
                </a:solidFill>
              </a:rPr>
              <a:t>GlueX</a:t>
            </a:r>
            <a:r>
              <a:rPr lang="en-US" dirty="0" smtClean="0">
                <a:solidFill>
                  <a:srgbClr val="0000FF"/>
                </a:solidFill>
              </a:rPr>
              <a:t> trigger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Custom designed boards at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Front-end crates are connected to 2 trigger crates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              using optical links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- energy sums are sent from the calorimeter crates</a:t>
            </a:r>
          </a:p>
          <a:p>
            <a:r>
              <a:rPr lang="en-US" dirty="0"/>
              <a:t> </a:t>
            </a:r>
            <a:r>
              <a:rPr lang="en-US" dirty="0" smtClean="0"/>
              <a:t>        to the trigger crates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  - trigger Supervisor (TS) module distributes triggers </a:t>
            </a:r>
          </a:p>
          <a:p>
            <a:r>
              <a:rPr lang="en-US" dirty="0"/>
              <a:t> </a:t>
            </a:r>
            <a:r>
              <a:rPr lang="en-US" dirty="0" smtClean="0"/>
              <a:t>        to the front-end crates to initiate readout. Also </a:t>
            </a:r>
          </a:p>
          <a:p>
            <a:r>
              <a:rPr lang="en-US" dirty="0"/>
              <a:t> </a:t>
            </a:r>
            <a:r>
              <a:rPr lang="en-US" dirty="0" smtClean="0"/>
              <a:t>        provides 250 MHz clock and crate synchronization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Fixed trigger latency of about 3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s</a:t>
            </a:r>
          </a:p>
          <a:p>
            <a:endParaRPr lang="en-US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ipeline on ADCs and TDCs   &lt; 3.9 s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Typical trigger rate for high-intensity </a:t>
            </a:r>
            <a:r>
              <a:rPr lang="en-US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GlueX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experiments</a:t>
            </a:r>
          </a:p>
          <a:p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     is 60 – 70 kHz. The data size from the detector is ~1.3 </a:t>
            </a:r>
            <a:r>
              <a:rPr lang="en-US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Gbps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49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82633" y="4027990"/>
            <a:ext cx="1801585" cy="61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 Box 161"/>
          <p:cNvSpPr txBox="1">
            <a:spLocks noChangeArrowheads="1"/>
          </p:cNvSpPr>
          <p:nvPr/>
        </p:nvSpPr>
        <p:spPr bwMode="auto">
          <a:xfrm>
            <a:off x="4308414" y="4750749"/>
            <a:ext cx="146386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57 front-end  </a:t>
            </a:r>
          </a:p>
          <a:p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crates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115784" y="143998"/>
            <a:ext cx="6790216" cy="380709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Lead Tungstate Eta Calorimeter (ECAL)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2" y="948298"/>
            <a:ext cx="3849209" cy="38740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1204" y="1689100"/>
            <a:ext cx="2165346" cy="11200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8161" y="1171041"/>
            <a:ext cx="623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ECAL consists of an array of 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40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x 40 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PbWO</a:t>
            </a:r>
            <a:r>
              <a:rPr lang="en-US" baseline="-25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 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(1596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modules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                    (50 x 50 modules in the original proposal)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          - 2 cm x 2 cm x 20 cm    PbWO</a:t>
            </a:r>
            <a:r>
              <a:rPr lang="en-US" baseline="-25000" dirty="0">
                <a:cs typeface="Times New Roman" panose="02020603050405020304" pitchFamily="18" charset="0"/>
              </a:rPr>
              <a:t>4 </a:t>
            </a:r>
            <a:r>
              <a:rPr lang="en-US" baseline="-25000" dirty="0" smtClean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crystal  (SICCAS, CRYTUR)</a:t>
            </a: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          - 4 cm x 4 cm x 45 cm    lead glass </a:t>
            </a:r>
            <a:r>
              <a:rPr lang="en-US" dirty="0" smtClean="0">
                <a:cs typeface="Times New Roman" panose="02020603050405020304" pitchFamily="18" charset="0"/>
              </a:rPr>
              <a:t>block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7" t="30189" r="-3434" b="22737"/>
          <a:stretch/>
        </p:blipFill>
        <p:spPr>
          <a:xfrm>
            <a:off x="6096902" y="2981195"/>
            <a:ext cx="5103596" cy="1451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285" y="5420731"/>
            <a:ext cx="1063092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- removing all lead glass blocks</a:t>
            </a:r>
          </a:p>
          <a:p>
            <a:r>
              <a:rPr lang="en-US" dirty="0" smtClean="0"/>
              <a:t> - modifying the detector mounting frame, installing cooling blocks </a:t>
            </a:r>
          </a:p>
          <a:p>
            <a:r>
              <a:rPr lang="en-US" dirty="0" smtClean="0"/>
              <a:t> - installing lead glass and lead tungstate modules  </a:t>
            </a:r>
            <a:r>
              <a:rPr lang="en-US" dirty="0" smtClean="0">
                <a:solidFill>
                  <a:srgbClr val="FF0000"/>
                </a:solidFill>
              </a:rPr>
              <a:t>(ECAL installation time 1.5 years,  the project cost of $5.5 M)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39336" y="2840655"/>
            <a:ext cx="2406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Glass &amp; PbWO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554861" y="4984550"/>
            <a:ext cx="2654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ECAL installation required: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773519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3352800" y="5255687"/>
            <a:ext cx="245474" cy="794802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8500" y="210012"/>
            <a:ext cx="3873500" cy="36933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Calorimeter Prototype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2971801"/>
            <a:ext cx="52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447078"/>
              </p:ext>
            </p:extLst>
          </p:nvPr>
        </p:nvGraphicFramePr>
        <p:xfrm>
          <a:off x="6843890" y="733278"/>
          <a:ext cx="5348110" cy="30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" name="Acrobat Document" r:id="rId5" imgW="6096000" imgH="3429000" progId="AcroExch.Document.2017">
                  <p:embed/>
                </p:oleObj>
              </mc:Choice>
              <mc:Fallback>
                <p:oleObj name="Acrobat Document" r:id="rId5" imgW="6096000" imgH="3429000" progId="AcroExch.Document.2017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3890" y="733278"/>
                        <a:ext cx="5348110" cy="30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176" y="1526174"/>
            <a:ext cx="714849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Consists of an array of 12 x 12 modules  made of SICCAS crystals</a:t>
            </a:r>
          </a:p>
          <a:p>
            <a:r>
              <a:rPr lang="en-US" dirty="0" smtClean="0"/>
              <a:t>       - beam hole: 2 x 2 modules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Used in </a:t>
            </a:r>
            <a:r>
              <a:rPr lang="en-US" dirty="0" err="1" smtClean="0"/>
              <a:t>PrimEx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 experiment  in Hall D in 2019, 2021, 2022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to reconstruct Compton scattering events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Positioned on a movable platform 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- each module was inserted into the photon beam for energy calibration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 </a:t>
            </a:r>
            <a:r>
              <a:rPr lang="en-US" dirty="0"/>
              <a:t>stabilization (17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 0.2 during run) </a:t>
            </a:r>
            <a:endParaRPr lang="en-US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 Beam tests were used to optimize design of the PMT active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 Instrumented with a light monitoring system, prototype of the ECAL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85599" y="307160"/>
            <a:ext cx="3046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0000FF"/>
                </a:solidFill>
              </a:rPr>
              <a:t>Nucl</a:t>
            </a:r>
            <a:r>
              <a:rPr lang="en-US" sz="1400" i="1" dirty="0">
                <a:solidFill>
                  <a:srgbClr val="0000FF"/>
                </a:solidFill>
              </a:rPr>
              <a:t>. Inst. Meth. A 1013 (2021) 165683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867452" y="3741590"/>
            <a:ext cx="3486347" cy="2614760"/>
            <a:chOff x="1143000" y="1145041"/>
            <a:chExt cx="7162800" cy="5372100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2133600" y="5498632"/>
              <a:ext cx="328529" cy="335914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524000" y="3962400"/>
              <a:ext cx="0" cy="457200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145041"/>
              <a:ext cx="7162800" cy="53721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47401" y="5129301"/>
              <a:ext cx="2184457" cy="5691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Cooling Plates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1872" y="5213867"/>
              <a:ext cx="2086594" cy="5691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PMT housing</a:t>
              </a:r>
              <a:endParaRPr lang="en-US" sz="12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876802" y="5029200"/>
              <a:ext cx="609598" cy="1846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86648610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8958" y="158746"/>
            <a:ext cx="6790216" cy="380709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ECAL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Requirements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217" y="915541"/>
            <a:ext cx="10825720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Improves reconstruction of  photons in the forward direction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About a factor of 4 better granularity (small Moliere radius) of the ECAL compared to the FCAL significantly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improves separation of showers 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A</a:t>
            </a:r>
            <a:r>
              <a:rPr lang="en-US" dirty="0" smtClean="0">
                <a:solidFill>
                  <a:srgbClr val="0000FF"/>
                </a:solidFill>
              </a:rPr>
              <a:t>bout a factor of two better energy and position resolutions</a:t>
            </a:r>
          </a:p>
          <a:p>
            <a:r>
              <a:rPr lang="en-US" dirty="0" smtClean="0"/>
              <a:t>                 - stochastic </a:t>
            </a:r>
            <a:r>
              <a:rPr lang="en-US" dirty="0"/>
              <a:t>term </a:t>
            </a:r>
            <a:r>
              <a:rPr lang="en-US" dirty="0" smtClean="0"/>
              <a:t>in the energy resolution better </a:t>
            </a:r>
            <a:r>
              <a:rPr lang="en-US" dirty="0"/>
              <a:t>than 3 % , constant term  1-2 %  </a:t>
            </a:r>
            <a:r>
              <a:rPr lang="en-US" dirty="0" smtClean="0"/>
              <a:t>                                        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    - light </a:t>
            </a:r>
            <a:r>
              <a:rPr lang="en-US" dirty="0">
                <a:sym typeface="Symbol" panose="05050102010706020507" pitchFamily="18" charset="2"/>
              </a:rPr>
              <a:t>yield depends on temperature ~3% /C at room </a:t>
            </a:r>
            <a:r>
              <a:rPr lang="en-US" dirty="0" smtClean="0">
                <a:sym typeface="Symbol" panose="05050102010706020507" pitchFamily="18" charset="2"/>
              </a:rPr>
              <a:t>temperature</a:t>
            </a: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           - cool down the detector frame</a:t>
            </a:r>
          </a:p>
          <a:p>
            <a:r>
              <a:rPr lang="en-US" dirty="0" smtClean="0"/>
              <a:t>                 - temperature stability: </a:t>
            </a:r>
            <a:r>
              <a:rPr lang="en-US" dirty="0">
                <a:sym typeface="Symbol" panose="05050102010706020507" pitchFamily="18" charset="2"/>
              </a:rPr>
              <a:t> 0.2 C 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Symbol" panose="05050102010706020507" pitchFamily="18" charset="2"/>
              </a:rPr>
              <a:t>Timing resolution:   </a:t>
            </a:r>
            <a:r>
              <a:rPr lang="en-US" dirty="0"/>
              <a:t>Capable of resolving beam </a:t>
            </a:r>
            <a:r>
              <a:rPr lang="en-US" dirty="0" smtClean="0"/>
              <a:t>bunches (for multi-photon </a:t>
            </a:r>
            <a:r>
              <a:rPr lang="en-US" dirty="0"/>
              <a:t>final </a:t>
            </a:r>
            <a:r>
              <a:rPr lang="en-US" dirty="0" smtClean="0"/>
              <a:t>states)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99584" y="16450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</a:t>
            </a:r>
            <a:r>
              <a:rPr lang="en-US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216" y="4944391"/>
            <a:ext cx="684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Verified the key performance parameters using a large-scale prototype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26082" y="5384874"/>
            <a:ext cx="512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used </a:t>
            </a:r>
            <a:r>
              <a:rPr lang="en-US" dirty="0"/>
              <a:t>in </a:t>
            </a:r>
            <a:r>
              <a:rPr lang="en-US" dirty="0" smtClean="0"/>
              <a:t>the </a:t>
            </a:r>
            <a:r>
              <a:rPr lang="en-US" dirty="0" err="1" smtClean="0"/>
              <a:t>PrimEx</a:t>
            </a:r>
            <a:r>
              <a:rPr lang="en-US" dirty="0" smtClean="0"/>
              <a:t> </a:t>
            </a:r>
            <a:r>
              <a:rPr lang="en-US" dirty="0">
                <a:sym typeface="Symbol" panose="05050102010706020507" pitchFamily="18" charset="2"/>
              </a:rPr>
              <a:t> experiment  in Hall D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in </a:t>
            </a:r>
            <a:r>
              <a:rPr lang="en-US" dirty="0">
                <a:sym typeface="Symbol" panose="05050102010706020507" pitchFamily="18" charset="2"/>
              </a:rPr>
              <a:t>2019, 2021, 2022 </a:t>
            </a:r>
            <a:r>
              <a:rPr lang="en-US" dirty="0" smtClean="0">
                <a:sym typeface="Symbol" panose="05050102010706020507" pitchFamily="18" charset="2"/>
              </a:rPr>
              <a:t> to </a:t>
            </a:r>
            <a:r>
              <a:rPr lang="en-US" dirty="0">
                <a:sym typeface="Symbol" panose="05050102010706020507" pitchFamily="18" charset="2"/>
              </a:rPr>
              <a:t>reconstruct Compton </a:t>
            </a:r>
            <a:endParaRPr lang="en-US" dirty="0" smtClean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     scattering </a:t>
            </a:r>
            <a:r>
              <a:rPr lang="en-US" dirty="0">
                <a:sym typeface="Symbol" panose="05050102010706020507" pitchFamily="18" charset="2"/>
              </a:rPr>
              <a:t>events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061732"/>
              </p:ext>
            </p:extLst>
          </p:nvPr>
        </p:nvGraphicFramePr>
        <p:xfrm>
          <a:off x="7791138" y="4411209"/>
          <a:ext cx="3809934" cy="21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Acrobat Document" r:id="rId5" imgW="6096000" imgH="3429000" progId="AcroExch.Document.2017">
                  <p:embed/>
                </p:oleObj>
              </mc:Choice>
              <mc:Fallback>
                <p:oleObj name="Acrobat Document" r:id="rId5" imgW="6096000" imgH="3429000" progId="AcroExch.Document.2017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91138" y="4411209"/>
                        <a:ext cx="3809934" cy="214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8850" y="4432300"/>
            <a:ext cx="5428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he PbWO4 crystals are also more radiation resistant than  glass</a:t>
            </a:r>
            <a:endParaRPr lang="en-US" sz="16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2853668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009611" y="1122581"/>
          <a:ext cx="4284539" cy="269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6" name="Acrobat Document" r:id="rId5" imgW="5400656" imgH="3390513" progId="Acrobat.Document.DC">
                  <p:embed/>
                </p:oleObj>
              </mc:Choice>
              <mc:Fallback>
                <p:oleObj name="Acrobat Document" r:id="rId5" imgW="5400656" imgH="3390513" progId="Acrobat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9611" y="1122581"/>
                        <a:ext cx="4284539" cy="2690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92683" y="702933"/>
            <a:ext cx="4481552" cy="3066973"/>
            <a:chOff x="357214" y="1020416"/>
            <a:chExt cx="5210423" cy="3852299"/>
          </a:xfrm>
        </p:grpSpPr>
        <p:sp>
          <p:nvSpPr>
            <p:cNvPr id="6" name="TextBox 5"/>
            <p:cNvSpPr txBox="1"/>
            <p:nvPr/>
          </p:nvSpPr>
          <p:spPr>
            <a:xfrm>
              <a:off x="2164931" y="1020416"/>
              <a:ext cx="2338735" cy="502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Energy 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357214" y="1601269"/>
                <a:ext cx="5210423" cy="327144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607" name="Acrobat Document" r:id="rId7" imgW="3600388" imgH="2260381" progId="AcroExch.Document.2017">
                        <p:embed/>
                      </p:oleObj>
                    </mc:Choice>
                    <mc:Fallback>
                      <p:oleObj name="Acrobat Document" r:id="rId7" imgW="3600388" imgH="2260381" progId="AcroExch.Document.2017">
                        <p:embed/>
                        <p:pic>
                          <p:nvPicPr>
                            <p:cNvPr id="14" name="Object 13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7214" y="1601269"/>
                              <a:ext cx="5210423" cy="327144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1650023"/>
                    </p:ext>
                  </p:extLst>
                </p:nvPr>
              </p:nvGraphicFramePr>
              <p:xfrm>
                <a:off x="357214" y="1601269"/>
                <a:ext cx="5210423" cy="327144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271" name="Acrobat Document" r:id="rId9" imgW="3600388" imgH="2260381" progId="AcroExch.Document.2017">
                        <p:embed/>
                      </p:oleObj>
                    </mc:Choice>
                    <mc:Fallback>
                      <p:oleObj name="Acrobat Document" r:id="rId9" imgW="3600388" imgH="2260381" progId="AcroExch.Document.2017">
                        <p:embed/>
                        <p:pic>
                          <p:nvPicPr>
                            <p:cNvPr id="4" name="Object 3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7214" y="1601269"/>
                              <a:ext cx="5210423" cy="327144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75609" y="2000499"/>
                  <a:ext cx="3135115" cy="5375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2.6 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/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1.1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a14:m>
                  <a:r>
                    <a:rPr lang="en-US" sz="20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</m:t>
                      </m:r>
                    </m:oMath>
                  </a14:m>
                  <a:r>
                    <a:rPr lang="en-US" sz="2000" dirty="0">
                      <a:ea typeface="Cambria Math" panose="02040503050406030204" pitchFamily="18" charset="0"/>
                    </a:rPr>
                    <a:t> </a:t>
                  </a:r>
                  <a:r>
                    <a:rPr lang="en-US" dirty="0" smtClean="0">
                      <a:ea typeface="Cambria Math" panose="02040503050406030204" pitchFamily="18" charset="0"/>
                      <a:sym typeface="Symbol" panose="05050102010706020507" pitchFamily="18" charset="2"/>
                    </a:rPr>
                    <a:t>0.6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5609" y="2000499"/>
                  <a:ext cx="3135115" cy="537596"/>
                </a:xfrm>
                <a:prstGeom prst="rect">
                  <a:avLst/>
                </a:prstGeom>
                <a:blipFill>
                  <a:blip r:embed="rId11"/>
                  <a:stretch>
                    <a:fillRect l="-1580" r="-1806" b="-15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7218821" y="694422"/>
            <a:ext cx="482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Elasticity distribution (Compton candidates)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548328" y="1364324"/>
            <a:ext cx="26436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      (E) = 125 MeV 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( 6 GeV &lt; E beam &lt; 7 GeV)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320675" y="3798888"/>
          <a:ext cx="4652963" cy="29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8" name="Acrobat Document" r:id="rId12" imgW="3600388" imgH="2260381" progId="Acrobat.Document.DC">
                  <p:embed/>
                </p:oleObj>
              </mc:Choice>
              <mc:Fallback>
                <p:oleObj name="Acrobat Document" r:id="rId12" imgW="3600388" imgH="2260381" progId="Acrobat.Document.DC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675" y="3798888"/>
                        <a:ext cx="4652963" cy="292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868569" y="3951567"/>
            <a:ext cx="18195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Time </a:t>
            </a:r>
            <a:r>
              <a:rPr lang="en-US" sz="2000" dirty="0">
                <a:solidFill>
                  <a:srgbClr val="0000FF"/>
                </a:solidFill>
              </a:rPr>
              <a:t>resolution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6903973" y="3882265"/>
          <a:ext cx="4522001" cy="283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9" name="Acrobat Document" r:id="rId13" imgW="3600388" imgH="2260381" progId="AcroExch.Document.2017">
                  <p:embed/>
                </p:oleObj>
              </mc:Choice>
              <mc:Fallback>
                <p:oleObj name="Acrobat Document" r:id="rId13" imgW="3600388" imgH="2260381" progId="AcroExch.Document.2017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03973" y="3882265"/>
                        <a:ext cx="4522001" cy="283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ight Arrow 24"/>
          <p:cNvSpPr/>
          <p:nvPr/>
        </p:nvSpPr>
        <p:spPr>
          <a:xfrm>
            <a:off x="5817704" y="2010655"/>
            <a:ext cx="583096" cy="295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825148" y="4965263"/>
            <a:ext cx="583096" cy="295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151880" y="3854386"/>
            <a:ext cx="31650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Separation of beam bunches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620" y="155709"/>
            <a:ext cx="6159470" cy="42232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Beam Tests of the Calorimeter Prototype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366396" y="4522569"/>
                <a:ext cx="2272651" cy="408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 smtClean="0">
                    <a:sym typeface="Symbol" panose="05050102010706020507" pitchFamily="18" charset="2"/>
                  </a:rPr>
                  <a:t> </a:t>
                </a:r>
                <a:r>
                  <a:rPr lang="en-US" baseline="-25000" dirty="0" smtClean="0">
                    <a:sym typeface="Symbol" panose="05050102010706020507" pitchFamily="18" charset="2"/>
                  </a:rPr>
                  <a:t>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ns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0.32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/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0.09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396" y="4522569"/>
                <a:ext cx="2272651" cy="408573"/>
              </a:xfrm>
              <a:prstGeom prst="rect">
                <a:avLst/>
              </a:prstGeom>
              <a:blipFill>
                <a:blip r:embed="rId16"/>
                <a:stretch>
                  <a:fillRect l="-6166" t="-746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045088" y="179569"/>
            <a:ext cx="3046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Nucl</a:t>
            </a:r>
            <a:r>
              <a:rPr lang="en-US" sz="1400" i="1" dirty="0"/>
              <a:t>. Inst. Meth. A 1013 (2021) 165683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78229072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99407" y="186674"/>
            <a:ext cx="3555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ECAL Module Design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0" y="912175"/>
            <a:ext cx="5070276" cy="32382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232" y="4487869"/>
            <a:ext cx="11417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PbWO</a:t>
            </a:r>
            <a:r>
              <a:rPr lang="en-US" baseline="-25000" dirty="0" smtClean="0"/>
              <a:t>4 </a:t>
            </a:r>
            <a:r>
              <a:rPr lang="en-US" dirty="0" smtClean="0"/>
              <a:t>crystal wrapped with the 65 </a:t>
            </a:r>
            <a:r>
              <a:rPr lang="en-US" dirty="0" smtClean="0">
                <a:sym typeface="Symbol" panose="05050102010706020507" pitchFamily="18" charset="2"/>
              </a:rPr>
              <a:t>m thick </a:t>
            </a:r>
            <a:r>
              <a:rPr lang="en-US" dirty="0" smtClean="0"/>
              <a:t>ESR reflective foil and light-tight </a:t>
            </a:r>
            <a:r>
              <a:rPr lang="en-US" dirty="0" err="1" smtClean="0"/>
              <a:t>Tedlar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Hamamatsu R4125 PMT placed inside the 350 </a:t>
            </a:r>
            <a:r>
              <a:rPr lang="en-US" dirty="0" smtClean="0">
                <a:sym typeface="Symbol" panose="05050102010706020507" pitchFamily="18" charset="2"/>
              </a:rPr>
              <a:t>m and </a:t>
            </a:r>
            <a:r>
              <a:rPr lang="en-US" dirty="0">
                <a:sym typeface="Symbol" panose="05050102010706020507" pitchFamily="18" charset="2"/>
              </a:rPr>
              <a:t>50 </a:t>
            </a:r>
            <a:r>
              <a:rPr lang="en-US" dirty="0" smtClean="0">
                <a:sym typeface="Symbol" panose="05050102010706020507" pitchFamily="18" charset="2"/>
              </a:rPr>
              <a:t>m </a:t>
            </a:r>
            <a:r>
              <a:rPr lang="en-US" dirty="0" smtClean="0"/>
              <a:t> mu-metal cylinders and soft iron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3.5 cm long light guide (18.5 mm diameter) is glued to the PMT and coupled to the crystal using a silicon cookie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PMT divider attached to the socket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076053" y="1284790"/>
            <a:ext cx="6057421" cy="2865612"/>
            <a:chOff x="-32951" y="1262390"/>
            <a:chExt cx="9020142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51" y="1262390"/>
              <a:ext cx="5689600" cy="4267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22915" y="1352149"/>
              <a:ext cx="2289937" cy="45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Brazed brass strips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99702" y="1937869"/>
              <a:ext cx="3051020" cy="779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PMT with light guide and </a:t>
              </a:r>
            </a:p>
            <a:p>
              <a:r>
                <a:rPr lang="en-US" sz="1400" dirty="0" smtClean="0"/>
                <a:t>         silicon cookie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16404" y="2704342"/>
              <a:ext cx="3070787" cy="45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Wrapped PbWO</a:t>
              </a:r>
              <a:r>
                <a:rPr lang="en-US" sz="1400" baseline="-25000" dirty="0" smtClean="0"/>
                <a:t>4</a:t>
              </a:r>
              <a:r>
                <a:rPr lang="en-US" sz="1400" dirty="0" smtClean="0"/>
                <a:t> module 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1154" y="3197593"/>
              <a:ext cx="1690503" cy="45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PMT housing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16404" y="3732503"/>
              <a:ext cx="2258713" cy="45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mu-metal cylinder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16404" y="4591312"/>
              <a:ext cx="2491785" cy="45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50 </a:t>
              </a:r>
              <a:r>
                <a:rPr lang="en-US" sz="1400" dirty="0" smtClean="0">
                  <a:sym typeface="Symbol" panose="05050102010706020507" pitchFamily="18" charset="2"/>
                </a:rPr>
                <a:t>m mu-metal foil</a:t>
              </a:r>
              <a:endParaRPr lang="en-US" sz="1400" dirty="0"/>
            </a:p>
          </p:txBody>
        </p:sp>
      </p:grpSp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5314" y="6426651"/>
            <a:ext cx="2611785" cy="370121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A. Somov  (Jefferson </a:t>
            </a:r>
            <a:r>
              <a:rPr lang="es-ES" dirty="0" err="1" smtClean="0"/>
              <a:t>Lab</a:t>
            </a:r>
            <a:r>
              <a:rPr lang="es-ES" dirty="0" smtClean="0"/>
              <a:t>),    FCAL2 ERR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94370" y="6426651"/>
            <a:ext cx="2743200" cy="365125"/>
          </a:xfrm>
        </p:spPr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630545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4857" y="21978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Active Base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12823" y="1335395"/>
            <a:ext cx="5529078" cy="4462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Designed at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lnSpc>
                <a:spcPts val="1000"/>
              </a:lnSpc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Modified the original Hamamatsu voltage divider by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adding two bipolar transistor to the last two dynodes </a:t>
            </a:r>
          </a:p>
          <a:p>
            <a:r>
              <a:rPr lang="en-US" dirty="0"/>
              <a:t> </a:t>
            </a:r>
            <a:r>
              <a:rPr lang="en-US" dirty="0" smtClean="0"/>
              <a:t>           - gain stabilization at high rate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r>
              <a:rPr lang="en-US" dirty="0"/>
              <a:t> </a:t>
            </a:r>
            <a:r>
              <a:rPr lang="en-US" dirty="0" smtClean="0"/>
              <a:t>           - optimized design using Compton calorimeter</a:t>
            </a:r>
          </a:p>
          <a:p>
            <a:pPr>
              <a:lnSpc>
                <a:spcPts val="1000"/>
              </a:lnSpc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dded an amplifier positioned on the same  PCB with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                     the divider </a:t>
            </a:r>
          </a:p>
          <a:p>
            <a:r>
              <a:rPr lang="en-US" dirty="0"/>
              <a:t> </a:t>
            </a:r>
            <a:r>
              <a:rPr lang="en-US" dirty="0" smtClean="0"/>
              <a:t>           - lower the PMT operating voltage and reduce </a:t>
            </a:r>
          </a:p>
          <a:p>
            <a:r>
              <a:rPr lang="en-US" dirty="0"/>
              <a:t> </a:t>
            </a:r>
            <a:r>
              <a:rPr lang="en-US" dirty="0" smtClean="0"/>
              <a:t>             the anode current. Prolongs the PMT’s life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- requires to supply </a:t>
            </a:r>
            <a:r>
              <a:rPr lang="en-US" dirty="0" smtClean="0">
                <a:sym typeface="Symbol" panose="05050102010706020507" pitchFamily="18" charset="2"/>
              </a:rPr>
              <a:t> 5 V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     - operating voltage: 920 V – 1 kV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(divider current: 350 – 400 </a:t>
            </a:r>
            <a:r>
              <a:rPr lang="en-US" dirty="0" smtClean="0">
                <a:sym typeface="Symbol" panose="05050102010706020507" pitchFamily="18" charset="2"/>
              </a:rPr>
              <a:t>A)</a:t>
            </a:r>
            <a:endParaRPr lang="en-US" dirty="0" smtClean="0"/>
          </a:p>
          <a:p>
            <a:pPr>
              <a:lnSpc>
                <a:spcPts val="1000"/>
              </a:lnSpc>
            </a:pP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witches on the PCB allow </a:t>
            </a:r>
            <a:r>
              <a:rPr lang="en-US" dirty="0">
                <a:solidFill>
                  <a:srgbClr val="0000FF"/>
                </a:solidFill>
              </a:rPr>
              <a:t>to </a:t>
            </a:r>
            <a:r>
              <a:rPr lang="en-US" dirty="0" smtClean="0">
                <a:solidFill>
                  <a:srgbClr val="0000FF"/>
                </a:solidFill>
              </a:rPr>
              <a:t>by-pass the </a:t>
            </a:r>
            <a:r>
              <a:rPr lang="en-US" dirty="0">
                <a:solidFill>
                  <a:srgbClr val="0000FF"/>
                </a:solidFill>
              </a:rPr>
              <a:t>amplifier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         - enable amplifier on layers around the beam </a:t>
            </a: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ts val="1000"/>
              </a:lnSpc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  (Jefferson Lab),    FCAL2 ERR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700" y="4421446"/>
            <a:ext cx="6096000" cy="1456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Three cables are connected to each divider:  </a:t>
            </a:r>
          </a:p>
          <a:p>
            <a:r>
              <a:rPr lang="en-US" dirty="0"/>
              <a:t>                              signal, LV, and HV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All dividers were tested using LED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Studied radiation hardness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6" y="1159279"/>
            <a:ext cx="5004008" cy="28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11113</TotalTime>
  <Words>5176</Words>
  <Application>Microsoft Office PowerPoint</Application>
  <PresentationFormat>Widescreen</PresentationFormat>
  <Paragraphs>874</Paragraphs>
  <Slides>50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MS PGothic</vt:lpstr>
      <vt:lpstr>Arial</vt:lpstr>
      <vt:lpstr>Arial Unicode MS</vt:lpstr>
      <vt:lpstr>Calibri</vt:lpstr>
      <vt:lpstr>Calibri Light</vt:lpstr>
      <vt:lpstr>Cambria Math</vt:lpstr>
      <vt:lpstr>MS Mincho</vt:lpstr>
      <vt:lpstr>Symbol</vt:lpstr>
      <vt:lpstr>Tahoma</vt:lpstr>
      <vt:lpstr>Times New Roman</vt:lpstr>
      <vt:lpstr>Wingdings</vt:lpstr>
      <vt:lpstr>Office Theme</vt:lpstr>
      <vt:lpstr>Custom Design</vt:lpstr>
      <vt:lpstr>Acrobat Document</vt:lpstr>
      <vt:lpstr>Status of the ECAL Commissioning  </vt:lpstr>
      <vt:lpstr>PowerPoint Presentation</vt:lpstr>
      <vt:lpstr>JEF Experiment using GlueX Detector</vt:lpstr>
      <vt:lpstr>PowerPoint Presentation</vt:lpstr>
      <vt:lpstr>Lead Tungstate Eta Calorimeter (ECAL)</vt:lpstr>
      <vt:lpstr>ECAL  Requirements</vt:lpstr>
      <vt:lpstr>Beam Tests of the Calorimeter Prototype</vt:lpstr>
      <vt:lpstr>PowerPoint Presentation</vt:lpstr>
      <vt:lpstr>PowerPoint Presentation</vt:lpstr>
      <vt:lpstr>ECAL Electronics </vt:lpstr>
      <vt:lpstr>Manpower for ECAL Construction and Installation</vt:lpstr>
      <vt:lpstr>Fabrication of ECAL Modules at Jefferson Lab </vt:lpstr>
      <vt:lpstr>Detector Installation in Hall D</vt:lpstr>
      <vt:lpstr>Detector Installation </vt:lpstr>
      <vt:lpstr>LMS Installation</vt:lpstr>
      <vt:lpstr>Installation of Distribution Boards and Cables</vt:lpstr>
      <vt:lpstr>Connecting Cables to Signal Patch Panels</vt:lpstr>
      <vt:lpstr>Installing Cables and Dividers </vt:lpstr>
      <vt:lpstr>Installation of High Voltage Distribution Boards </vt:lpstr>
      <vt:lpstr>Testing ECAL:  Flash ADC Scalers</vt:lpstr>
      <vt:lpstr>Testing ECAL:  Reading out Signal Waveforms</vt:lpstr>
      <vt:lpstr>Testing ECAL with Cosmic Rays </vt:lpstr>
      <vt:lpstr>ECAL Temperature</vt:lpstr>
      <vt:lpstr>ECAL Temperature</vt:lpstr>
      <vt:lpstr>Commissioning and Testing Schedule</vt:lpstr>
      <vt:lpstr>Procedures for Tuning the Detector</vt:lpstr>
      <vt:lpstr>Procedures  for Tuning the Detector</vt:lpstr>
      <vt:lpstr>Commissioning Run Plan with Beam</vt:lpstr>
      <vt:lpstr>ECAL Operation Manual</vt:lpstr>
      <vt:lpstr>ECAL Operation Manual</vt:lpstr>
      <vt:lpstr>Repairing Dividers and PMTs During Run</vt:lpstr>
      <vt:lpstr>Dark Room Temperature Protocol</vt:lpstr>
      <vt:lpstr>Safety Documents</vt:lpstr>
      <vt:lpstr>Summary</vt:lpstr>
      <vt:lpstr>Backup Slides</vt:lpstr>
      <vt:lpstr>ECAL Temperature</vt:lpstr>
      <vt:lpstr>Installation of  ECAL Cables and Dividers</vt:lpstr>
      <vt:lpstr>Installation of the PMT Dividers Completed</vt:lpstr>
      <vt:lpstr>Installation of Dividers on the Upper Part of the ECAL</vt:lpstr>
      <vt:lpstr>PowerPoint Presentation</vt:lpstr>
      <vt:lpstr>PowerPoint Presentation</vt:lpstr>
      <vt:lpstr>PowerPoint Presentation</vt:lpstr>
      <vt:lpstr>Preparation Parts for ECAL Modules at Jefferson Lab </vt:lpstr>
      <vt:lpstr> </vt:lpstr>
      <vt:lpstr>Fabrication of ECAL Modules at Jefferson Lab </vt:lpstr>
      <vt:lpstr>Disassembling Lead Glass Calorimeter </vt:lpstr>
      <vt:lpstr>Light Monitoring System (LMS)  for the ECAL </vt:lpstr>
      <vt:lpstr>PowerPoint Presentation</vt:lpstr>
      <vt:lpstr>PowerPoint Presentation</vt:lpstr>
      <vt:lpstr>Calorimeter Prototype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tungstate calorimeters at Jefferson Lab and perspectives for the Electron–Ion Collider</dc:title>
  <dc:creator>Alexander Somov</dc:creator>
  <cp:lastModifiedBy>Alexander Somov</cp:lastModifiedBy>
  <cp:revision>776</cp:revision>
  <dcterms:created xsi:type="dcterms:W3CDTF">2024-03-25T14:44:32Z</dcterms:created>
  <dcterms:modified xsi:type="dcterms:W3CDTF">2025-02-14T00:14:52Z</dcterms:modified>
</cp:coreProperties>
</file>