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640" r:id="rId2"/>
    <p:sldId id="642" r:id="rId3"/>
    <p:sldId id="644" r:id="rId4"/>
    <p:sldId id="643" r:id="rId5"/>
    <p:sldId id="624" r:id="rId6"/>
    <p:sldId id="648" r:id="rId7"/>
    <p:sldId id="646" r:id="rId8"/>
    <p:sldId id="649" r:id="rId9"/>
    <p:sldId id="647" r:id="rId10"/>
    <p:sldId id="641" r:id="rId11"/>
    <p:sldId id="645" r:id="rId12"/>
    <p:sldId id="625" r:id="rId13"/>
    <p:sldId id="634" r:id="rId14"/>
    <p:sldId id="580" r:id="rId15"/>
    <p:sldId id="583" r:id="rId16"/>
    <p:sldId id="584" r:id="rId17"/>
    <p:sldId id="566" r:id="rId18"/>
    <p:sldId id="581" r:id="rId19"/>
    <p:sldId id="587" r:id="rId20"/>
    <p:sldId id="631" r:id="rId21"/>
    <p:sldId id="616" r:id="rId22"/>
    <p:sldId id="618" r:id="rId23"/>
    <p:sldId id="590" r:id="rId24"/>
    <p:sldId id="627" r:id="rId25"/>
    <p:sldId id="630" r:id="rId26"/>
    <p:sldId id="637" r:id="rId27"/>
    <p:sldId id="635" r:id="rId28"/>
    <p:sldId id="632" r:id="rId29"/>
    <p:sldId id="509" r:id="rId30"/>
    <p:sldId id="607" r:id="rId31"/>
    <p:sldId id="609" r:id="rId32"/>
    <p:sldId id="622" r:id="rId33"/>
    <p:sldId id="613" r:id="rId34"/>
    <p:sldId id="639" r:id="rId35"/>
    <p:sldId id="638" r:id="rId36"/>
    <p:sldId id="614" r:id="rId37"/>
    <p:sldId id="610" r:id="rId38"/>
    <p:sldId id="620" r:id="rId39"/>
    <p:sldId id="621" r:id="rId40"/>
    <p:sldId id="628" r:id="rId41"/>
    <p:sldId id="619" r:id="rId42"/>
    <p:sldId id="633" r:id="rId43"/>
    <p:sldId id="568" r:id="rId44"/>
    <p:sldId id="591" r:id="rId45"/>
    <p:sldId id="592" r:id="rId46"/>
    <p:sldId id="594" r:id="rId47"/>
    <p:sldId id="593" r:id="rId48"/>
    <p:sldId id="595" r:id="rId49"/>
    <p:sldId id="596" r:id="rId50"/>
    <p:sldId id="597" r:id="rId51"/>
    <p:sldId id="598" r:id="rId52"/>
    <p:sldId id="599" r:id="rId53"/>
    <p:sldId id="600" r:id="rId54"/>
    <p:sldId id="601" r:id="rId55"/>
    <p:sldId id="602" r:id="rId56"/>
    <p:sldId id="605" r:id="rId57"/>
    <p:sldId id="606" r:id="rId58"/>
    <p:sldId id="577" r:id="rId59"/>
    <p:sldId id="578" r:id="rId60"/>
    <p:sldId id="538" r:id="rId61"/>
    <p:sldId id="539" r:id="rId62"/>
    <p:sldId id="540" r:id="rId63"/>
    <p:sldId id="559" r:id="rId64"/>
    <p:sldId id="544" r:id="rId65"/>
    <p:sldId id="546" r:id="rId66"/>
    <p:sldId id="526" r:id="rId67"/>
    <p:sldId id="514" r:id="rId68"/>
    <p:sldId id="523" r:id="rId69"/>
    <p:sldId id="511" r:id="rId70"/>
    <p:sldId id="612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2B1BA5"/>
    <a:srgbClr val="4C259B"/>
    <a:srgbClr val="190DB3"/>
    <a:srgbClr val="800000"/>
    <a:srgbClr val="FF00FF"/>
    <a:srgbClr val="42AE42"/>
    <a:srgbClr val="0EED03"/>
    <a:srgbClr val="BA068B"/>
    <a:srgbClr val="2EB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4" autoAdjust="0"/>
    <p:restoredTop sz="94640" autoAdjust="0"/>
  </p:normalViewPr>
  <p:slideViewPr>
    <p:cSldViewPr>
      <p:cViewPr varScale="1">
        <p:scale>
          <a:sx n="64" d="100"/>
          <a:sy n="64" d="100"/>
        </p:scale>
        <p:origin x="135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D0CF0-F47E-43E6-9735-D1FDAAC8AD23}" type="datetimeFigureOut">
              <a:rPr lang="en-US" smtClean="0"/>
              <a:pPr/>
              <a:t>9/9/2020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C7E52-A28C-43A7-9D0B-6E03A5505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90E0E4-6499-4CAC-9145-03F7F2942784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437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6B359-4273-4DAC-9C09-9844EA3A11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17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6B359-4273-4DAC-9C09-9844EA3A11D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18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6B359-4273-4DAC-9C09-9844EA3A11D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39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6177A1-15D6-4B53-8695-1F002C223C74}" type="slidenum">
              <a:rPr lang="en-US" altLang="en-US"/>
              <a:pPr>
                <a:spcBef>
                  <a:spcPct val="0"/>
                </a:spcBef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94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6177A1-15D6-4B53-8695-1F002C223C74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988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28CCC5-E36C-40DF-B5E2-8D4630AAF717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657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28CCC5-E36C-40DF-B5E2-8D4630AAF717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836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90E0E4-6499-4CAC-9145-03F7F2942784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8261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28CCC5-E36C-40DF-B5E2-8D4630AAF717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078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28CCC5-E36C-40DF-B5E2-8D4630AAF717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97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28CCC5-E36C-40DF-B5E2-8D4630AAF717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612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C28CCC5-E36C-40DF-B5E2-8D4630AAF717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65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D20B7-0A2B-4C3E-A1A7-F18D9DBEDE58}" type="datetime1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FC555-8041-4421-9632-B4F0196D753E}" type="datetime1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CE45-F56D-4D1C-A4BF-5FCCCD2AC6AF}" type="datetime1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8FF0C-2B57-4E92-BBB4-200AC81B5E23}" type="datetime1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CB7A-0CC7-4DEB-BECA-5DAF08A1930C}" type="datetime1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E3EC-F084-4AA4-A636-612A39F2E55F}" type="datetime1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F0089-1960-4322-A518-19F11B5FC596}" type="datetime1">
              <a:rPr lang="en-US" smtClean="0"/>
              <a:t>9/9/2020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EFB42-23AF-4A84-9674-3874FD821E5C}" type="datetime1">
              <a:rPr lang="en-US" smtClean="0"/>
              <a:t>9/9/2020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E040-FF9B-4FFF-AD39-38CBC98B97DB}" type="datetime1">
              <a:rPr lang="en-US" smtClean="0"/>
              <a:t>9/9/2020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319A-E1FE-44A5-9655-3291C65FA3F6}" type="datetime1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D1DA1-D42C-4D3C-ADEB-B742020891CD}" type="datetime1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8EF83-87DE-4AC9-B817-165976FCB51A}" type="datetime1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alldweb.jlab.org/wiki-private/index.php/Private:Eta_Rare_Deca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f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halldweb.jlab.org/wiki-private/index.php/CompCal_Construction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halldweb.jlab.org/wiki-private/index.php/PMT_testin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alldweb.jlab.org/detectors/fcal2/pmt/NSS2012_JLAB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books.jlab.org/entry/3807923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77.png"/><Relationship Id="rId9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761"/>
            <a:ext cx="8305800" cy="762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Upgrade of the Forward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Calorimeter (FCAL 2)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1059637"/>
            <a:ext cx="5048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Replace </a:t>
            </a:r>
            <a:r>
              <a:rPr lang="en-US" dirty="0" smtClean="0"/>
              <a:t>inner part of the lead glass               </a:t>
            </a:r>
          </a:p>
          <a:p>
            <a:r>
              <a:rPr lang="en-US" dirty="0" smtClean="0"/>
              <a:t>           calorimeter by </a:t>
            </a:r>
            <a:r>
              <a:rPr lang="en-US" dirty="0" smtClean="0"/>
              <a:t>PbWO</a:t>
            </a:r>
            <a:r>
              <a:rPr lang="en-US" baseline="-25000" dirty="0" smtClean="0"/>
              <a:t>4</a:t>
            </a:r>
            <a:r>
              <a:rPr lang="en-US" dirty="0" smtClean="0"/>
              <a:t>  </a:t>
            </a:r>
            <a:r>
              <a:rPr lang="en-US" dirty="0" smtClean="0"/>
              <a:t>crystals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(the goal is to install an array of  50 x 50  crystals)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861000"/>
              </p:ext>
            </p:extLst>
          </p:nvPr>
        </p:nvGraphicFramePr>
        <p:xfrm>
          <a:off x="4587438" y="2551585"/>
          <a:ext cx="3429000" cy="2530779"/>
        </p:xfrm>
        <a:graphic>
          <a:graphicData uri="http://schemas.openxmlformats.org/drawingml/2006/table">
            <a:tbl>
              <a:tblPr/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Property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Improvement factor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Energy </a:t>
                      </a: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σ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imes New Roman" panose="02020603050405020304" pitchFamily="18" charset="0"/>
                        <a:ea typeface="MS PGothic" pitchFamily="34" charset="-128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Position 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σ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imes New Roman" panose="02020603050405020304" pitchFamily="18" charset="0"/>
                        <a:ea typeface="MS PGothic" pitchFamily="34" charset="-128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Granularity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Radiation-resistance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Times New Roman" panose="02020603050405020304" pitchFamily="18" charset="0"/>
                        <a:ea typeface="MS PGothic" pitchFamily="34" charset="-128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Times New Roman" panose="02020603050405020304" pitchFamily="18" charset="0"/>
                          <a:ea typeface="MS PGothic" pitchFamily="34" charset="-128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4400" y="5768884"/>
            <a:ext cx="7758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Significantly improves reconstruction of </a:t>
            </a:r>
            <a:r>
              <a:rPr lang="en-US" dirty="0" err="1" smtClean="0"/>
              <a:t>GlueX</a:t>
            </a:r>
            <a:r>
              <a:rPr lang="en-US" dirty="0" smtClean="0"/>
              <a:t> channels of interest and allows to </a:t>
            </a:r>
          </a:p>
          <a:p>
            <a:r>
              <a:rPr lang="en-US" dirty="0" smtClean="0"/>
              <a:t>                                      study rare </a:t>
            </a:r>
            <a:r>
              <a:rPr lang="en-US" dirty="0" smtClean="0">
                <a:sym typeface="Symbol" panose="05050102010706020507" pitchFamily="18" charset="2"/>
              </a:rPr>
              <a:t> decays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/>
              <a:t>such as </a:t>
            </a:r>
            <a:r>
              <a:rPr lang="en-US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</a:t>
            </a:r>
            <a:r>
              <a:rPr lang="en-US" baseline="300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0</a:t>
            </a:r>
            <a:r>
              <a:rPr lang="en-US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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74445" y="1828800"/>
            <a:ext cx="3992069" cy="3066681"/>
            <a:chOff x="637081" y="944505"/>
            <a:chExt cx="3992069" cy="3066681"/>
          </a:xfrm>
        </p:grpSpPr>
        <p:graphicFrame>
          <p:nvGraphicFramePr>
            <p:cNvPr id="205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9937512"/>
                </p:ext>
              </p:extLst>
            </p:nvPr>
          </p:nvGraphicFramePr>
          <p:xfrm>
            <a:off x="4514850" y="3346450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" name="Equation" r:id="rId4" imgW="100440" imgH="155160" progId="Equation.3">
                    <p:embed/>
                  </p:oleObj>
                </mc:Choice>
                <mc:Fallback>
                  <p:oleObj name="Equation" r:id="rId4" imgW="100440" imgH="155160" progId="Equation.3">
                    <p:embed/>
                    <p:pic>
                      <p:nvPicPr>
                        <p:cNvPr id="205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4850" y="3346450"/>
                          <a:ext cx="114300" cy="165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81" y="944505"/>
              <a:ext cx="3047023" cy="306668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752600" y="2017931"/>
              <a:ext cx="762000" cy="8014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462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152400"/>
            <a:ext cx="8305800" cy="7620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Upgrade of the Forward Calorimeter</a:t>
            </a: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4" imgW="100440" imgH="155160" progId="Equation.3">
                  <p:embed/>
                </p:oleObj>
              </mc:Choice>
              <mc:Fallback>
                <p:oleObj name="Equation" r:id="rId4" imgW="100440" imgH="155160" progId="Equation.3">
                  <p:embed/>
                  <p:pic>
                    <p:nvPicPr>
                      <p:cNvPr id="205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4002792" cy="2172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12192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Replace inner part of the lead glass calorimeter by PWO crystals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486400" y="2017931"/>
          <a:ext cx="3429000" cy="2530779"/>
        </p:xfrm>
        <a:graphic>
          <a:graphicData uri="http://schemas.openxmlformats.org/drawingml/2006/table">
            <a:tbl>
              <a:tblPr/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Property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Improvement factor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Energy </a:t>
                      </a: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σ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Position </a:t>
                      </a:r>
                      <a:r>
                        <a:rPr kumimoji="0" 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σ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Granularity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Radiation-resistance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  <a:ea typeface="MS PGothic" pitchFamily="34" charset="-128"/>
                          <a:cs typeface="Arial" pitchFamily="34" charset="0"/>
                        </a:rPr>
                        <a:t>10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8" y="3958674"/>
            <a:ext cx="4396792" cy="2899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5257800"/>
            <a:ext cx="3996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 simulation:</a:t>
            </a:r>
          </a:p>
          <a:p>
            <a:r>
              <a:rPr lang="en-US" dirty="0" smtClean="0"/>
              <a:t>  -  Reconstructed </a:t>
            </a:r>
            <a:r>
              <a:rPr lang="en-US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</a:t>
            </a:r>
            <a:r>
              <a:rPr lang="en-US" baseline="300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0</a:t>
            </a:r>
            <a:r>
              <a:rPr lang="en-US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 events during </a:t>
            </a:r>
          </a:p>
          <a:p>
            <a:r>
              <a:rPr lang="en-US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itchFamily="18" charset="2"/>
              </a:rPr>
              <a:t>                1 day of taking data</a:t>
            </a:r>
            <a:r>
              <a:rPr lang="en-US" dirty="0" smtClean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3810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Project Overview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19400" y="1611689"/>
            <a:ext cx="3496470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PbWO</a:t>
            </a:r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 Crystals</a:t>
            </a:r>
            <a:endParaRPr lang="en-US" sz="2000" dirty="0" smtClean="0"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190DB3"/>
                </a:solidFill>
                <a:cs typeface="Times New Roman" pitchFamily="18" charset="0"/>
              </a:rPr>
              <a:t> </a:t>
            </a:r>
            <a:endParaRPr lang="en-US" sz="2000" dirty="0">
              <a:solidFill>
                <a:srgbClr val="190DB3"/>
              </a:solidFill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Module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90DB3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PMT and Active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90DB3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90DB3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rPr>
              <a:t>Frame Design / Engineering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9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3600" y="5111233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https://halldweb.jlab.org/wiki/index.php/FCAL_Insert</a:t>
            </a:r>
          </a:p>
        </p:txBody>
      </p:sp>
    </p:spTree>
    <p:extLst>
      <p:ext uri="{BB962C8B-B14F-4D97-AF65-F5344CB8AC3E}">
        <p14:creationId xmlns:p14="http://schemas.microsoft.com/office/powerpoint/2010/main" val="3367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487018" y="327273"/>
            <a:ext cx="7772400" cy="6850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PWO Crystals: Procurement Status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3461" y="1433398"/>
            <a:ext cx="851104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90DB3"/>
                </a:solidFill>
              </a:rPr>
              <a:t>                                                   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64   crystals received  </a:t>
            </a:r>
            <a:r>
              <a:rPr lang="en-US" dirty="0">
                <a:solidFill>
                  <a:srgbClr val="190DB3"/>
                </a:solidFill>
              </a:rPr>
              <a:t>from </a:t>
            </a:r>
            <a:r>
              <a:rPr lang="en-US" dirty="0" smtClean="0">
                <a:solidFill>
                  <a:srgbClr val="190DB3"/>
                </a:solidFill>
              </a:rPr>
              <a:t>CRYTUR, all accepted</a:t>
            </a:r>
          </a:p>
          <a:p>
            <a:endParaRPr lang="en-US" dirty="0">
              <a:solidFill>
                <a:srgbClr val="190DB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500 crystals ordered from SICCAS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               - 183 crystals received  (60 Hall C replacement + 123 Hall D) </a:t>
            </a:r>
          </a:p>
          <a:p>
            <a:endParaRPr lang="en-US" dirty="0" smtClean="0"/>
          </a:p>
          <a:p>
            <a:r>
              <a:rPr lang="en-US" dirty="0" smtClean="0"/>
              <a:t>                -  All produced crystals were checked at SICCAS by Wuhan group</a:t>
            </a:r>
          </a:p>
          <a:p>
            <a:endParaRPr lang="en-US" dirty="0">
              <a:solidFill>
                <a:srgbClr val="190DB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Preparing a new contract for ordering 500 more crystals</a:t>
            </a:r>
          </a:p>
          <a:p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-  Paperwork is in place, coordinated with SICCAS  (DOE approval will be needed)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-  Expected delivery of all crystal - end of January 2021 (150, 150, 200 crystals)</a:t>
            </a:r>
          </a:p>
          <a:p>
            <a:endParaRPr lang="en-US" dirty="0" smtClean="0">
              <a:solidFill>
                <a:srgbClr val="190DB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Additional financial support - UNCW NSF grant is under review </a:t>
            </a:r>
          </a:p>
          <a:p>
            <a:r>
              <a:rPr lang="en-US" dirty="0"/>
              <a:t> </a:t>
            </a:r>
            <a:r>
              <a:rPr lang="en-US" dirty="0" smtClean="0"/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6570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85693"/>
            <a:ext cx="7772400" cy="6850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PWO Crystals 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9" y="3048000"/>
            <a:ext cx="4066684" cy="3050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24752"/>
            <a:ext cx="4075595" cy="3056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105546"/>
            <a:ext cx="62065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192 SICCAS crystal received in the middle of April (first batch)</a:t>
            </a:r>
          </a:p>
          <a:p>
            <a:endParaRPr lang="en-US" dirty="0" smtClean="0">
              <a:solidFill>
                <a:srgbClr val="190DB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Performed quick inventory and visual inspection check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90DB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 Visually all crystals look Ok</a:t>
            </a:r>
            <a:endParaRPr lang="en-US" dirty="0">
              <a:solidFill>
                <a:srgbClr val="190D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200400" y="533400"/>
            <a:ext cx="2776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Crystal QA Tests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1814174"/>
            <a:ext cx="44043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Visual inspection 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Measurement of crystal dimensions  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Measurement of light transmission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Measurement of light yield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09800" y="4818497"/>
            <a:ext cx="45221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Crystal properties and testing procedures</a:t>
            </a:r>
            <a:r>
              <a:rPr kumimoji="0" lang="en-US" alt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latin typeface="Arial" panose="020B0604020202020204" pitchFamily="34" charset="0"/>
              </a:rPr>
              <a:t> </a:t>
            </a:r>
            <a:r>
              <a:rPr lang="en-US" altLang="en-US" sz="1400" b="1" dirty="0" smtClean="0">
                <a:latin typeface="Arial" panose="020B0604020202020204" pitchFamily="34" charset="0"/>
              </a:rPr>
              <a:t>                  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Nucl.Instrum.Meth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A956 (2020) 163375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4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219200" y="287226"/>
            <a:ext cx="245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Visual Inspection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6" y="3400206"/>
            <a:ext cx="4000500" cy="3000375"/>
          </a:xfrm>
          <a:prstGeom prst="rect">
            <a:avLst/>
          </a:prstGeom>
        </p:spPr>
      </p:pic>
      <p:pic>
        <p:nvPicPr>
          <p:cNvPr id="7" name="Picture 6" descr="C:\Users\somov\Desktop\Documents\fcal_2\specs\Yellow vs Cela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006" y="702724"/>
            <a:ext cx="3361994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4"/>
          <a:stretch/>
        </p:blipFill>
        <p:spPr>
          <a:xfrm>
            <a:off x="5809045" y="2945328"/>
            <a:ext cx="2862098" cy="170287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6"/>
          <a:stretch/>
        </p:blipFill>
        <p:spPr>
          <a:xfrm>
            <a:off x="5809045" y="4900394"/>
            <a:ext cx="2862098" cy="1652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058886"/>
            <a:ext cx="45304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NPS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Check crystal color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laser pointer to observe cloudy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Check edge quality for scratches and chips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77058" y="4129407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Clear crystal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845" y="6019800"/>
            <a:ext cx="162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Cloudy regions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045" y="2366992"/>
            <a:ext cx="2182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 </a:t>
            </a:r>
            <a:r>
              <a:rPr lang="en-US" dirty="0" err="1" smtClean="0"/>
              <a:t>discoloratiuon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222523" y="152400"/>
            <a:ext cx="2759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Crystal Dimensions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7" y="1524000"/>
            <a:ext cx="4220497" cy="31653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18786" y="929404"/>
            <a:ext cx="2814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NPS test Lab</a:t>
            </a:r>
          </a:p>
          <a:p>
            <a:r>
              <a:rPr lang="en-US" dirty="0"/>
              <a:t> </a:t>
            </a:r>
            <a:r>
              <a:rPr lang="en-US" dirty="0" smtClean="0"/>
              <a:t>  - Granite table</a:t>
            </a:r>
          </a:p>
          <a:p>
            <a:r>
              <a:rPr lang="en-US" dirty="0" smtClean="0"/>
              <a:t>   - Vertical height gage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27971"/>
            <a:ext cx="4596049" cy="2988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4833" y="2356804"/>
            <a:ext cx="2927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Crystal measurement for NPS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(CCAL)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0800000">
            <a:off x="5143500" y="24384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9600" y="5105401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B1BA5"/>
                </a:solidFill>
              </a:rPr>
              <a:t>The lab and setup will be used to measure the Hall D crystals as well.</a:t>
            </a:r>
            <a:endParaRPr lang="en-US" b="1" dirty="0">
              <a:solidFill>
                <a:srgbClr val="2B1BA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Light Transmission Measurement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409" y="3940076"/>
            <a:ext cx="45300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Setup at Jefferson Lab (Carl Zorn’s lab)</a:t>
            </a:r>
          </a:p>
          <a:p>
            <a:r>
              <a:rPr lang="en-US" dirty="0"/>
              <a:t> </a:t>
            </a:r>
            <a:r>
              <a:rPr lang="en-US" dirty="0" smtClean="0"/>
              <a:t>      -   automatic operation for measurements </a:t>
            </a:r>
          </a:p>
          <a:p>
            <a:r>
              <a:rPr lang="en-US" dirty="0" smtClean="0"/>
              <a:t>       -   will be used by Hall D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Reproduce transmittance measurements </a:t>
            </a:r>
          </a:p>
          <a:p>
            <a:r>
              <a:rPr lang="en-US" dirty="0"/>
              <a:t> </a:t>
            </a:r>
            <a:r>
              <a:rPr lang="en-US" dirty="0" smtClean="0"/>
              <a:t>    performed with the setup  at CUA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Measurement procedure: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8" y="838201"/>
            <a:ext cx="4290815" cy="2853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44" y="1560762"/>
            <a:ext cx="4344956" cy="3011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5379" y="4492844"/>
            <a:ext cx="3081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Correlation between crystal</a:t>
            </a:r>
          </a:p>
          <a:p>
            <a:r>
              <a:rPr lang="en-US" dirty="0" smtClean="0"/>
              <a:t>transmittance and crystal color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14831" y="1193938"/>
            <a:ext cx="35052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/>
              <a:t>crystal transmittance as a function of </a:t>
            </a:r>
            <a:r>
              <a:rPr lang="en-US" sz="1600" dirty="0"/>
              <a:t> </a:t>
            </a:r>
            <a:r>
              <a:rPr lang="en-US" sz="1600" dirty="0" smtClean="0"/>
              <a:t>           </a:t>
            </a:r>
          </a:p>
          <a:p>
            <a:r>
              <a:rPr lang="en-US" sz="1600" dirty="0" smtClean="0"/>
              <a:t>                        wavelength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6324600"/>
            <a:ext cx="7701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halldweb.jlab.org/wiki/index.ph</a:t>
            </a:r>
            <a:r>
              <a:rPr lang="en-US" dirty="0"/>
              <a:t>/</a:t>
            </a:r>
            <a:r>
              <a:rPr lang="en-US" dirty="0" smtClean="0"/>
              <a:t>Measurement_Light_Transmission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13705" y="2803266"/>
            <a:ext cx="15794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crystal with yellow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discoloration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6355608" y="2803266"/>
            <a:ext cx="228600" cy="230296"/>
          </a:xfrm>
          <a:prstGeom prst="line">
            <a:avLst/>
          </a:prstGeom>
          <a:ln w="25400">
            <a:solidFill>
              <a:srgbClr val="8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5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124200" y="272158"/>
            <a:ext cx="313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Crystal Transmittance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4" y="739266"/>
            <a:ext cx="6781800" cy="47327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54859" y="3744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Light Yield Setup 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117599" y="1312935"/>
            <a:ext cx="3701539" cy="242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34805" y="3810000"/>
            <a:ext cx="3795907" cy="24825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36757" y="5206663"/>
            <a:ext cx="4074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New setup at TEDF (similar to NPS lab)</a:t>
            </a:r>
          </a:p>
          <a:p>
            <a:r>
              <a:rPr lang="en-US" dirty="0"/>
              <a:t> </a:t>
            </a:r>
            <a:r>
              <a:rPr lang="en-US" dirty="0" smtClean="0"/>
              <a:t>    - crate with readout electronics</a:t>
            </a:r>
          </a:p>
          <a:p>
            <a:r>
              <a:rPr lang="en-US" dirty="0"/>
              <a:t> </a:t>
            </a:r>
            <a:r>
              <a:rPr lang="en-US" dirty="0" smtClean="0"/>
              <a:t>    - CODA running on local PC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46245" y="2496115"/>
            <a:ext cx="13000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Trigger</a:t>
            </a:r>
          </a:p>
          <a:p>
            <a:r>
              <a:rPr lang="en-US" sz="1600" dirty="0" err="1" smtClean="0"/>
              <a:t>LaB</a:t>
            </a:r>
            <a:r>
              <a:rPr lang="en-US" sz="1600" baseline="-25000" dirty="0" err="1"/>
              <a:t>r</a:t>
            </a:r>
            <a:r>
              <a:rPr lang="en-US" sz="1600" dirty="0" smtClean="0"/>
              <a:t>(Ce) </a:t>
            </a:r>
            <a:r>
              <a:rPr lang="en-US" sz="1600" dirty="0" err="1" smtClean="0"/>
              <a:t>scint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001438" y="5206663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PWO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3627" y="4147286"/>
            <a:ext cx="3920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WenQuanYi Zen Hei Sharp" pitchFamily="2"/>
                <a:cs typeface="Lohit Devanagari" pitchFamily="2"/>
              </a:rPr>
              <a:t>Na-22 </a:t>
            </a:r>
            <a:r>
              <a:rPr lang="en-US" dirty="0">
                <a:ea typeface="Liberation Sans" pitchFamily="34"/>
                <a:cs typeface="Liberation Sans" pitchFamily="34"/>
              </a:rPr>
              <a:t>β</a:t>
            </a:r>
            <a:r>
              <a:rPr lang="en-US" dirty="0">
                <a:ea typeface="WenQuanYi Zen Hei Sharp" pitchFamily="2"/>
                <a:cs typeface="Lohit Devanagari" pitchFamily="2"/>
              </a:rPr>
              <a:t>+ and gamma </a:t>
            </a:r>
            <a:r>
              <a:rPr lang="en-US" dirty="0" smtClean="0">
                <a:ea typeface="WenQuanYi Zen Hei Sharp" pitchFamily="2"/>
                <a:cs typeface="Lohit Devanagari" pitchFamily="2"/>
              </a:rPr>
              <a:t>source</a:t>
            </a:r>
          </a:p>
          <a:p>
            <a:r>
              <a:rPr lang="en-US" dirty="0" smtClean="0">
                <a:ea typeface="WenQuanYi Zen Hei Sharp" pitchFamily="2"/>
                <a:cs typeface="Lohit Devanagari" pitchFamily="2"/>
              </a:rPr>
              <a:t>     -  </a:t>
            </a:r>
            <a:r>
              <a:rPr lang="en-US" dirty="0">
                <a:ea typeface="WenQuanYi Zen Hei Sharp" pitchFamily="2"/>
                <a:cs typeface="Lohit Devanagari" pitchFamily="2"/>
              </a:rPr>
              <a:t>two 0.511 MeV photons.  </a:t>
            </a:r>
            <a:r>
              <a:rPr lang="en-US" dirty="0" smtClean="0">
                <a:ea typeface="WenQuanYi Zen Hei Sharp" pitchFamily="2"/>
                <a:cs typeface="Lohit Devanagari" pitchFamily="2"/>
              </a:rPr>
              <a:t>One </a:t>
            </a:r>
            <a:r>
              <a:rPr lang="en-US" dirty="0">
                <a:ea typeface="WenQuanYi Zen Hei Sharp" pitchFamily="2"/>
                <a:cs typeface="Lohit Devanagari" pitchFamily="2"/>
              </a:rPr>
              <a:t>used </a:t>
            </a:r>
            <a:r>
              <a:rPr lang="en-US" dirty="0" smtClean="0">
                <a:ea typeface="WenQuanYi Zen Hei Sharp" pitchFamily="2"/>
                <a:cs typeface="Lohit Devanagari" pitchFamily="2"/>
              </a:rPr>
              <a:t> </a:t>
            </a:r>
          </a:p>
          <a:p>
            <a:r>
              <a:rPr lang="en-US" dirty="0" smtClean="0">
                <a:ea typeface="WenQuanYi Zen Hei Sharp" pitchFamily="2"/>
                <a:cs typeface="Lohit Devanagari" pitchFamily="2"/>
              </a:rPr>
              <a:t>         for </a:t>
            </a:r>
            <a:r>
              <a:rPr lang="en-US" dirty="0">
                <a:ea typeface="WenQuanYi Zen Hei Sharp" pitchFamily="2"/>
                <a:cs typeface="Lohit Devanagari" pitchFamily="2"/>
              </a:rPr>
              <a:t>the trigger</a:t>
            </a:r>
          </a:p>
          <a:p>
            <a:endParaRPr lang="en-US" dirty="0">
              <a:ea typeface="WenQuanYi Zen Hei Sharp" pitchFamily="2"/>
              <a:cs typeface="Lohit Devanagari" pitchFamily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66" y="1135588"/>
            <a:ext cx="3807814" cy="26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4"/>
          <p:cNvSpPr>
            <a:spLocks noChangeArrowheads="1"/>
          </p:cNvSpPr>
          <p:nvPr/>
        </p:nvSpPr>
        <p:spPr bwMode="auto">
          <a:xfrm>
            <a:off x="7010400" y="4572000"/>
            <a:ext cx="1371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23900" y="77569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PWO Calorimeter Prototype: Compton Calorimeter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441" y="2514600"/>
            <a:ext cx="43434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cs typeface="Times New Roman" panose="02020603050405020304" pitchFamily="18" charset="0"/>
                <a:sym typeface="Symbol" charset="0"/>
              </a:rPr>
              <a:t>Array of </a:t>
            </a:r>
            <a:r>
              <a:rPr lang="en-US" dirty="0" smtClean="0">
                <a:cs typeface="Times New Roman" panose="02020603050405020304" pitchFamily="18" charset="0"/>
                <a:sym typeface="Symbol" charset="0"/>
              </a:rPr>
              <a:t>12 x 12 </a:t>
            </a:r>
            <a:r>
              <a:rPr lang="en-US" dirty="0">
                <a:cs typeface="Times New Roman" panose="02020603050405020304" pitchFamily="18" charset="0"/>
                <a:sym typeface="Symbol" charset="0"/>
              </a:rPr>
              <a:t>PbWO</a:t>
            </a:r>
            <a:r>
              <a:rPr lang="en-US" baseline="-25000" dirty="0">
                <a:cs typeface="Times New Roman" panose="02020603050405020304" pitchFamily="18" charset="0"/>
                <a:sym typeface="Symbol" charset="0"/>
              </a:rPr>
              <a:t>4</a:t>
            </a:r>
            <a:r>
              <a:rPr lang="en-US" dirty="0">
                <a:cs typeface="Times New Roman" panose="02020603050405020304" pitchFamily="18" charset="0"/>
                <a:sym typeface="Symbol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  <a:sym typeface="Symbol" charset="0"/>
              </a:rPr>
              <a:t>crystals 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70000"/>
              <a:defRPr/>
            </a:pPr>
            <a:r>
              <a:rPr lang="en-US" dirty="0">
                <a:cs typeface="Times New Roman" panose="02020603050405020304" pitchFamily="18" charset="0"/>
                <a:sym typeface="Symbol" charset="0"/>
              </a:rPr>
              <a:t> </a:t>
            </a:r>
            <a:endParaRPr lang="en-US" dirty="0" smtClean="0">
              <a:cs typeface="Times New Roman" panose="02020603050405020304" pitchFamily="18" charset="0"/>
              <a:sym typeface="Symbol" charset="0"/>
            </a:endParaRPr>
          </a:p>
          <a:p>
            <a:pPr>
              <a:lnSpc>
                <a:spcPts val="1200"/>
              </a:lnSpc>
              <a:buClr>
                <a:srgbClr val="C00000"/>
              </a:buClr>
              <a:buSzPct val="70000"/>
              <a:defRPr/>
            </a:pPr>
            <a:endParaRPr lang="en-US" dirty="0"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cs typeface="Times New Roman" panose="02020603050405020304" pitchFamily="18" charset="0"/>
                <a:sym typeface="Symbol" charset="0"/>
              </a:rPr>
              <a:t>Beam hole: 2 x 2 </a:t>
            </a:r>
            <a:r>
              <a:rPr lang="en-US" dirty="0" smtClean="0">
                <a:cs typeface="Times New Roman" panose="02020603050405020304" pitchFamily="18" charset="0"/>
                <a:sym typeface="Symbol" charset="0"/>
              </a:rPr>
              <a:t>crystals</a:t>
            </a:r>
          </a:p>
          <a:p>
            <a:pPr marL="285750" indent="-285750">
              <a:lnSpc>
                <a:spcPts val="1200"/>
              </a:lnSpc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US" dirty="0" smtClean="0"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lnSpc>
                <a:spcPts val="1200"/>
              </a:lnSpc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US" dirty="0" smtClean="0"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cs typeface="Times New Roman" panose="02020603050405020304" pitchFamily="18" charset="0"/>
                <a:sym typeface="Symbol" charset="0"/>
              </a:rPr>
              <a:t>Water cooling  (18</a:t>
            </a:r>
            <a:r>
              <a:rPr lang="en-US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dirty="0" smtClean="0">
                <a:cs typeface="Times New Roman" panose="02020603050405020304" pitchFamily="18" charset="0"/>
                <a:sym typeface="Symbol" charset="0"/>
              </a:rPr>
              <a:t> C),  nitrogen purge</a:t>
            </a:r>
          </a:p>
          <a:p>
            <a:pPr>
              <a:lnSpc>
                <a:spcPts val="1200"/>
              </a:lnSpc>
              <a:buClr>
                <a:schemeClr val="tx1"/>
              </a:buClr>
              <a:buSzPct val="70000"/>
              <a:defRPr/>
            </a:pPr>
            <a:r>
              <a:rPr lang="en-US" dirty="0" smtClean="0">
                <a:cs typeface="Times New Roman" panose="02020603050405020304" pitchFamily="18" charset="0"/>
                <a:sym typeface="Symbol" charset="0"/>
              </a:rPr>
              <a:t>      </a:t>
            </a:r>
            <a:endParaRPr lang="en-US" dirty="0" smtClean="0"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lnSpc>
                <a:spcPts val="1200"/>
              </a:lnSpc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US" dirty="0" smtClean="0"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cs typeface="Times New Roman" panose="02020603050405020304" pitchFamily="18" charset="0"/>
                <a:sym typeface="Symbol" charset="0"/>
              </a:rPr>
              <a:t>LED-based </a:t>
            </a:r>
            <a:r>
              <a:rPr lang="en-US" dirty="0" smtClean="0">
                <a:cs typeface="Times New Roman" panose="02020603050405020304" pitchFamily="18" charset="0"/>
                <a:sym typeface="Symbol" charset="0"/>
              </a:rPr>
              <a:t>gain monitoring system</a:t>
            </a:r>
          </a:p>
          <a:p>
            <a:pPr marL="285750" indent="-285750">
              <a:lnSpc>
                <a:spcPts val="1200"/>
              </a:lnSpc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US" dirty="0" smtClean="0"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lnSpc>
                <a:spcPts val="1200"/>
              </a:lnSpc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US" dirty="0" smtClean="0"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cs typeface="Times New Roman" panose="02020603050405020304" pitchFamily="18" charset="0"/>
                <a:sym typeface="Symbol" charset="0"/>
              </a:rPr>
              <a:t>Positioned on X-Y movable platform</a:t>
            </a:r>
            <a:endParaRPr lang="en-US" dirty="0" smtClean="0">
              <a:sym typeface="Symbo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39" y="2322908"/>
            <a:ext cx="4419600" cy="33966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5887" y="1039939"/>
            <a:ext cx="8724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800000"/>
                </a:solidFill>
                <a:cs typeface="Times New Roman" pitchFamily="18" charset="0"/>
              </a:rPr>
              <a:t>U</a:t>
            </a:r>
            <a:r>
              <a:rPr lang="en-US" sz="2000" dirty="0" smtClean="0">
                <a:solidFill>
                  <a:srgbClr val="800000"/>
                </a:solidFill>
                <a:cs typeface="Times New Roman" pitchFamily="18" charset="0"/>
              </a:rPr>
              <a:t>sed during the </a:t>
            </a:r>
            <a:r>
              <a:rPr lang="en-US" sz="2000" dirty="0" err="1" smtClean="0">
                <a:solidFill>
                  <a:srgbClr val="800000"/>
                </a:solidFill>
                <a:cs typeface="Times New Roman" pitchFamily="18" charset="0"/>
              </a:rPr>
              <a:t>PrimEx</a:t>
            </a:r>
            <a:r>
              <a:rPr lang="en-US" sz="2000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800000"/>
                </a:solidFill>
                <a:cs typeface="Times New Roman" pitchFamily="18" charset="0"/>
              </a:rPr>
              <a:t>- </a:t>
            </a:r>
            <a:r>
              <a:rPr lang="en-US" sz="2000" dirty="0" smtClean="0">
                <a:solidFill>
                  <a:srgbClr val="800000"/>
                </a:solidFill>
                <a:cs typeface="Times New Roman" pitchFamily="18" charset="0"/>
                <a:sym typeface="Symbol" panose="05050102010706020507" pitchFamily="18" charset="2"/>
              </a:rPr>
              <a:t> experiment in Hall D for reconstruction of  Compton </a:t>
            </a:r>
            <a:r>
              <a:rPr lang="en-US" sz="2000" dirty="0" smtClean="0">
                <a:solidFill>
                  <a:srgbClr val="800000"/>
                </a:solidFill>
                <a:cs typeface="Times New Roman" pitchFamily="18" charset="0"/>
                <a:sym typeface="Symbol" panose="05050102010706020507" pitchFamily="18" charset="2"/>
              </a:rPr>
              <a:t>event (Spring 2019)</a:t>
            </a:r>
            <a:endParaRPr lang="en-US" sz="2000" dirty="0">
              <a:solidFill>
                <a:srgbClr val="800000"/>
              </a:solidFill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631154" y="1759325"/>
            <a:ext cx="318632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cs typeface="Times New Roman" pitchFamily="18" charset="0"/>
                <a:sym typeface="Symbol" panose="05050102010706020507" pitchFamily="18" charset="2"/>
              </a:rPr>
              <a:t>built in collaboration with Hall C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828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2286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Light Yield Setup 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76" y="1118507"/>
            <a:ext cx="6711648" cy="503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750949" y="113196"/>
            <a:ext cx="6372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Crystal Testing Using Pair Spectrometer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91" y="764738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95599"/>
            <a:ext cx="4076700" cy="3057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1" y="2895600"/>
            <a:ext cx="4076700" cy="3057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9242" y="1009471"/>
            <a:ext cx="7710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Setup allows to test 12 modules, installed downstream the Pair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2B1B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Run setup in parallel with </a:t>
            </a:r>
            <a:r>
              <a:rPr lang="en-US" dirty="0" err="1" smtClean="0">
                <a:solidFill>
                  <a:srgbClr val="2B1BA5"/>
                </a:solidFill>
              </a:rPr>
              <a:t>GlueX</a:t>
            </a:r>
            <a:r>
              <a:rPr lang="en-US" dirty="0" smtClean="0">
                <a:solidFill>
                  <a:srgbClr val="2B1BA5"/>
                </a:solidFill>
              </a:rPr>
              <a:t> data taking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750949" y="113196"/>
            <a:ext cx="6372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Crystal Testing Using Pair Spectrometer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91" y="764738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4" y="1782793"/>
            <a:ext cx="4368800" cy="32766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23" y="2286000"/>
            <a:ext cx="3590766" cy="2102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1311" y="1459628"/>
            <a:ext cx="3476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‘Projection’ of the crystal to the PS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</a:t>
            </a:r>
            <a:r>
              <a:rPr lang="en-US" dirty="0" err="1" smtClean="0"/>
              <a:t>hodoscope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09865" y="4596022"/>
            <a:ext cx="3039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             </a:t>
            </a:r>
            <a:r>
              <a:rPr lang="en-US" sz="1600" dirty="0" err="1" smtClean="0"/>
              <a:t>GlueX</a:t>
            </a:r>
            <a:r>
              <a:rPr lang="en-US" sz="1600" dirty="0" smtClean="0"/>
              <a:t>-doc-3590</a:t>
            </a:r>
            <a:r>
              <a:rPr lang="en-US" sz="1600" dirty="0"/>
              <a:t>,  </a:t>
            </a:r>
            <a:endParaRPr lang="en-US" sz="1600" dirty="0" smtClean="0"/>
          </a:p>
          <a:p>
            <a:r>
              <a:rPr lang="en-US" sz="1600" dirty="0" smtClean="0"/>
              <a:t>V</a:t>
            </a:r>
            <a:r>
              <a:rPr lang="en-US" sz="1600" dirty="0"/>
              <a:t>. </a:t>
            </a:r>
            <a:r>
              <a:rPr lang="en-US" sz="1600" dirty="0" err="1"/>
              <a:t>Berdnikov</a:t>
            </a:r>
            <a:r>
              <a:rPr lang="en-US" sz="1600" dirty="0"/>
              <a:t>, </a:t>
            </a:r>
            <a:r>
              <a:rPr lang="en-US" sz="1600" dirty="0" err="1"/>
              <a:t>A.Somov</a:t>
            </a:r>
            <a:r>
              <a:rPr lang="en-US" sz="1600" dirty="0"/>
              <a:t>, J. </a:t>
            </a:r>
            <a:r>
              <a:rPr lang="en-US" sz="1600" dirty="0" smtClean="0"/>
              <a:t>Crafts                 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5576686"/>
            <a:ext cx="6918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setup has been aligned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Crystals can be easily installed during opportunistic access to the hall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2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85800" y="5105400"/>
            <a:ext cx="81534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10287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Clr>
                <a:srgbClr val="C00000"/>
              </a:buClr>
              <a:buSzPct val="70000"/>
              <a:buNone/>
            </a:pPr>
            <a:endParaRPr lang="en-US" altLang="en-US" sz="1800" dirty="0" smtClean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1800" dirty="0" err="1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PbWO</a:t>
            </a:r>
            <a:r>
              <a:rPr lang="en-US" altLang="en-US" sz="1800" baseline="-25000" dirty="0" err="1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crystal wrapped with a ESR reflective foil (60 </a:t>
            </a:r>
            <a:r>
              <a:rPr lang="en-US" altLang="en-US" sz="1800" dirty="0" err="1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μm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1800" dirty="0" err="1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Tedlar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(40 </a:t>
            </a:r>
            <a:r>
              <a:rPr lang="en-US" altLang="en-US" sz="1800" dirty="0" err="1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μm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marL="0" indent="0">
              <a:lnSpc>
                <a:spcPts val="1200"/>
              </a:lnSpc>
              <a:spcBef>
                <a:spcPct val="0"/>
              </a:spcBef>
              <a:buClr>
                <a:srgbClr val="C00000"/>
              </a:buClr>
              <a:buSzPct val="70000"/>
              <a:buNone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altLang="en-US" sz="1800" dirty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Brass 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tension strips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(25 </a:t>
            </a:r>
            <a:r>
              <a:rPr lang="en-US" altLang="en-US" sz="1800" dirty="0" err="1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μm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) are brazed to flanges and hold the module together</a:t>
            </a:r>
          </a:p>
          <a:p>
            <a:pPr marL="0" indent="0" eaLnBrk="1" hangingPunct="1">
              <a:lnSpc>
                <a:spcPts val="1200"/>
              </a:lnSpc>
              <a:spcBef>
                <a:spcPct val="0"/>
              </a:spcBef>
              <a:buClr>
                <a:srgbClr val="C00000"/>
              </a:buClr>
              <a:buSzPct val="70000"/>
              <a:buNone/>
            </a:pPr>
            <a:endParaRPr lang="en-US" altLang="en-US" sz="1800" dirty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PMT is placed inside G-10 housing, wrapped with mu-metal foil</a:t>
            </a:r>
            <a:endParaRPr lang="en-US" altLang="en-US" sz="1800" dirty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0E0E84-06AB-44A5-B032-22D4857A8C3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Module Assembly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33400" y="1143000"/>
            <a:ext cx="5333999" cy="4000499"/>
            <a:chOff x="1905001" y="762001"/>
            <a:chExt cx="5333999" cy="4000499"/>
          </a:xfrm>
        </p:grpSpPr>
        <p:pic>
          <p:nvPicPr>
            <p:cNvPr id="28681" name="Picture 9" descr="PbWO_module_June_2018_2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1" y="762001"/>
              <a:ext cx="5333999" cy="400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572000" y="971490"/>
              <a:ext cx="1499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PbWO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4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crystal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32763" y="1595735"/>
              <a:ext cx="1457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PMT housing 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419600" y="2052027"/>
              <a:ext cx="381000" cy="4625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410200" y="2971800"/>
              <a:ext cx="1200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Brass strip 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68006" y="4126468"/>
              <a:ext cx="2494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PMT divider &amp; Amplifier 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611237" y="1447800"/>
              <a:ext cx="408563" cy="457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3810000" y="3352800"/>
              <a:ext cx="466321" cy="66391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5562600" y="2299028"/>
              <a:ext cx="478242" cy="5965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1024304" y="673769"/>
            <a:ext cx="4437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rgbClr val="C00000"/>
              </a:buClr>
              <a:buSzPct val="70000"/>
            </a:pPr>
            <a:r>
              <a:rPr lang="en-US" altLang="en-US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CCAL module (design based on </a:t>
            </a:r>
            <a:r>
              <a:rPr lang="en-US" altLang="en-US" dirty="0" err="1" smtClean="0">
                <a:cs typeface="Times New Roman" panose="02020603050405020304" pitchFamily="18" charset="0"/>
                <a:sym typeface="Symbol" panose="05050102010706020507" pitchFamily="18" charset="2"/>
              </a:rPr>
              <a:t>HyCal</a:t>
            </a:r>
            <a:r>
              <a:rPr lang="en-US" altLang="en-US" dirty="0" smtClean="0">
                <a:cs typeface="Times New Roman" panose="02020603050405020304" pitchFamily="18" charset="0"/>
                <a:sym typeface="Symbol" panose="05050102010706020507" pitchFamily="18" charset="2"/>
              </a:rPr>
              <a:t>, Hall B) </a:t>
            </a:r>
            <a:endParaRPr lang="en-US" altLang="en-US" dirty="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133211" y="1926918"/>
            <a:ext cx="2763058" cy="147732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New module features:</a:t>
            </a:r>
          </a:p>
          <a:p>
            <a:endParaRPr lang="en-US" dirty="0" smtClean="0"/>
          </a:p>
          <a:p>
            <a:r>
              <a:rPr lang="en-US" dirty="0" smtClean="0"/>
              <a:t> -   Soft iron PMT housing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 -   Acrylic light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6841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0E0E84-06AB-44A5-B032-22D4857A8C3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6300" y="3810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Finalizing Module Design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" y="1371600"/>
            <a:ext cx="7330666" cy="1938992"/>
            <a:chOff x="762000" y="1371600"/>
            <a:chExt cx="7330666" cy="1938992"/>
          </a:xfrm>
        </p:grpSpPr>
        <p:sp>
          <p:nvSpPr>
            <p:cNvPr id="4" name="TextBox 3"/>
            <p:cNvSpPr txBox="1"/>
            <p:nvPr/>
          </p:nvSpPr>
          <p:spPr>
            <a:xfrm>
              <a:off x="762000" y="1371600"/>
              <a:ext cx="324217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smtClean="0">
                  <a:solidFill>
                    <a:srgbClr val="2B1BA5"/>
                  </a:solidFill>
                </a:rPr>
                <a:t>Magnetic shielding studies</a:t>
              </a:r>
            </a:p>
            <a:p>
              <a:endParaRPr lang="en-US" sz="2000" dirty="0" smtClean="0">
                <a:solidFill>
                  <a:srgbClr val="2B1BA5"/>
                </a:solidFill>
              </a:endParaRPr>
            </a:p>
            <a:p>
              <a:endParaRPr lang="en-US" sz="2000" dirty="0" smtClean="0">
                <a:solidFill>
                  <a:srgbClr val="2B1BA5"/>
                </a:solidFill>
              </a:endParaRPr>
            </a:p>
            <a:p>
              <a:endParaRPr lang="en-US" sz="2000" dirty="0">
                <a:solidFill>
                  <a:srgbClr val="2B1BA5"/>
                </a:solidFill>
              </a:endParaRPr>
            </a:p>
            <a:p>
              <a:endParaRPr lang="en-US" sz="2000" dirty="0">
                <a:solidFill>
                  <a:srgbClr val="2B1BA5"/>
                </a:solidFill>
              </a:endParaRPr>
            </a:p>
            <a:p>
              <a:endParaRPr lang="en-US" sz="2000" dirty="0">
                <a:solidFill>
                  <a:srgbClr val="2B1BA5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615666" y="1975638"/>
              <a:ext cx="6477000" cy="591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hlinkClick r:id="rId3"/>
                </a:rPr>
                <a:t>https://</a:t>
              </a:r>
              <a:r>
                <a:rPr lang="en-US" sz="1600" u="sng" dirty="0" smtClean="0">
                  <a:hlinkClick r:id="rId3"/>
                </a:rPr>
                <a:t>halldweb</a:t>
              </a:r>
              <a:r>
                <a:rPr lang="en-US" sz="1600" dirty="0" smtClean="0">
                  <a:hlinkClick r:id="rId3"/>
                </a:rPr>
                <a:t>.jlab.org/wiki-private/index.php/Private:Eta_Rare_Decay</a:t>
              </a:r>
              <a:r>
                <a:rPr lang="en-US" sz="1600" dirty="0" smtClean="0"/>
                <a:t>,  </a:t>
              </a:r>
            </a:p>
            <a:p>
              <a:r>
                <a:rPr lang="en-US" sz="1600" dirty="0">
                  <a:solidFill>
                    <a:srgbClr val="190DB3"/>
                  </a:solidFill>
                </a:rPr>
                <a:t> </a:t>
              </a:r>
              <a:r>
                <a:rPr lang="en-US" sz="1600" dirty="0" smtClean="0">
                  <a:solidFill>
                    <a:srgbClr val="190DB3"/>
                  </a:solidFill>
                </a:rPr>
                <a:t>                                          </a:t>
              </a:r>
              <a:r>
                <a:rPr lang="en-US" sz="1600" dirty="0" smtClean="0"/>
                <a:t>   TOSCA simulation </a:t>
              </a:r>
              <a:endParaRPr 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98746" y="2716859"/>
              <a:ext cx="48108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GlueX-Doc-4166, Shielding studies using </a:t>
              </a:r>
              <a:r>
                <a:rPr lang="en-US" sz="1600" dirty="0" err="1" smtClean="0"/>
                <a:t>Helmholz</a:t>
              </a:r>
              <a:r>
                <a:rPr lang="en-US" sz="1600" dirty="0" smtClean="0"/>
                <a:t> coils</a:t>
              </a:r>
              <a:endParaRPr lang="en-US" sz="16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762899" y="3430726"/>
            <a:ext cx="15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1BA5"/>
                </a:solidFill>
              </a:rPr>
              <a:t>L</a:t>
            </a:r>
            <a:r>
              <a:rPr lang="en-US" dirty="0" smtClean="0">
                <a:solidFill>
                  <a:srgbClr val="2B1BA5"/>
                </a:solidFill>
              </a:rPr>
              <a:t>ight </a:t>
            </a:r>
            <a:r>
              <a:rPr lang="en-US" dirty="0">
                <a:solidFill>
                  <a:srgbClr val="2B1BA5"/>
                </a:solidFill>
              </a:rPr>
              <a:t>guides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012858"/>
            <a:ext cx="2927915" cy="19926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4101254"/>
            <a:ext cx="388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90DB3"/>
                </a:solidFill>
              </a:rPr>
              <a:t>LG length:  </a:t>
            </a:r>
            <a:r>
              <a:rPr lang="en-US" sz="1600" dirty="0" smtClean="0"/>
              <a:t>3.5 cm (magnetic shielding)</a:t>
            </a:r>
          </a:p>
          <a:p>
            <a:r>
              <a:rPr lang="en-US" sz="1600" dirty="0" smtClean="0">
                <a:solidFill>
                  <a:srgbClr val="190DB3"/>
                </a:solidFill>
              </a:rPr>
              <a:t>Diameter:  </a:t>
            </a:r>
            <a:r>
              <a:rPr lang="en-US" sz="1600" dirty="0" smtClean="0"/>
              <a:t>18.5 mm </a:t>
            </a:r>
          </a:p>
          <a:p>
            <a:endParaRPr lang="en-US" sz="1600" dirty="0"/>
          </a:p>
          <a:p>
            <a:r>
              <a:rPr lang="en-US" sz="1600" dirty="0" smtClean="0"/>
              <a:t>Glue  LG to the PMT (UV glue)</a:t>
            </a:r>
          </a:p>
          <a:p>
            <a:endParaRPr lang="en-US" sz="1600" dirty="0"/>
          </a:p>
          <a:p>
            <a:r>
              <a:rPr lang="en-US" sz="1600" dirty="0" smtClean="0"/>
              <a:t>Couple LG to the crystal using Silicon</a:t>
            </a:r>
          </a:p>
          <a:p>
            <a:r>
              <a:rPr lang="en-US" sz="1600" dirty="0" smtClean="0"/>
              <a:t>cookie (RTV 615) 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78550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017" y="5181600"/>
            <a:ext cx="8818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Light losses of 25 %  (compared with the direct coupling of PMT to the crystal)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Can improve light collection by a few present if use LG with the diameter larger </a:t>
            </a:r>
          </a:p>
          <a:p>
            <a:r>
              <a:rPr lang="en-US" dirty="0">
                <a:solidFill>
                  <a:srgbClr val="2B1BA5"/>
                </a:solidFill>
              </a:rPr>
              <a:t> </a:t>
            </a:r>
            <a:r>
              <a:rPr lang="en-US" dirty="0" smtClean="0">
                <a:solidFill>
                  <a:srgbClr val="2B1BA5"/>
                </a:solidFill>
              </a:rPr>
              <a:t>     than 18 mm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009597" y="108294"/>
            <a:ext cx="325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 Guide Studies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91" y="764738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1734620" y="6096000"/>
            <a:ext cx="5809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smtClean="0"/>
              <a:t>halldweb.jlab.org/wiki/index.php/Ligh_Guide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0" y="2614718"/>
            <a:ext cx="8395875" cy="2338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478" y="745953"/>
            <a:ext cx="75991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Installed light guides on 2 modules in the PS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2B1BA5"/>
              </a:solidFill>
            </a:endParaRPr>
          </a:p>
          <a:p>
            <a:r>
              <a:rPr lang="en-US" dirty="0" smtClean="0"/>
              <a:t>       - Studied relative light collection for several LG configurations</a:t>
            </a:r>
          </a:p>
          <a:p>
            <a:r>
              <a:rPr lang="en-US" dirty="0"/>
              <a:t> </a:t>
            </a:r>
            <a:r>
              <a:rPr lang="en-US" dirty="0" smtClean="0"/>
              <a:t>       (unwrapped, wrapped with ESR, coupled to the crystal using optical grease</a:t>
            </a:r>
          </a:p>
          <a:p>
            <a:r>
              <a:rPr lang="en-US" dirty="0"/>
              <a:t> </a:t>
            </a:r>
            <a:r>
              <a:rPr lang="en-US" dirty="0" smtClean="0"/>
              <a:t>        and Silicon cookie, use LG with different diameters)</a:t>
            </a:r>
          </a:p>
          <a:p>
            <a:r>
              <a:rPr lang="en-US" dirty="0"/>
              <a:t> </a:t>
            </a:r>
            <a:r>
              <a:rPr lang="en-US" dirty="0" smtClean="0"/>
              <a:t>     - Beam tests using light guides with 2 diameters: 18 mm and 18.8 mm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0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0E0E84-06AB-44A5-B032-22D4857A8C3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0" y="36414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Clean Box to Produce Silicon Cookies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42132"/>
            <a:ext cx="5359400" cy="4019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3074" y="5244147"/>
            <a:ext cx="68004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</a:t>
            </a:r>
            <a:r>
              <a:rPr lang="en-US" dirty="0" err="1" smtClean="0"/>
              <a:t>plexiglas</a:t>
            </a:r>
            <a:r>
              <a:rPr lang="en-US" dirty="0" smtClean="0"/>
              <a:t> plate with holes, produce 36 cookies at the same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Cure silicon at room temperature (no heating)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</a:t>
            </a:r>
            <a:r>
              <a:rPr lang="en-US" dirty="0" smtClean="0"/>
              <a:t>eed to redo the fixture according to the final LG size of 18.5 mm</a:t>
            </a:r>
          </a:p>
        </p:txBody>
      </p:sp>
    </p:spTree>
    <p:extLst>
      <p:ext uri="{BB962C8B-B14F-4D97-AF65-F5344CB8AC3E}">
        <p14:creationId xmlns:p14="http://schemas.microsoft.com/office/powerpoint/2010/main" val="40136236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0E0E84-06AB-44A5-B032-22D4857A8C3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2000" y="70401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Fabrication Procedures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205098"/>
            <a:ext cx="7348999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90DB3"/>
                </a:solidFill>
              </a:rPr>
              <a:t>Improving strap brazing setup  </a:t>
            </a:r>
          </a:p>
          <a:p>
            <a:endParaRPr lang="en-US" sz="2000" dirty="0" smtClean="0"/>
          </a:p>
          <a:p>
            <a:r>
              <a:rPr lang="en-US" sz="2000" dirty="0" smtClean="0"/>
              <a:t>     - extend base plate to accommodate 20 cm long crystals</a:t>
            </a:r>
          </a:p>
          <a:p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- new heating nozzle caps, implement temperature control</a:t>
            </a:r>
          </a:p>
          <a:p>
            <a:endParaRPr lang="en-US" sz="2000" dirty="0"/>
          </a:p>
          <a:p>
            <a:r>
              <a:rPr lang="en-US" sz="2000" dirty="0" smtClean="0"/>
              <a:t>    </a:t>
            </a:r>
            <a:r>
              <a:rPr lang="en-US" sz="2000" dirty="0"/>
              <a:t>- </a:t>
            </a:r>
            <a:r>
              <a:rPr lang="en-US" sz="2000" dirty="0" smtClean="0"/>
              <a:t>clean flanges before brazing </a:t>
            </a:r>
            <a:r>
              <a:rPr lang="en-US" sz="2000" dirty="0"/>
              <a:t>(</a:t>
            </a:r>
            <a:r>
              <a:rPr lang="en-US" sz="2000" dirty="0" err="1" smtClean="0"/>
              <a:t>JLab</a:t>
            </a:r>
            <a:r>
              <a:rPr lang="en-US" sz="2000" dirty="0" smtClean="0"/>
              <a:t> </a:t>
            </a:r>
            <a:r>
              <a:rPr lang="en-US" sz="2000" dirty="0"/>
              <a:t>chemist </a:t>
            </a:r>
            <a:r>
              <a:rPr lang="en-US" sz="2000" dirty="0" smtClean="0"/>
              <a:t>group) with </a:t>
            </a:r>
            <a:r>
              <a:rPr lang="en-US" sz="2000" dirty="0"/>
              <a:t>acetic </a:t>
            </a:r>
            <a:r>
              <a:rPr lang="en-US" sz="2000" dirty="0" smtClean="0"/>
              <a:t>acid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0DB3"/>
                </a:solidFill>
              </a:rPr>
              <a:t>C</a:t>
            </a:r>
            <a:r>
              <a:rPr lang="en-US" sz="2000" dirty="0" smtClean="0">
                <a:solidFill>
                  <a:srgbClr val="190DB3"/>
                </a:solidFill>
              </a:rPr>
              <a:t>hecked strength of 25 </a:t>
            </a:r>
            <a:r>
              <a:rPr lang="en-US" sz="2000" dirty="0" smtClean="0">
                <a:solidFill>
                  <a:srgbClr val="190DB3"/>
                </a:solidFill>
                <a:sym typeface="Symbol" panose="05050102010706020507" pitchFamily="18" charset="2"/>
              </a:rPr>
              <a:t>m </a:t>
            </a:r>
            <a:r>
              <a:rPr lang="en-US" sz="2000" dirty="0" smtClean="0">
                <a:solidFill>
                  <a:srgbClr val="190DB3"/>
                </a:solidFill>
              </a:rPr>
              <a:t>strips, force analysis </a:t>
            </a:r>
          </a:p>
          <a:p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3810000"/>
            <a:ext cx="471311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830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81784"/>
              </p:ext>
            </p:extLst>
          </p:nvPr>
        </p:nvGraphicFramePr>
        <p:xfrm>
          <a:off x="897835" y="1054224"/>
          <a:ext cx="7467600" cy="3094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6968">
                  <a:extLst>
                    <a:ext uri="{9D8B030D-6E8A-4147-A177-3AD203B41FA5}">
                      <a16:colId xmlns:a16="http://schemas.microsoft.com/office/drawing/2014/main" val="3119105356"/>
                    </a:ext>
                  </a:extLst>
                </a:gridCol>
                <a:gridCol w="1871232">
                  <a:extLst>
                    <a:ext uri="{9D8B030D-6E8A-4147-A177-3AD203B41FA5}">
                      <a16:colId xmlns:a16="http://schemas.microsoft.com/office/drawing/2014/main" val="420698352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844370557"/>
                    </a:ext>
                  </a:extLst>
                </a:gridCol>
              </a:tblGrid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Item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Availability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Comments</a:t>
                      </a:r>
                    </a:p>
                    <a:p>
                      <a:pPr algn="ctr" fontAlgn="b"/>
                      <a:endParaRPr lang="en-US" sz="16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048310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PMT housing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</a:rPr>
                        <a:t>Production </a:t>
                      </a:r>
                      <a:r>
                        <a:rPr lang="en-US" sz="1400" u="none" strike="noStrike" dirty="0">
                          <a:effectLst/>
                        </a:rPr>
                        <a:t>rate 100/month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485964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Produced at CMU, Annealed at </a:t>
                      </a:r>
                      <a:r>
                        <a:rPr lang="en-US" sz="1400" u="none" strike="noStrike" dirty="0" err="1">
                          <a:effectLst/>
                        </a:rPr>
                        <a:t>Jlab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873828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effectLst/>
                        </a:rPr>
                        <a:t>350 um mu-metal schileding cylinder</a:t>
                      </a:r>
                      <a:endParaRPr lang="de-DE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Ordered for 1600 modules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617061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50 um mu-metal foil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1600 modules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478998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Light Guides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Wait for evaluation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894141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Production rate: fast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170039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ESR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1600 modules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8884332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Flanges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Ordered for 500 modules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1584699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Brass strips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1600 modules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139418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PMT tension plate (G10)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1600 modules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771483"/>
                  </a:ext>
                </a:extLst>
              </a:tr>
              <a:tr h="2364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effectLst/>
                        </a:rPr>
                        <a:t>Kapton</a:t>
                      </a:r>
                      <a:r>
                        <a:rPr lang="en-US" sz="1400" b="1" u="none" strike="noStrike" dirty="0">
                          <a:effectLst/>
                        </a:rPr>
                        <a:t>, </a:t>
                      </a:r>
                      <a:r>
                        <a:rPr lang="en-US" sz="1400" b="1" u="none" strike="noStrike" dirty="0" err="1">
                          <a:effectLst/>
                        </a:rPr>
                        <a:t>Tedlar</a:t>
                      </a:r>
                      <a:r>
                        <a:rPr lang="en-US" sz="1400" b="1" u="none" strike="noStrike" dirty="0">
                          <a:effectLst/>
                        </a:rPr>
                        <a:t>, Screws, Tape </a:t>
                      </a:r>
                      <a:endParaRPr lang="en-US" sz="1400" b="1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Available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3712505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897835" y="1524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Preparation for Module Fabrication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000" y="4419600"/>
            <a:ext cx="7543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Fabrication </a:t>
            </a:r>
            <a:r>
              <a:rPr lang="en-US" dirty="0"/>
              <a:t>tools are ready (ESR pre-shaping, brazing, LG gluing,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fabrication procedures are finalized (used during CCAL fabrication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     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halldweb.jlab.org/wiki-private/index.php/CompCal_Construction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OSP for module fabrication (GlueX-doc-4379)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98035" y="626625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Ready </a:t>
            </a:r>
            <a:r>
              <a:rPr lang="en-US" b="1" dirty="0">
                <a:solidFill>
                  <a:srgbClr val="FF0000"/>
                </a:solidFill>
              </a:rPr>
              <a:t>to start module fabrication !</a:t>
            </a:r>
          </a:p>
        </p:txBody>
      </p:sp>
    </p:spTree>
    <p:extLst>
      <p:ext uri="{BB962C8B-B14F-4D97-AF65-F5344CB8AC3E}">
        <p14:creationId xmlns:p14="http://schemas.microsoft.com/office/powerpoint/2010/main" val="14944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53309" y="34648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Clean Room for Module Fabrication (TEDF)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12634"/>
            <a:ext cx="4310909" cy="3233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53273"/>
            <a:ext cx="4229100" cy="29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2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5638802" y="1143000"/>
            <a:ext cx="3505198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10287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Clr>
                <a:srgbClr val="C00000"/>
              </a:buClr>
              <a:buSzPct val="70000"/>
              <a:buNone/>
            </a:pPr>
            <a:endParaRPr lang="en-US" altLang="en-US" sz="1800" dirty="0" smtClean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800" dirty="0">
                <a:latin typeface="+mn-lt"/>
              </a:rPr>
              <a:t>20.5 mm x 20.5 mm x 200 mm </a:t>
            </a:r>
            <a:endParaRPr lang="en-US" sz="1800" dirty="0" smtClean="0">
              <a:latin typeface="+mn-lt"/>
            </a:endParaRPr>
          </a:p>
          <a:p>
            <a:pPr marL="0" indent="0">
              <a:spcBef>
                <a:spcPct val="0"/>
              </a:spcBef>
              <a:buClr>
                <a:srgbClr val="C00000"/>
              </a:buClr>
              <a:buSzPct val="70000"/>
              <a:buNone/>
            </a:pPr>
            <a:r>
              <a:rPr lang="en-US" altLang="en-US" sz="18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     PbWO</a:t>
            </a:r>
            <a:r>
              <a:rPr lang="en-US" altLang="en-US" sz="1800" baseline="-250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crystal wrapped with a </a:t>
            </a:r>
            <a:endParaRPr lang="en-US" altLang="en-US" sz="1800" dirty="0" smtClean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>
              <a:spcBef>
                <a:spcPct val="0"/>
              </a:spcBef>
              <a:buClr>
                <a:srgbClr val="C00000"/>
              </a:buClr>
              <a:buSzPct val="70000"/>
              <a:buNone/>
            </a:pPr>
            <a:r>
              <a:rPr lang="en-US" altLang="en-US" sz="18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    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ESR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reflective foil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and </a:t>
            </a:r>
            <a:r>
              <a:rPr lang="en-US" altLang="en-US" sz="1800" dirty="0" err="1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Tedlar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marL="0" indent="0" eaLnBrk="1" hangingPunct="1">
              <a:lnSpc>
                <a:spcPts val="1200"/>
              </a:lnSpc>
              <a:spcBef>
                <a:spcPct val="0"/>
              </a:spcBef>
              <a:buClr>
                <a:srgbClr val="C00000"/>
              </a:buClr>
              <a:buSzPct val="70000"/>
              <a:buNone/>
            </a:pPr>
            <a:endParaRPr lang="en-US" altLang="en-US" sz="1800" dirty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Hamamatsu R4125 PMT </a:t>
            </a:r>
          </a:p>
          <a:p>
            <a:pPr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</a:pPr>
            <a:endParaRPr lang="en-US" altLang="en-US" sz="1800" dirty="0" smtClean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en-US" sz="18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PMT divider and amplifier </a:t>
            </a:r>
          </a:p>
          <a:p>
            <a:pPr marL="0" indent="0">
              <a:spcBef>
                <a:spcPct val="0"/>
              </a:spcBef>
              <a:buClr>
                <a:srgbClr val="C00000"/>
              </a:buClr>
              <a:buSzPct val="70000"/>
              <a:buNone/>
            </a:pPr>
            <a:r>
              <a:rPr lang="en-US" altLang="en-US" sz="18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    designed at </a:t>
            </a:r>
            <a:r>
              <a:rPr lang="en-US" altLang="en-US" sz="1800" dirty="0" err="1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JLab</a:t>
            </a:r>
            <a:endParaRPr lang="en-US" altLang="en-US" sz="1800" dirty="0" smtClean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</a:pPr>
            <a:endParaRPr lang="en-US" altLang="en-US" sz="1800" dirty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0E0E84-06AB-44A5-B032-22D4857A8C3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2393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Compton Calorimeter:  Module Assembly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6200" y="876301"/>
            <a:ext cx="5486399" cy="4076699"/>
            <a:chOff x="1905001" y="762001"/>
            <a:chExt cx="5333999" cy="4000499"/>
          </a:xfrm>
        </p:grpSpPr>
        <p:pic>
          <p:nvPicPr>
            <p:cNvPr id="28681" name="Picture 9" descr="PbWO_module_June_2018_2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1" y="762001"/>
              <a:ext cx="5333999" cy="400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572000" y="971490"/>
              <a:ext cx="1499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PbWO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4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crystal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32763" y="1595735"/>
              <a:ext cx="1457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PMT housing 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419600" y="2052027"/>
              <a:ext cx="381000" cy="4625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410200" y="2971800"/>
              <a:ext cx="1200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Brass strip 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68006" y="4126468"/>
              <a:ext cx="2494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PMT divider &amp; Amplifier 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611237" y="1447800"/>
              <a:ext cx="408563" cy="457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3810000" y="3352800"/>
              <a:ext cx="466321" cy="66391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5562600" y="2299028"/>
              <a:ext cx="478242" cy="5965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5789488" y="3753458"/>
            <a:ext cx="3203825" cy="317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066FF"/>
                </a:solidFill>
              </a:rPr>
              <a:t>Popov</a:t>
            </a:r>
            <a:r>
              <a:rPr lang="en-US" sz="1400" i="1" dirty="0">
                <a:solidFill>
                  <a:srgbClr val="0066FF"/>
                </a:solidFill>
              </a:rPr>
              <a:t>, </a:t>
            </a:r>
            <a:r>
              <a:rPr lang="en-US" sz="1400" i="1" dirty="0" smtClean="0">
                <a:solidFill>
                  <a:srgbClr val="0066FF"/>
                </a:solidFill>
              </a:rPr>
              <a:t>et. al</a:t>
            </a:r>
            <a:r>
              <a:rPr lang="en-US" sz="1400" i="1" dirty="0" smtClean="0">
                <a:solidFill>
                  <a:srgbClr val="0066FF"/>
                </a:solidFill>
              </a:rPr>
              <a:t>, IEEE proceedings, </a:t>
            </a:r>
            <a:r>
              <a:rPr lang="en-US" sz="1400" i="1" dirty="0">
                <a:solidFill>
                  <a:srgbClr val="0066FF"/>
                </a:solidFill>
              </a:rPr>
              <a:t>Nov </a:t>
            </a:r>
            <a:r>
              <a:rPr lang="en-US" sz="1400" i="1" dirty="0" smtClean="0">
                <a:solidFill>
                  <a:srgbClr val="0066FF"/>
                </a:solidFill>
              </a:rPr>
              <a:t>2012</a:t>
            </a:r>
            <a:endParaRPr lang="en-US" sz="1400" i="1" dirty="0" smtClean="0">
              <a:solidFill>
                <a:srgbClr val="0066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8218" y="5166837"/>
            <a:ext cx="8825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FCAL insert will be position in the fringe field of solenoid magnet (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z</a:t>
            </a:r>
            <a:r>
              <a:rPr lang="en-US" dirty="0" smtClean="0"/>
              <a:t>  &lt;  50 G,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xy</a:t>
            </a:r>
            <a:r>
              <a:rPr lang="en-US" dirty="0" smtClean="0"/>
              <a:t> &lt; 10 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Magnetic shielding simulated with TOSCA and measured using </a:t>
            </a:r>
            <a:r>
              <a:rPr lang="en-US" dirty="0" err="1" smtClean="0"/>
              <a:t>Helmholz</a:t>
            </a:r>
            <a:r>
              <a:rPr lang="en-US" dirty="0" smtClean="0"/>
              <a:t> coils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soft iron PMT housing and acrylic light guides                              </a:t>
            </a:r>
            <a:r>
              <a:rPr lang="en-US" sz="1400" i="1" dirty="0" smtClean="0">
                <a:solidFill>
                  <a:srgbClr val="0066FF"/>
                </a:solidFill>
              </a:rPr>
              <a:t>GlueX-Doc-4166</a:t>
            </a:r>
            <a:endParaRPr lang="en-US" dirty="0" smtClean="0">
              <a:solidFill>
                <a:srgbClr val="0066FF"/>
              </a:solidFill>
            </a:endParaRPr>
          </a:p>
          <a:p>
            <a:r>
              <a:rPr lang="en-US" dirty="0" smtClean="0"/>
              <a:t>                          light collection studied using the Hall D pair spectrometer test setup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18296" y="6287793"/>
            <a:ext cx="4181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u="sng" dirty="0">
                <a:solidFill>
                  <a:srgbClr val="0066FF"/>
                </a:solidFill>
              </a:rPr>
              <a:t>https://</a:t>
            </a:r>
            <a:r>
              <a:rPr lang="en-US" sz="1400" i="1" u="sng" dirty="0" smtClean="0">
                <a:solidFill>
                  <a:srgbClr val="0066FF"/>
                </a:solidFill>
              </a:rPr>
              <a:t>halldweb.jlab.org/wiki/index.php/Ligh_Guide</a:t>
            </a:r>
            <a:endParaRPr lang="en-US" sz="1400" i="1" u="sng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363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76753" y="54003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PMT and Active Base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879562"/>
            <a:ext cx="843295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Received 500 </a:t>
            </a:r>
            <a:r>
              <a:rPr lang="en-US" dirty="0" smtClean="0"/>
              <a:t>R4125 PMTs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Tested </a:t>
            </a:r>
            <a:r>
              <a:rPr lang="en-US" dirty="0" smtClean="0"/>
              <a:t>diameter of 250 PMTs (about 15 % have somewhat smaller diameter, trade in</a:t>
            </a:r>
          </a:p>
          <a:p>
            <a:r>
              <a:rPr lang="en-US" dirty="0" smtClean="0"/>
              <a:t>      with Hall C)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Check PMTs using an LED setup at JLAB </a:t>
            </a:r>
          </a:p>
          <a:p>
            <a:r>
              <a:rPr lang="en-US" dirty="0" smtClean="0"/>
              <a:t>    - have already tested a few hundred PMTs for CCAL and NPS, no defective PMTs found</a:t>
            </a:r>
          </a:p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halldweb.jlab.org/wiki-private/index.php/PMT_testing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PMT will be instrumented with an Active Base</a:t>
            </a:r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           - amplifier gain – 24 (reduce HV, small anode current)</a:t>
            </a:r>
            <a:endParaRPr lang="en-US" dirty="0"/>
          </a:p>
          <a:p>
            <a:r>
              <a:rPr lang="en-US" dirty="0" smtClean="0"/>
              <a:t>           - stable gain at high rate (up 2 – 3 MHz)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The Active Base was installed on CCAL and used during </a:t>
            </a:r>
          </a:p>
          <a:p>
            <a:pPr>
              <a:tabLst>
                <a:tab pos="515938" algn="l"/>
              </a:tabLst>
            </a:pPr>
            <a:r>
              <a:rPr lang="en-US" dirty="0" smtClean="0"/>
              <a:t>        </a:t>
            </a:r>
            <a:r>
              <a:rPr lang="en-US" dirty="0" err="1" smtClean="0"/>
              <a:t>PeimEx</a:t>
            </a:r>
            <a:r>
              <a:rPr lang="en-US" dirty="0" smtClean="0"/>
              <a:t> run in spring 2019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6746" y="3754088"/>
            <a:ext cx="2895600" cy="2171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0461" y="3639609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New Active PMT Base for </a:t>
            </a:r>
            <a:r>
              <a:rPr lang="en-US" dirty="0" err="1">
                <a:hlinkClick r:id="rId4"/>
              </a:rPr>
              <a:t>PbWO4</a:t>
            </a:r>
            <a:r>
              <a:rPr lang="en-US" dirty="0">
                <a:hlinkClick r:id="rId4"/>
              </a:rPr>
              <a:t> </a:t>
            </a:r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(</a:t>
            </a:r>
            <a:r>
              <a:rPr lang="en-US" dirty="0">
                <a:hlinkClick r:id="rId4"/>
              </a:rPr>
              <a:t>Popov, H. </a:t>
            </a:r>
            <a:r>
              <a:rPr lang="en-US" dirty="0" err="1">
                <a:hlinkClick r:id="rId4"/>
              </a:rPr>
              <a:t>Mkrtchyan</a:t>
            </a:r>
            <a:r>
              <a:rPr lang="en-US" dirty="0">
                <a:hlinkClick r:id="rId4"/>
              </a:rPr>
              <a:t>, presentation at IEEE, Nov 2012</a:t>
            </a:r>
            <a:r>
              <a:rPr lang="en-US" dirty="0" smtClean="0">
                <a:hlinkClick r:id="rId4"/>
              </a:rPr>
              <a:t>)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3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537619" y="222647"/>
            <a:ext cx="4981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PMT Active Base Linearity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7200" y="892076"/>
            <a:ext cx="82494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 Found somewhat non-linear performance of the active base during CCAL testing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linearity can be </a:t>
            </a:r>
            <a:r>
              <a:rPr lang="en-US" dirty="0" smtClean="0"/>
              <a:t>improved </a:t>
            </a:r>
            <a:r>
              <a:rPr lang="en-US" dirty="0"/>
              <a:t>by reducing the amplifier gain and increasing </a:t>
            </a:r>
            <a:r>
              <a:rPr lang="en-US" dirty="0" smtClean="0"/>
              <a:t>HV </a:t>
            </a:r>
          </a:p>
          <a:p>
            <a:r>
              <a:rPr lang="en-US" dirty="0"/>
              <a:t> </a:t>
            </a:r>
            <a:r>
              <a:rPr lang="en-US" dirty="0" smtClean="0"/>
              <a:t>    Some </a:t>
            </a:r>
            <a:r>
              <a:rPr lang="en-US" dirty="0"/>
              <a:t>tuning of the </a:t>
            </a:r>
            <a:r>
              <a:rPr lang="en-US" dirty="0" smtClean="0"/>
              <a:t> </a:t>
            </a:r>
            <a:r>
              <a:rPr lang="en-US" dirty="0"/>
              <a:t>PMT base </a:t>
            </a:r>
            <a:r>
              <a:rPr lang="en-US" dirty="0" smtClean="0"/>
              <a:t>are  required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V. Popov modified the active divider (increase the anode current, changed resistors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in the amplifier chain )</a:t>
            </a:r>
          </a:p>
          <a:p>
            <a:r>
              <a:rPr lang="en-US" dirty="0" smtClean="0"/>
              <a:t>    -  three modified bases were installed on CCAL and tested  in January 2020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57200" y="3276600"/>
            <a:ext cx="8494948" cy="3455452"/>
            <a:chOff x="344252" y="961934"/>
            <a:chExt cx="8494948" cy="3455452"/>
          </a:xfrm>
        </p:grpSpPr>
        <p:sp>
          <p:nvSpPr>
            <p:cNvPr id="25" name="TextBox 24"/>
            <p:cNvSpPr txBox="1"/>
            <p:nvPr/>
          </p:nvSpPr>
          <p:spPr>
            <a:xfrm>
              <a:off x="2621573" y="4048054"/>
              <a:ext cx="422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dirty="0"/>
                <a:t>https://logbooks.jlab.org/entry/3780745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935" y="1546556"/>
              <a:ext cx="4243265" cy="2449018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344252" y="961934"/>
              <a:ext cx="6851514" cy="3011725"/>
              <a:chOff x="344252" y="961934"/>
              <a:chExt cx="6851514" cy="3011725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44252" y="1447800"/>
                <a:ext cx="6851514" cy="2525859"/>
                <a:chOff x="459002" y="1465688"/>
                <a:chExt cx="9135351" cy="3367812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9002" y="1465688"/>
                  <a:ext cx="5855533" cy="3367812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1763994" y="3169840"/>
                  <a:ext cx="2077563" cy="738664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 smtClean="0"/>
                    <a:t>700 </a:t>
                  </a:r>
                  <a:r>
                    <a:rPr lang="en-US" sz="1500" dirty="0"/>
                    <a:t>V </a:t>
                  </a:r>
                </a:p>
                <a:p>
                  <a:r>
                    <a:rPr lang="en-US" sz="1500" dirty="0"/>
                    <a:t>2 V  FADC range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7411468" y="3254458"/>
                  <a:ext cx="2123447" cy="738664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500" dirty="0" smtClean="0"/>
                    <a:t>825 V  </a:t>
                  </a:r>
                  <a:endParaRPr lang="en-US" sz="1500" dirty="0"/>
                </a:p>
                <a:p>
                  <a:r>
                    <a:rPr lang="en-US" sz="1500" dirty="0"/>
                    <a:t>2 V  FADC  range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349229" y="1586459"/>
                  <a:ext cx="2866597" cy="400109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Original PMT base, gain </a:t>
                  </a:r>
                  <a:r>
                    <a:rPr lang="en-US" sz="1350" dirty="0">
                      <a:sym typeface="Symbol" panose="05050102010706020507" pitchFamily="18" charset="2"/>
                    </a:rPr>
                    <a:t>25</a:t>
                  </a:r>
                  <a:endParaRPr lang="en-US" sz="1350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7334760" y="1630667"/>
                  <a:ext cx="2259593" cy="400109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Modified base, gain </a:t>
                  </a:r>
                  <a:r>
                    <a:rPr lang="en-US" sz="1350" dirty="0">
                      <a:sym typeface="Symbol" panose="05050102010706020507" pitchFamily="18" charset="2"/>
                    </a:rPr>
                    <a:t>6</a:t>
                  </a:r>
                  <a:endParaRPr lang="en-US" sz="1350" dirty="0"/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3169244" y="961934"/>
                <a:ext cx="283430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Linearity of t</a:t>
                </a:r>
                <a:r>
                  <a:rPr lang="en-US" sz="1350" dirty="0" smtClean="0"/>
                  <a:t>he </a:t>
                </a:r>
                <a:r>
                  <a:rPr lang="en-US" sz="1350" dirty="0"/>
                  <a:t>FADC peak amplitude </a:t>
                </a:r>
              </a:p>
            </p:txBody>
          </p:sp>
        </p:grp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4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98681" y="209777"/>
            <a:ext cx="7831227" cy="45260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 of FADC amplitudes in 400 ns time window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2400" y="1010483"/>
            <a:ext cx="8763000" cy="4247317"/>
            <a:chOff x="152400" y="1467683"/>
            <a:chExt cx="8763000" cy="42473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600200"/>
              <a:ext cx="5477215" cy="37351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43000" y="2290718"/>
              <a:ext cx="112562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30 </a:t>
              </a:r>
              <a:r>
                <a:rPr lang="en-US" sz="1350" dirty="0" err="1"/>
                <a:t>muA</a:t>
              </a:r>
              <a:r>
                <a:rPr lang="en-US" sz="1350" dirty="0"/>
                <a:t> / 24 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47428" y="3218786"/>
              <a:ext cx="108715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15 </a:t>
              </a:r>
              <a:r>
                <a:rPr lang="en-US" sz="1350" dirty="0" err="1"/>
                <a:t>muA</a:t>
              </a:r>
              <a:r>
                <a:rPr lang="en-US" sz="1350" dirty="0"/>
                <a:t> / 24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4798" y="3962400"/>
              <a:ext cx="99899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5 </a:t>
              </a:r>
              <a:r>
                <a:rPr lang="en-US" sz="1350" dirty="0" err="1"/>
                <a:t>muA</a:t>
              </a:r>
              <a:r>
                <a:rPr lang="en-US" sz="1350" dirty="0"/>
                <a:t>  / 24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10200" y="1467683"/>
              <a:ext cx="350520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Example:  </a:t>
              </a:r>
            </a:p>
            <a:p>
              <a:endParaRPr lang="en-US" sz="1350" dirty="0"/>
            </a:p>
            <a:p>
              <a:r>
                <a:rPr lang="en-US" sz="1350" dirty="0"/>
                <a:t>Current seen by FADC in the 3</a:t>
              </a:r>
              <a:r>
                <a:rPr lang="en-US" sz="1350" baseline="30000" dirty="0"/>
                <a:t>rd</a:t>
              </a:r>
              <a:r>
                <a:rPr lang="en-US" sz="1350" dirty="0"/>
                <a:t> row:  30 </a:t>
              </a:r>
              <a:r>
                <a:rPr lang="en-US" sz="1350" dirty="0" err="1"/>
                <a:t>muA</a:t>
              </a:r>
              <a:endParaRPr lang="en-US" sz="1350" dirty="0"/>
            </a:p>
            <a:p>
              <a:endParaRPr lang="en-US" sz="1350" dirty="0"/>
            </a:p>
            <a:p>
              <a:r>
                <a:rPr lang="en-US" sz="1350" dirty="0"/>
                <a:t>Current through the divider: 30 </a:t>
              </a:r>
              <a:r>
                <a:rPr lang="en-US" sz="1350" dirty="0" err="1"/>
                <a:t>muA</a:t>
              </a:r>
              <a:r>
                <a:rPr lang="en-US" sz="1350" dirty="0"/>
                <a:t> / 24 =</a:t>
              </a:r>
            </a:p>
            <a:p>
              <a:r>
                <a:rPr lang="en-US" sz="1350" dirty="0"/>
                <a:t>                            1.25 </a:t>
              </a:r>
              <a:r>
                <a:rPr lang="en-US" sz="1350" dirty="0" err="1"/>
                <a:t>muA</a:t>
              </a:r>
              <a:endParaRPr lang="en-US" sz="1350" dirty="0"/>
            </a:p>
            <a:p>
              <a:endParaRPr lang="en-US" sz="1350" dirty="0"/>
            </a:p>
            <a:p>
              <a:endParaRPr lang="en-US" sz="1350" dirty="0"/>
            </a:p>
            <a:p>
              <a:endParaRPr lang="en-US" sz="1350" dirty="0"/>
            </a:p>
            <a:p>
              <a:r>
                <a:rPr lang="en-US" sz="1350" dirty="0"/>
                <a:t>Current estimates for FCAL:</a:t>
              </a:r>
            </a:p>
            <a:p>
              <a:endParaRPr lang="en-US" sz="1350" dirty="0"/>
            </a:p>
            <a:p>
              <a:r>
                <a:rPr lang="en-US" sz="1350" dirty="0"/>
                <a:t>Beam hole: 2x2 </a:t>
              </a:r>
            </a:p>
            <a:p>
              <a:r>
                <a:rPr lang="en-US" sz="1350" dirty="0"/>
                <a:t>1 layer covered by an absorber</a:t>
              </a:r>
            </a:p>
            <a:p>
              <a:endParaRPr lang="en-US" sz="1350" dirty="0"/>
            </a:p>
            <a:p>
              <a:r>
                <a:rPr lang="en-US" sz="1350" dirty="0"/>
                <a:t>T</a:t>
              </a:r>
              <a:r>
                <a:rPr lang="en-US" sz="1350" dirty="0" smtClean="0"/>
                <a:t>he </a:t>
              </a:r>
              <a:r>
                <a:rPr lang="en-US" sz="1350" dirty="0"/>
                <a:t>3</a:t>
              </a:r>
              <a:r>
                <a:rPr lang="en-US" sz="1350" baseline="30000" dirty="0"/>
                <a:t>rd</a:t>
              </a:r>
              <a:r>
                <a:rPr lang="en-US" sz="1350" dirty="0"/>
                <a:t> layer in FCAL – </a:t>
              </a:r>
              <a:r>
                <a:rPr lang="en-US" sz="1350" dirty="0" smtClean="0"/>
                <a:t>5</a:t>
              </a:r>
              <a:r>
                <a:rPr lang="en-US" sz="1350" baseline="30000" dirty="0" smtClean="0"/>
                <a:t>th </a:t>
              </a:r>
              <a:r>
                <a:rPr lang="en-US" sz="1350" dirty="0" smtClean="0"/>
                <a:t> </a:t>
              </a:r>
              <a:r>
                <a:rPr lang="en-US" sz="1350" dirty="0"/>
                <a:t>layer</a:t>
              </a:r>
            </a:p>
            <a:p>
              <a:r>
                <a:rPr lang="en-US" sz="1350" dirty="0"/>
                <a:t>In CCAL (factor of two difference in Z)</a:t>
              </a:r>
            </a:p>
            <a:p>
              <a:r>
                <a:rPr lang="en-US" sz="1350" dirty="0"/>
                <a:t>Solid angle </a:t>
              </a:r>
              <a:r>
                <a:rPr lang="en-US" sz="1350" dirty="0" smtClean="0"/>
                <a:t>correction </a:t>
              </a:r>
              <a:r>
                <a:rPr lang="en-US" sz="1350" dirty="0"/>
                <a:t>is 2x2 = 4</a:t>
              </a:r>
            </a:p>
            <a:p>
              <a:endParaRPr lang="en-US" sz="1350" dirty="0"/>
            </a:p>
            <a:p>
              <a:r>
                <a:rPr lang="en-US" sz="1350" dirty="0"/>
                <a:t>If no amplifier used: 5 x 4 = 20 </a:t>
              </a:r>
              <a:r>
                <a:rPr lang="en-US" sz="1350" dirty="0" err="1"/>
                <a:t>muA</a:t>
              </a:r>
              <a:endParaRPr lang="en-US" sz="1350" dirty="0"/>
            </a:p>
            <a:p>
              <a:endParaRPr lang="en-US" sz="135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90600" y="5109108"/>
            <a:ext cx="73527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2B1BA5"/>
                </a:solidFill>
              </a:rPr>
              <a:t>Discussion: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-   Use active bases with the gain 3 (or 6) in the inner layers of the FCAL 2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-  Don’t need amplifiers on other layers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2B1BA5"/>
                </a:solidFill>
              </a:rPr>
              <a:t>Install 24 active bases with modified dividers (gain 3 and 6)  on the CCAL inner layers</a:t>
            </a:r>
            <a:endParaRPr lang="en-US" sz="1600" b="1" dirty="0">
              <a:solidFill>
                <a:srgbClr val="2B1BA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359383"/>
            <a:ext cx="7006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Install Modified Bases on 24 CCAL Modules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6" y="1671935"/>
            <a:ext cx="4038770" cy="3972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8430" y="1162852"/>
            <a:ext cx="6738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hlinkClick r:id="rId3"/>
              </a:rPr>
              <a:t>Sssds</a:t>
            </a:r>
            <a:r>
              <a:rPr lang="en-US" dirty="0" smtClean="0">
                <a:hlinkClick r:id="rId3"/>
              </a:rPr>
              <a:t>  https:/  /logbooks.jlab.org/entry/3807923</a:t>
            </a:r>
            <a:r>
              <a:rPr lang="en-US" dirty="0" smtClean="0">
                <a:solidFill>
                  <a:srgbClr val="2B1BA5"/>
                </a:solidFill>
              </a:rPr>
              <a:t>,     3807924, 3808592</a:t>
            </a:r>
            <a:endParaRPr lang="en-US" dirty="0">
              <a:solidFill>
                <a:srgbClr val="2B1BA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2281221"/>
            <a:ext cx="381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2B1B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Voltages calibrated using a snake scan (CCAL as TAC)</a:t>
            </a:r>
          </a:p>
          <a:p>
            <a:endParaRPr lang="en-US" dirty="0">
              <a:solidFill>
                <a:srgbClr val="2B1B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Use CCAL during </a:t>
            </a:r>
            <a:r>
              <a:rPr lang="en-US" dirty="0" err="1" smtClean="0">
                <a:solidFill>
                  <a:srgbClr val="2B1BA5"/>
                </a:solidFill>
              </a:rPr>
              <a:t>GlueX</a:t>
            </a:r>
            <a:r>
              <a:rPr lang="en-US" dirty="0" smtClean="0">
                <a:solidFill>
                  <a:srgbClr val="2B1BA5"/>
                </a:solidFill>
              </a:rPr>
              <a:t> production for about 1.5 days </a:t>
            </a:r>
          </a:p>
          <a:p>
            <a:r>
              <a:rPr lang="en-US" dirty="0"/>
              <a:t> </a:t>
            </a:r>
            <a:r>
              <a:rPr lang="en-US" dirty="0" smtClean="0"/>
              <a:t>      - stable performance</a:t>
            </a:r>
          </a:p>
          <a:p>
            <a:r>
              <a:rPr lang="en-US" dirty="0"/>
              <a:t>  </a:t>
            </a:r>
            <a:r>
              <a:rPr lang="en-US" dirty="0" smtClean="0"/>
              <a:t>     - looking on data now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Implemented CCAL to the trigger </a:t>
            </a:r>
            <a:endParaRPr lang="en-US" dirty="0">
              <a:solidFill>
                <a:srgbClr val="2B1BA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5892581"/>
            <a:ext cx="393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x</a:t>
            </a:r>
            <a:r>
              <a:rPr lang="en-US" sz="1600" dirty="0" smtClean="0"/>
              <a:t>24 gain     670  V     260 </a:t>
            </a:r>
            <a:r>
              <a:rPr lang="en-US" sz="1600" dirty="0" smtClean="0">
                <a:sym typeface="Symbol" panose="05050102010706020507" pitchFamily="18" charset="2"/>
              </a:rPr>
              <a:t>A</a:t>
            </a:r>
            <a:endParaRPr lang="en-US" sz="1600" dirty="0">
              <a:sym typeface="Symbol" panose="05050102010706020507" pitchFamily="18" charset="2"/>
            </a:endParaRPr>
          </a:p>
          <a:p>
            <a:r>
              <a:rPr lang="en-US" sz="1600" dirty="0" smtClean="0"/>
              <a:t>x 3 gain      870  V      980 </a:t>
            </a:r>
            <a:r>
              <a:rPr lang="en-US" sz="1600" dirty="0">
                <a:sym typeface="Symbol" panose="05050102010706020507" pitchFamily="18" charset="2"/>
              </a:rPr>
              <a:t></a:t>
            </a:r>
            <a:r>
              <a:rPr lang="en-US" sz="1600" dirty="0" smtClean="0">
                <a:sym typeface="Symbol" panose="05050102010706020507" pitchFamily="18" charset="2"/>
              </a:rPr>
              <a:t>A  (modified base)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833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457200"/>
            <a:ext cx="7492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of CCAL Modified Bases in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GlueX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73698" y="6381647"/>
            <a:ext cx="2133600" cy="365125"/>
          </a:xfrm>
        </p:spPr>
        <p:txBody>
          <a:bodyPr/>
          <a:lstStyle/>
          <a:p>
            <a:fld id="{D2D371BA-E24D-4B0A-95BB-6B7A40A1F0F8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14933"/>
            <a:ext cx="3300981" cy="3009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1143000"/>
            <a:ext cx="4572000" cy="1785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147" y="3374288"/>
            <a:ext cx="4708053" cy="16902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15200" y="2804520"/>
            <a:ext cx="13240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FADC channel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086600" y="5056559"/>
            <a:ext cx="13240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FADC channel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0" y="4065505"/>
            <a:ext cx="2479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8 mV ADC Threshold   (45 MeV)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4095" y="5149716"/>
            <a:ext cx="65725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Stable performance during data taking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Checking LED response (gain stability)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CCAL with </a:t>
            </a:r>
            <a:r>
              <a:rPr lang="en-US" dirty="0" err="1" smtClean="0"/>
              <a:t>GlueX</a:t>
            </a:r>
            <a:r>
              <a:rPr lang="en-US" dirty="0" smtClean="0"/>
              <a:t> runs (instrument with dividers with gain x3)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21691" y="152400"/>
            <a:ext cx="1811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35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0348" y="645562"/>
            <a:ext cx="8534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190DB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Perform detailed check of 192 crystals received from SICCAS </a:t>
            </a:r>
          </a:p>
          <a:p>
            <a:r>
              <a:rPr lang="en-US" dirty="0" smtClean="0">
                <a:solidFill>
                  <a:srgbClr val="190DB3"/>
                </a:solidFill>
              </a:rPr>
              <a:t>     (visual inspection, dimension measurements, optical transmission, light yield)</a:t>
            </a:r>
          </a:p>
          <a:p>
            <a:r>
              <a:rPr lang="en-US" dirty="0" smtClean="0">
                <a:solidFill>
                  <a:srgbClr val="190DB3"/>
                </a:solidFill>
              </a:rPr>
              <a:t> </a:t>
            </a:r>
          </a:p>
          <a:p>
            <a:r>
              <a:rPr lang="en-US" dirty="0">
                <a:solidFill>
                  <a:srgbClr val="190DB3"/>
                </a:solidFill>
              </a:rPr>
              <a:t> </a:t>
            </a:r>
            <a:r>
              <a:rPr lang="en-US" dirty="0" smtClean="0">
                <a:solidFill>
                  <a:srgbClr val="190DB3"/>
                </a:solidFill>
              </a:rPr>
              <a:t>    </a:t>
            </a:r>
            <a:r>
              <a:rPr lang="en-US" dirty="0" smtClean="0"/>
              <a:t>-  check transmission and light yield only for preselected crystals from future batches</a:t>
            </a:r>
          </a:p>
          <a:p>
            <a:r>
              <a:rPr lang="en-US" dirty="0"/>
              <a:t> </a:t>
            </a:r>
            <a:r>
              <a:rPr lang="en-US" dirty="0" smtClean="0"/>
              <a:t>    -  check some crystals using PS setup  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90DB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Check/order more light guides when the lab will be opened again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90DB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Start fabricating modules. Currently have parts for 5 modules (5 light guides)</a:t>
            </a:r>
          </a:p>
          <a:p>
            <a:r>
              <a:rPr lang="en-US" dirty="0" smtClean="0">
                <a:solidFill>
                  <a:srgbClr val="190DB3"/>
                </a:solidFill>
              </a:rPr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Check PMTs (check dimensions of 250 PMTs, check gains for 100 – 150 PMTs)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Finalize design of the active base</a:t>
            </a:r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-  Test active bases with the gain of 3 during </a:t>
            </a:r>
            <a:r>
              <a:rPr lang="en-US" dirty="0" err="1" smtClean="0"/>
              <a:t>PrimEx</a:t>
            </a:r>
            <a:r>
              <a:rPr lang="en-US" dirty="0" smtClean="0"/>
              <a:t> run  (to be coordinated)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    </a:t>
            </a:r>
            <a:r>
              <a:rPr lang="en-US" dirty="0" smtClean="0"/>
              <a:t>- Fernando is currently working on the PCB layout (use dip switch or soldering point </a:t>
            </a:r>
          </a:p>
          <a:p>
            <a:r>
              <a:rPr lang="en-US" dirty="0"/>
              <a:t> </a:t>
            </a:r>
            <a:r>
              <a:rPr lang="en-US" dirty="0" smtClean="0"/>
              <a:t>       to change between gain 3 and bypassed amplifier). Some coordination is needed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Test fabricated modules using the PS setup</a:t>
            </a:r>
          </a:p>
        </p:txBody>
      </p:sp>
    </p:spTree>
    <p:extLst>
      <p:ext uri="{BB962C8B-B14F-4D97-AF65-F5344CB8AC3E}">
        <p14:creationId xmlns:p14="http://schemas.microsoft.com/office/powerpoint/2010/main" val="428923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0" y="2667000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Backup Slides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842521" y="246709"/>
            <a:ext cx="6521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Resolution Measured with CCAL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59292" y="1892449"/>
            <a:ext cx="3443701" cy="2516150"/>
            <a:chOff x="7343377" y="2070373"/>
            <a:chExt cx="4591601" cy="33548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377" y="2470483"/>
              <a:ext cx="4591601" cy="29547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999113" y="2939552"/>
              <a:ext cx="1235242" cy="1138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25612" y="3878512"/>
              <a:ext cx="3637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sym typeface="Symbol" panose="05050102010706020507" pitchFamily="18" charset="2"/>
                </a:rPr>
                <a:t>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230443" y="4135692"/>
              <a:ext cx="3637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sym typeface="Symbol" panose="05050102010706020507" pitchFamily="18" charset="2"/>
                </a:rPr>
                <a:t>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082711" y="4311284"/>
              <a:ext cx="3637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sym typeface="Symbol" panose="05050102010706020507" pitchFamily="18" charset="2"/>
                </a:rPr>
                <a:t>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461712" y="2928388"/>
              <a:ext cx="20078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57175" indent="-257175">
                <a:buFont typeface="Symbol" panose="05050102010706020507" pitchFamily="18" charset="2"/>
                <a:buChar char="·"/>
              </a:pPr>
              <a:r>
                <a:rPr lang="en-US" sz="1350" dirty="0">
                  <a:solidFill>
                    <a:srgbClr val="FF0000"/>
                  </a:solidFill>
                  <a:sym typeface="Symbol" panose="05050102010706020507" pitchFamily="18" charset="2"/>
                </a:rPr>
                <a:t>NPS prototype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981676" y="2070373"/>
              <a:ext cx="151366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>
                  <a:solidFill>
                    <a:srgbClr val="002060"/>
                  </a:solidFill>
                </a:rPr>
                <a:t>HyCal</a:t>
              </a:r>
              <a:r>
                <a:rPr lang="en-US" sz="1350" dirty="0">
                  <a:solidFill>
                    <a:srgbClr val="002060"/>
                  </a:solidFill>
                </a:rPr>
                <a:t> (Hall B)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193031" y="1892448"/>
            <a:ext cx="12830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</a:rPr>
              <a:t>NPS Prototype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" y="2156032"/>
            <a:ext cx="5279474" cy="2467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3962" y="2572037"/>
            <a:ext cx="15127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        </a:t>
            </a:r>
            <a:r>
              <a:rPr lang="en-US" sz="1350" dirty="0" err="1"/>
              <a:t>3x3</a:t>
            </a:r>
            <a:r>
              <a:rPr lang="en-US" sz="1350" dirty="0"/>
              <a:t> array</a:t>
            </a:r>
          </a:p>
          <a:p>
            <a:r>
              <a:rPr lang="en-US" sz="1350" dirty="0"/>
              <a:t>bypassed amplifier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>
                <a:spLocks noChangeAspect="1"/>
              </p:cNvSpPr>
              <p:nvPr/>
            </p:nvSpPr>
            <p:spPr>
              <a:xfrm>
                <a:off x="3035593" y="2807135"/>
                <a:ext cx="2039879" cy="4208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(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𝐸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1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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</m:oMath>
                </a14:m>
                <a:r>
                  <a:rPr lang="en-US" sz="1350" dirty="0"/>
                  <a:t> 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593" y="2807135"/>
                <a:ext cx="2039879" cy="420884"/>
              </a:xfrm>
              <a:prstGeom prst="rect">
                <a:avLst/>
              </a:prstGeom>
              <a:blipFill>
                <a:blip r:embed="rId4"/>
                <a:stretch>
                  <a:fillRect l="-2985" t="-285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99001" y="4643999"/>
            <a:ext cx="7290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Relatively good energy resolution, which is consistent with the resolution of the </a:t>
            </a:r>
          </a:p>
          <a:p>
            <a:r>
              <a:rPr lang="en-US" sz="1500" dirty="0"/>
              <a:t>          Hall B </a:t>
            </a:r>
            <a:r>
              <a:rPr lang="en-US" sz="1500" dirty="0" err="1"/>
              <a:t>HyCal</a:t>
            </a:r>
            <a:r>
              <a:rPr lang="en-US" sz="1500" dirty="0"/>
              <a:t>  </a:t>
            </a:r>
            <a:r>
              <a:rPr lang="en-US" sz="1500" dirty="0" smtClean="0"/>
              <a:t>calorimeter</a:t>
            </a:r>
          </a:p>
          <a:p>
            <a:endParaRPr lang="en-US" sz="1500" dirty="0"/>
          </a:p>
          <a:p>
            <a:r>
              <a:rPr lang="en-US" sz="1500" dirty="0" smtClean="0"/>
              <a:t>Rate and PMT anode current have to be considered (some measurements were performed) </a:t>
            </a:r>
            <a:endParaRPr lang="en-US" sz="1500" dirty="0"/>
          </a:p>
        </p:txBody>
      </p:sp>
      <p:sp>
        <p:nvSpPr>
          <p:cNvPr id="14" name="TextBox 13"/>
          <p:cNvSpPr txBox="1"/>
          <p:nvPr/>
        </p:nvSpPr>
        <p:spPr>
          <a:xfrm>
            <a:off x="646981" y="1518343"/>
            <a:ext cx="24816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/>
              <a:t>Preliminary plot, will be updated</a:t>
            </a:r>
            <a:endParaRPr lang="en-US" sz="1350" dirty="0"/>
          </a:p>
        </p:txBody>
      </p:sp>
      <p:sp>
        <p:nvSpPr>
          <p:cNvPr id="15" name="TextBox 14"/>
          <p:cNvSpPr txBox="1"/>
          <p:nvPr/>
        </p:nvSpPr>
        <p:spPr>
          <a:xfrm>
            <a:off x="2450161" y="5980964"/>
            <a:ext cx="5677195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                   </a:t>
            </a:r>
            <a:r>
              <a:rPr lang="en-US" sz="1600" dirty="0" smtClean="0"/>
              <a:t>         More </a:t>
            </a:r>
            <a:r>
              <a:rPr lang="en-US" sz="1600" dirty="0"/>
              <a:t>details can be found in </a:t>
            </a:r>
          </a:p>
          <a:p>
            <a:r>
              <a:rPr lang="en-US" sz="1600" dirty="0"/>
              <a:t> </a:t>
            </a:r>
            <a:r>
              <a:rPr lang="en-US" sz="1600" dirty="0" err="1"/>
              <a:t>GlueX</a:t>
            </a:r>
            <a:r>
              <a:rPr lang="en-US" sz="1600" dirty="0"/>
              <a:t>-doc-3590, </a:t>
            </a:r>
            <a:r>
              <a:rPr lang="en-US" sz="1600" dirty="0" err="1"/>
              <a:t>GlueX</a:t>
            </a:r>
            <a:r>
              <a:rPr lang="en-US" sz="1600" dirty="0"/>
              <a:t>-doc-3998, V. </a:t>
            </a:r>
            <a:r>
              <a:rPr lang="en-US" sz="1600" dirty="0" err="1"/>
              <a:t>Berdnikov</a:t>
            </a:r>
            <a:r>
              <a:rPr lang="en-US" sz="1600" dirty="0"/>
              <a:t>, </a:t>
            </a:r>
            <a:r>
              <a:rPr lang="en-US" sz="1600" dirty="0" err="1"/>
              <a:t>A.Somov</a:t>
            </a:r>
            <a:r>
              <a:rPr lang="en-US" sz="1600" dirty="0"/>
              <a:t>, J. Crafts</a:t>
            </a:r>
          </a:p>
          <a:p>
            <a:r>
              <a:rPr lang="en-US" sz="1350" dirty="0"/>
              <a:t>               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97743" y="268244"/>
            <a:ext cx="7462838" cy="417556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 of the PMT Anode Current </a:t>
            </a:r>
            <a:b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29161" y="1828800"/>
            <a:ext cx="4414838" cy="3063514"/>
            <a:chOff x="4729162" y="2492284"/>
            <a:chExt cx="4414838" cy="30635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9162" y="2869748"/>
              <a:ext cx="4414838" cy="268605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7139671" y="3171825"/>
              <a:ext cx="0" cy="46536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249886" y="3266007"/>
              <a:ext cx="88767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Threshold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26593" y="2492284"/>
              <a:ext cx="125425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FADC Pedestals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815368" y="605228"/>
            <a:ext cx="4553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What amplifier gain </a:t>
            </a:r>
            <a:r>
              <a:rPr lang="en-US" sz="2400" b="1" dirty="0" smtClean="0">
                <a:solidFill>
                  <a:srgbClr val="FF0000"/>
                </a:solidFill>
              </a:rPr>
              <a:t>do we </a:t>
            </a:r>
            <a:r>
              <a:rPr lang="en-US" sz="2400" b="1" dirty="0">
                <a:solidFill>
                  <a:srgbClr val="FF0000"/>
                </a:solidFill>
              </a:rPr>
              <a:t>need 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607" y="1198141"/>
            <a:ext cx="7401239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Use CCAL to estimate the PMT anode current</a:t>
            </a:r>
          </a:p>
          <a:p>
            <a:endParaRPr lang="en-US" dirty="0">
              <a:solidFill>
                <a:srgbClr val="190DB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Collect FADC </a:t>
            </a:r>
            <a:r>
              <a:rPr lang="en-US" dirty="0">
                <a:solidFill>
                  <a:srgbClr val="190DB3"/>
                </a:solidFill>
              </a:rPr>
              <a:t>waveforms using random and PS triggers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0DB3"/>
                </a:solidFill>
              </a:rPr>
              <a:t>Two beam currents: 350 </a:t>
            </a:r>
            <a:r>
              <a:rPr lang="en-US" dirty="0" err="1">
                <a:solidFill>
                  <a:srgbClr val="190DB3"/>
                </a:solidFill>
              </a:rPr>
              <a:t>nA</a:t>
            </a:r>
            <a:r>
              <a:rPr lang="en-US" dirty="0">
                <a:solidFill>
                  <a:srgbClr val="190DB3"/>
                </a:solidFill>
              </a:rPr>
              <a:t> and 200 </a:t>
            </a:r>
            <a:r>
              <a:rPr lang="en-US" dirty="0" err="1">
                <a:solidFill>
                  <a:srgbClr val="190DB3"/>
                </a:solidFill>
              </a:rPr>
              <a:t>nA</a:t>
            </a:r>
            <a:endParaRPr lang="en-US" dirty="0">
              <a:solidFill>
                <a:srgbClr val="190DB3"/>
              </a:solidFill>
            </a:endParaRPr>
          </a:p>
          <a:p>
            <a:endParaRPr lang="en-US" dirty="0"/>
          </a:p>
          <a:p>
            <a:r>
              <a:rPr lang="en-US" dirty="0"/>
              <a:t>  - no data </a:t>
            </a:r>
            <a:r>
              <a:rPr lang="en-US" dirty="0" err="1"/>
              <a:t>sparsification</a:t>
            </a:r>
            <a:r>
              <a:rPr lang="en-US" dirty="0"/>
              <a:t> (no threshold applied)</a:t>
            </a:r>
          </a:p>
          <a:p>
            <a:r>
              <a:rPr lang="en-US" dirty="0"/>
              <a:t>  - estimate current using waveforms acquired 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with  the </a:t>
            </a:r>
            <a:r>
              <a:rPr lang="en-US" dirty="0"/>
              <a:t>random trigger</a:t>
            </a:r>
          </a:p>
          <a:p>
            <a:r>
              <a:rPr lang="en-US" dirty="0"/>
              <a:t>  - Use PS trigger to monitor beam trips 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0DB3"/>
                </a:solidFill>
              </a:rPr>
              <a:t>Sum up FADC </a:t>
            </a:r>
            <a:r>
              <a:rPr lang="en-US" dirty="0" smtClean="0">
                <a:solidFill>
                  <a:srgbClr val="190DB3"/>
                </a:solidFill>
              </a:rPr>
              <a:t>amplitudes </a:t>
            </a:r>
            <a:r>
              <a:rPr lang="en-US" dirty="0">
                <a:solidFill>
                  <a:srgbClr val="190DB3"/>
                </a:solidFill>
              </a:rPr>
              <a:t>above the threshold </a:t>
            </a:r>
          </a:p>
          <a:p>
            <a:r>
              <a:rPr lang="en-US" dirty="0">
                <a:solidFill>
                  <a:srgbClr val="190DB3"/>
                </a:solidFill>
              </a:rPr>
              <a:t>(1 count above the baseline) in </a:t>
            </a:r>
            <a:r>
              <a:rPr lang="en-US" dirty="0" smtClean="0">
                <a:solidFill>
                  <a:srgbClr val="190DB3"/>
                </a:solidFill>
              </a:rPr>
              <a:t>a 400 </a:t>
            </a:r>
            <a:r>
              <a:rPr lang="en-US" dirty="0">
                <a:solidFill>
                  <a:srgbClr val="190DB3"/>
                </a:solidFill>
              </a:rPr>
              <a:t>ns window </a:t>
            </a:r>
          </a:p>
          <a:p>
            <a:r>
              <a:rPr lang="en-US" dirty="0">
                <a:solidFill>
                  <a:srgbClr val="190DB3"/>
                </a:solidFill>
              </a:rPr>
              <a:t>(100 </a:t>
            </a:r>
            <a:r>
              <a:rPr lang="en-US" dirty="0" err="1">
                <a:solidFill>
                  <a:srgbClr val="190DB3"/>
                </a:solidFill>
              </a:rPr>
              <a:t>fadc</a:t>
            </a:r>
            <a:r>
              <a:rPr lang="en-US" dirty="0">
                <a:solidFill>
                  <a:srgbClr val="190DB3"/>
                </a:solidFill>
              </a:rPr>
              <a:t> samples)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0DB3"/>
                </a:solidFill>
              </a:rPr>
              <a:t>Estimate anode current as follows:</a:t>
            </a:r>
          </a:p>
          <a:p>
            <a:endParaRPr lang="en-US" dirty="0"/>
          </a:p>
          <a:p>
            <a:r>
              <a:rPr lang="en-US" dirty="0" smtClean="0"/>
              <a:t>                     A  </a:t>
            </a:r>
            <a:r>
              <a:rPr lang="en-US" dirty="0"/>
              <a:t>= 5 x 10</a:t>
            </a:r>
            <a:r>
              <a:rPr lang="en-US" baseline="30000" dirty="0"/>
              <a:t>-4</a:t>
            </a:r>
            <a:r>
              <a:rPr lang="en-US" dirty="0"/>
              <a:t> V / 50 Om    &lt;A (FADC) &gt; / 100 samples  /  Gain (Amp) </a:t>
            </a:r>
          </a:p>
          <a:p>
            <a:r>
              <a:rPr lang="en-US" sz="1350" dirty="0"/>
              <a:t>  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831227" cy="45260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 of FADC amplitudes in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 time window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95400"/>
            <a:ext cx="5018948" cy="48959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0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831236" y="199368"/>
            <a:ext cx="5788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Compton Calorimeter: Performance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86299" y="1004875"/>
            <a:ext cx="4343401" cy="2755645"/>
            <a:chOff x="7343377" y="2470483"/>
            <a:chExt cx="4614030" cy="29547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377" y="2470483"/>
              <a:ext cx="4591601" cy="295475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999113" y="2939552"/>
              <a:ext cx="1235242" cy="1138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25612" y="3878512"/>
              <a:ext cx="3637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sym typeface="Symbol" panose="05050102010706020507" pitchFamily="18" charset="2"/>
                </a:rPr>
                <a:t>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230443" y="4135692"/>
              <a:ext cx="3637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sym typeface="Symbol" panose="05050102010706020507" pitchFamily="18" charset="2"/>
                </a:rPr>
                <a:t>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082711" y="4311284"/>
              <a:ext cx="36377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  <a:sym typeface="Symbol" panose="05050102010706020507" pitchFamily="18" charset="2"/>
                </a:rPr>
                <a:t></a:t>
              </a:r>
              <a:endParaRPr lang="en-US" sz="150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807500" y="2859798"/>
              <a:ext cx="2149907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57175" indent="-257175">
                <a:buFont typeface="Symbol" panose="05050102010706020507" pitchFamily="18" charset="2"/>
                <a:buChar char="·"/>
              </a:pPr>
              <a:r>
                <a:rPr lang="en-US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 Compton </a:t>
              </a:r>
            </a:p>
            <a:p>
              <a:r>
                <a:rPr lang="en-US" dirty="0">
                  <a:solidFill>
                    <a:srgbClr val="FF0000"/>
                  </a:solidFill>
                  <a:sym typeface="Symbol" panose="05050102010706020507" pitchFamily="18" charset="2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sym typeface="Symbol" panose="05050102010706020507" pitchFamily="18" charset="2"/>
                </a:rPr>
                <a:t>    Calorimeter </a:t>
              </a:r>
              <a:endParaRPr lang="en-US" dirty="0">
                <a:solidFill>
                  <a:srgbClr val="FF0000"/>
                </a:solidFill>
                <a:sym typeface="Symbol" panose="05050102010706020507" pitchFamily="18" charset="2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76096" y="3052634"/>
            <a:ext cx="3812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of Compton events </a:t>
            </a:r>
          </a:p>
          <a:p>
            <a:r>
              <a:rPr lang="en-US" sz="2000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in </a:t>
            </a:r>
            <a:r>
              <a:rPr lang="en-US" sz="2000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PrimEx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7" y="3703864"/>
            <a:ext cx="3886200" cy="26524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350" y="1646377"/>
            <a:ext cx="4623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compared with Hall B hybrid 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calorimeter </a:t>
            </a:r>
          </a:p>
          <a:p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 (built from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SICCAS crystals produced more</a:t>
            </a:r>
          </a:p>
          <a:p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than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15 years ago)  </a:t>
            </a:r>
            <a:endParaRPr lang="en-US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0436" y="4414554"/>
            <a:ext cx="481815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Two cluster </a:t>
            </a: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events</a:t>
            </a:r>
          </a:p>
          <a:p>
            <a:endParaRPr lang="en-US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Clean 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reconstruction of Compton candidates    </a:t>
            </a: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52400" y="1301958"/>
            <a:ext cx="260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122280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3405" y="239275"/>
            <a:ext cx="3411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Shielding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1" y="3276600"/>
            <a:ext cx="3532973" cy="26497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09962" y="3445577"/>
            <a:ext cx="4063253" cy="2293414"/>
            <a:chOff x="4647618" y="1298944"/>
            <a:chExt cx="4063253" cy="2293414"/>
          </a:xfrm>
        </p:grpSpPr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4760646" y="1595969"/>
              <a:ext cx="1506878" cy="1480898"/>
              <a:chOff x="5766379" y="4082343"/>
              <a:chExt cx="1797803" cy="1766807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766379" y="4082343"/>
                <a:ext cx="1797803" cy="17668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843869" y="4144337"/>
                <a:ext cx="1642822" cy="1658319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920853" y="4214687"/>
                <a:ext cx="1471834" cy="150789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126319" y="1298944"/>
              <a:ext cx="80663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20.6 mm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33078" y="1706896"/>
              <a:ext cx="19777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Housing D = </a:t>
              </a:r>
              <a:r>
                <a:rPr lang="en-US" sz="1350" dirty="0" err="1"/>
                <a:t>19.9mm</a:t>
              </a:r>
              <a:endParaRPr lang="en-US" sz="1350" dirty="0"/>
            </a:p>
            <a:p>
              <a:endParaRPr lang="en-US" sz="1350" dirty="0"/>
            </a:p>
            <a:p>
              <a:r>
                <a:rPr lang="en-US" sz="1350" dirty="0"/>
                <a:t>Mu-metal foil:   350  </a:t>
              </a:r>
              <a:r>
                <a:rPr lang="en-US" sz="1350" dirty="0">
                  <a:sym typeface="Symbol" panose="05050102010706020507" pitchFamily="18" charset="2"/>
                </a:rPr>
                <a:t>m </a:t>
              </a:r>
            </a:p>
            <a:p>
              <a:r>
                <a:rPr lang="en-US" sz="1350" dirty="0">
                  <a:sym typeface="Symbol" panose="05050102010706020507" pitchFamily="18" charset="2"/>
                </a:rPr>
                <a:t>                             50 m</a:t>
              </a:r>
              <a:endParaRPr lang="en-US" sz="135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47618" y="3292276"/>
              <a:ext cx="200221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Steel 1020 (not annealed)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733078" y="2736702"/>
              <a:ext cx="17508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(350 m foil welded and </a:t>
              </a:r>
            </a:p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      annealed)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40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4800" y="1600200"/>
            <a:ext cx="7315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90DB3"/>
                </a:solidFill>
              </a:rPr>
              <a:t>https://</a:t>
            </a:r>
            <a:r>
              <a:rPr lang="en-US" sz="1600" dirty="0" smtClean="0">
                <a:solidFill>
                  <a:srgbClr val="190DB3"/>
                </a:solidFill>
              </a:rPr>
              <a:t>halldweb.jlab.org/wiki-private/index.php/Private:Eta_Rare_Decay</a:t>
            </a:r>
            <a:endParaRPr lang="en-US" sz="1600" dirty="0">
              <a:solidFill>
                <a:srgbClr val="190DB3"/>
              </a:solidFill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6909400" y="850661"/>
            <a:ext cx="1977141" cy="2010052"/>
            <a:chOff x="364669" y="1080434"/>
            <a:chExt cx="5205984" cy="529263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7" t="2358" r="29216"/>
            <a:stretch/>
          </p:blipFill>
          <p:spPr>
            <a:xfrm>
              <a:off x="364669" y="1080434"/>
              <a:ext cx="5205984" cy="529263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41162" y="5180730"/>
              <a:ext cx="323450" cy="353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18061" y="4110191"/>
              <a:ext cx="323450" cy="353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41749" y="2921477"/>
              <a:ext cx="323450" cy="353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endPara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93577" y="2906034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flipV="1">
              <a:off x="2469788" y="3238790"/>
              <a:ext cx="323789" cy="536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  <a:endPara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90209" y="1066800"/>
            <a:ext cx="6497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Simulated magnetic shielding using TOSCA (S. </a:t>
            </a:r>
            <a:r>
              <a:rPr lang="en-US" sz="2000" dirty="0" err="1" smtClean="0">
                <a:solidFill>
                  <a:srgbClr val="C00000"/>
                </a:solidFill>
              </a:rPr>
              <a:t>Glamazdin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47966" y="2398149"/>
            <a:ext cx="58206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C00000"/>
                </a:solidFill>
              </a:rPr>
              <a:t>Build a 3x3 prototype and measured magnetic field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   and PMT performance using </a:t>
            </a:r>
            <a:r>
              <a:rPr lang="en-US" sz="2000" dirty="0" err="1" smtClean="0">
                <a:solidFill>
                  <a:srgbClr val="C00000"/>
                </a:solidFill>
              </a:rPr>
              <a:t>Helmholz</a:t>
            </a:r>
            <a:r>
              <a:rPr lang="en-US" sz="2000" dirty="0" smtClean="0">
                <a:solidFill>
                  <a:srgbClr val="C00000"/>
                </a:solidFill>
              </a:rPr>
              <a:t> coils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253965" y="2751526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2B1BA5"/>
                </a:solidFill>
              </a:rPr>
              <a:t>GlueX-Doc-4166</a:t>
            </a:r>
            <a:endParaRPr lang="en-US" b="1" dirty="0">
              <a:solidFill>
                <a:srgbClr val="2B1BA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857" y="6223356"/>
            <a:ext cx="8021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No significant degradation of performance of the shielded PMT observed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971800" y="214304"/>
            <a:ext cx="325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 Guide Studies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91" y="764738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0" y="1600200"/>
            <a:ext cx="4702475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5520" y="1981200"/>
            <a:ext cx="388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90DB3"/>
                </a:solidFill>
              </a:rPr>
              <a:t>LG length:  </a:t>
            </a:r>
            <a:r>
              <a:rPr lang="en-US" dirty="0" smtClean="0"/>
              <a:t>3.5 cm (magnetic shielding)</a:t>
            </a:r>
          </a:p>
          <a:p>
            <a:r>
              <a:rPr lang="en-US" dirty="0" smtClean="0">
                <a:solidFill>
                  <a:srgbClr val="190DB3"/>
                </a:solidFill>
              </a:rPr>
              <a:t>Diameter:  </a:t>
            </a:r>
            <a:r>
              <a:rPr lang="en-US" dirty="0" smtClean="0"/>
              <a:t>18 mm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190DB3"/>
                </a:solidFill>
              </a:rPr>
              <a:t>Glue  LG to the PMT (UV glue)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190DB3"/>
                </a:solidFill>
              </a:rPr>
              <a:t>Couple LG to the crystal using Silicon</a:t>
            </a:r>
          </a:p>
          <a:p>
            <a:r>
              <a:rPr lang="en-US" dirty="0" smtClean="0">
                <a:solidFill>
                  <a:srgbClr val="190DB3"/>
                </a:solidFill>
              </a:rPr>
              <a:t>cookie (RTV 615)   </a:t>
            </a:r>
            <a:endParaRPr lang="en-US" dirty="0">
              <a:solidFill>
                <a:srgbClr val="190DB3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85693"/>
            <a:ext cx="7772400" cy="6850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PWO Crystals 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98948" y="639195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05631" y="2469897"/>
            <a:ext cx="723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https://halldweb.jlab.org/wiki-private/index.php/Crystal_Specifications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815" y="902985"/>
            <a:ext cx="89171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PWO crystals:      </a:t>
            </a:r>
            <a:r>
              <a:rPr lang="en-US" dirty="0" smtClean="0"/>
              <a:t>20.5 mm x 20.5 mm x 200 mm   ( FCAL insert: an array of 40 x 40 crystals)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Two vendors:</a:t>
            </a:r>
            <a:endParaRPr lang="en-US" dirty="0"/>
          </a:p>
          <a:p>
            <a:r>
              <a:rPr lang="en-US" dirty="0" smtClean="0"/>
              <a:t>                   SICCAS:  Shanghai Institute of Ceramics </a:t>
            </a:r>
            <a:endParaRPr lang="en-US" dirty="0"/>
          </a:p>
          <a:p>
            <a:r>
              <a:rPr lang="en-US" dirty="0" smtClean="0"/>
              <a:t>                   CRYTUR:  Integrated crystal based solution, Czech Republic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4029" y="2873028"/>
            <a:ext cx="70396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Procurement status:   </a:t>
            </a:r>
          </a:p>
          <a:p>
            <a:r>
              <a:rPr lang="en-US" dirty="0" smtClean="0">
                <a:solidFill>
                  <a:srgbClr val="190DB3"/>
                </a:solidFill>
              </a:rPr>
              <a:t>       </a:t>
            </a:r>
            <a:r>
              <a:rPr lang="en-US" dirty="0" smtClean="0"/>
              <a:t>64   crystals received  </a:t>
            </a:r>
            <a:r>
              <a:rPr lang="en-US" dirty="0"/>
              <a:t>from </a:t>
            </a:r>
            <a:r>
              <a:rPr lang="en-US" dirty="0" smtClean="0"/>
              <a:t>CRYTUR, all accepted</a:t>
            </a:r>
          </a:p>
          <a:p>
            <a:r>
              <a:rPr lang="en-US" dirty="0"/>
              <a:t> </a:t>
            </a:r>
            <a:r>
              <a:rPr lang="en-US" dirty="0" smtClean="0"/>
              <a:t>      500 crystals ordered from SICCAS </a:t>
            </a:r>
          </a:p>
          <a:p>
            <a:r>
              <a:rPr lang="en-US" dirty="0" smtClean="0"/>
              <a:t>                - 160 crystals are ready to be shipped to us</a:t>
            </a:r>
          </a:p>
          <a:p>
            <a:r>
              <a:rPr lang="en-US" dirty="0" smtClean="0"/>
              <a:t>                -  All produced crystals were checked at SICCAS by Wuhan group</a:t>
            </a:r>
          </a:p>
          <a:p>
            <a:endParaRPr lang="en-US" dirty="0" smtClean="0"/>
          </a:p>
          <a:p>
            <a:r>
              <a:rPr lang="en-US" dirty="0" smtClean="0"/>
              <a:t>        Preparing a PR for 500 more crystals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4145" y="5710019"/>
            <a:ext cx="630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Collaborate with the Hall C NPS group</a:t>
            </a:r>
          </a:p>
          <a:p>
            <a:r>
              <a:rPr lang="en-US" dirty="0">
                <a:solidFill>
                  <a:srgbClr val="190DB3"/>
                </a:solidFill>
              </a:rPr>
              <a:t> </a:t>
            </a:r>
            <a:r>
              <a:rPr lang="en-US" dirty="0" smtClean="0">
                <a:solidFill>
                  <a:srgbClr val="190DB3"/>
                </a:solidFill>
              </a:rPr>
              <a:t>     </a:t>
            </a:r>
            <a:r>
              <a:rPr lang="en-US" dirty="0" smtClean="0"/>
              <a:t>- building </a:t>
            </a:r>
            <a:r>
              <a:rPr lang="en-US" dirty="0" err="1" smtClean="0"/>
              <a:t>PbWO</a:t>
            </a:r>
            <a:r>
              <a:rPr lang="en-US" dirty="0" smtClean="0"/>
              <a:t> calorimeter, already have about 1100 crystals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470" y="5122520"/>
            <a:ext cx="633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Many crystal QA tests were performed during CCAL fabrication</a:t>
            </a:r>
          </a:p>
        </p:txBody>
      </p:sp>
    </p:spTree>
    <p:extLst>
      <p:ext uri="{BB962C8B-B14F-4D97-AF65-F5344CB8AC3E}">
        <p14:creationId xmlns:p14="http://schemas.microsoft.com/office/powerpoint/2010/main" val="17889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914400"/>
            <a:ext cx="570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up to 12 PWO crystals (modules) at the same time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826" y="3823018"/>
            <a:ext cx="5178174" cy="2819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447800"/>
            <a:ext cx="5600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Install test bench on the platform behind the 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Take data in parallel with </a:t>
            </a:r>
            <a:r>
              <a:rPr lang="en-US" dirty="0" err="1" smtClean="0"/>
              <a:t>GlueX</a:t>
            </a:r>
            <a:r>
              <a:rPr lang="en-US" dirty="0" smtClean="0"/>
              <a:t>     (</a:t>
            </a:r>
            <a:r>
              <a:rPr lang="en-US" dirty="0" err="1" smtClean="0"/>
              <a:t>fadc</a:t>
            </a:r>
            <a:r>
              <a:rPr lang="en-US" dirty="0" smtClean="0"/>
              <a:t> in the ST crate)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0949" y="113196"/>
            <a:ext cx="6372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Crystal Testing Using Pair Spectrometer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8286" y="2800416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Module assembly for testing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56985" y="2753937"/>
            <a:ext cx="5683271" cy="1432798"/>
            <a:chOff x="197839" y="2532291"/>
            <a:chExt cx="5683271" cy="14327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39" y="2532291"/>
              <a:ext cx="5683271" cy="143279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429000" y="3505200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 PMT</a:t>
              </a:r>
              <a:endParaRPr lang="en-US" i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52600" y="3516868"/>
              <a:ext cx="954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 </a:t>
              </a:r>
              <a:r>
                <a:rPr lang="en-US" i="1" dirty="0" err="1" smtClean="0"/>
                <a:t>Crystral</a:t>
              </a:r>
              <a:endParaRPr lang="en-US" i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79636" y="3505200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 Divider</a:t>
              </a:r>
              <a:endParaRPr lang="en-US" i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844202" y="6135469"/>
            <a:ext cx="1833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12 modules</a:t>
            </a:r>
          </a:p>
          <a:p>
            <a:r>
              <a:rPr lang="en-US" dirty="0" smtClean="0"/>
              <a:t>on the test bench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7881" y="5229769"/>
            <a:ext cx="2771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measure light yield, </a:t>
            </a:r>
          </a:p>
          <a:p>
            <a:r>
              <a:rPr lang="en-US" dirty="0"/>
              <a:t> </a:t>
            </a:r>
            <a:r>
              <a:rPr lang="en-US" dirty="0" smtClean="0"/>
              <a:t>    energy resolution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Study light guides</a:t>
            </a:r>
          </a:p>
        </p:txBody>
      </p:sp>
    </p:spTree>
    <p:extLst>
      <p:ext uri="{BB962C8B-B14F-4D97-AF65-F5344CB8AC3E}">
        <p14:creationId xmlns:p14="http://schemas.microsoft.com/office/powerpoint/2010/main" val="409922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60439" y="224437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Solenoid Magnetic Field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07208" y="1219200"/>
            <a:ext cx="6136455" cy="3919284"/>
            <a:chOff x="1601439" y="1873160"/>
            <a:chExt cx="6136455" cy="3919284"/>
          </a:xfrm>
        </p:grpSpPr>
        <p:grpSp>
          <p:nvGrpSpPr>
            <p:cNvPr id="18" name="Group 17"/>
            <p:cNvGrpSpPr/>
            <p:nvPr/>
          </p:nvGrpSpPr>
          <p:grpSpPr>
            <a:xfrm>
              <a:off x="1612980" y="2010550"/>
              <a:ext cx="6124914" cy="3621422"/>
              <a:chOff x="235574" y="1434215"/>
              <a:chExt cx="6905732" cy="419020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74" y="1434215"/>
                <a:ext cx="6905732" cy="4190208"/>
              </a:xfrm>
              <a:prstGeom prst="rect">
                <a:avLst/>
              </a:prstGeom>
            </p:spPr>
          </p:pic>
          <p:cxnSp>
            <p:nvCxnSpPr>
              <p:cNvPr id="13" name="Straight Arrow Connector 12"/>
              <p:cNvCxnSpPr/>
              <p:nvPr/>
            </p:nvCxnSpPr>
            <p:spPr>
              <a:xfrm flipH="1">
                <a:off x="1276710" y="3985405"/>
                <a:ext cx="17253" cy="105242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4396596" y="4511617"/>
                <a:ext cx="1942" cy="54058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008653" y="3306693"/>
                <a:ext cx="1534736" cy="6410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FCAL lead glass</a:t>
                </a:r>
              </a:p>
              <a:p>
                <a:r>
                  <a:rPr lang="en-US" sz="1500" dirty="0"/>
                  <a:t>         face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31534" y="3228335"/>
                <a:ext cx="1702097" cy="881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       </a:t>
                </a:r>
                <a:r>
                  <a:rPr lang="en-US" sz="1500" dirty="0"/>
                  <a:t>lead glass </a:t>
                </a:r>
              </a:p>
              <a:p>
                <a:r>
                  <a:rPr lang="en-US" sz="1500" dirty="0"/>
                  <a:t>downstream end</a:t>
                </a:r>
              </a:p>
              <a:p>
                <a:r>
                  <a:rPr lang="en-US" sz="1350" dirty="0"/>
                  <a:t>      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108511" y="1873160"/>
              <a:ext cx="39624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  Longitudinal field at beamline  (r = 0) 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1060586" y="2811460"/>
              <a:ext cx="14510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  B </a:t>
              </a:r>
              <a:r>
                <a:rPr lang="en-US" baseline="-25000" dirty="0"/>
                <a:t>Z</a:t>
              </a:r>
              <a:r>
                <a:rPr lang="en-US" dirty="0"/>
                <a:t>  (Gauss)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47647" y="5423112"/>
              <a:ext cx="9797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  Z (cm) 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76325" y="5492474"/>
            <a:ext cx="523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field was also measure in front of the FCAL (TOF)</a:t>
            </a:r>
          </a:p>
          <a:p>
            <a:r>
              <a:rPr lang="en-US" dirty="0"/>
              <a:t> </a:t>
            </a:r>
            <a:r>
              <a:rPr lang="en-US" dirty="0" smtClean="0"/>
              <a:t> - good agreement with the field map 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33472" y="786531"/>
            <a:ext cx="1983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GlueX</a:t>
            </a:r>
            <a:r>
              <a:rPr lang="en-US" dirty="0"/>
              <a:t>-doc-4166-</a:t>
            </a:r>
            <a:r>
              <a:rPr lang="en-US" dirty="0" err="1"/>
              <a:t>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7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57733" y="261933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Solenoid Magnetic Field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2719" y="2646308"/>
            <a:ext cx="8896199" cy="2959784"/>
            <a:chOff x="163624" y="1936836"/>
            <a:chExt cx="11925995" cy="3739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5374" y="1954089"/>
              <a:ext cx="6134245" cy="372209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24" y="1936836"/>
              <a:ext cx="6162679" cy="3739344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1656272" y="2812212"/>
              <a:ext cx="0" cy="232913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7415828" y="4137805"/>
              <a:ext cx="17253" cy="112143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659131" y="4217067"/>
              <a:ext cx="840666" cy="379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Insert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39670" y="4034284"/>
              <a:ext cx="840666" cy="3791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Insert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778085" y="1831196"/>
            <a:ext cx="393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cm downstream the FCAL lead block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6160" y="2473376"/>
            <a:ext cx="23225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B </a:t>
            </a:r>
            <a:r>
              <a:rPr lang="en-US" baseline="-25000" dirty="0"/>
              <a:t>Z</a:t>
            </a:r>
            <a:r>
              <a:rPr lang="en-US" dirty="0"/>
              <a:t>   at   Z  = 690 cm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3644" y="2473183"/>
            <a:ext cx="23177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B </a:t>
            </a:r>
            <a:r>
              <a:rPr lang="en-US" baseline="-25000" dirty="0"/>
              <a:t>x</a:t>
            </a:r>
            <a:r>
              <a:rPr lang="en-US" dirty="0"/>
              <a:t>   at   Z  = 690 cm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50460" y="2575644"/>
            <a:ext cx="23225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B </a:t>
            </a:r>
            <a:r>
              <a:rPr lang="en-US" baseline="-25000" dirty="0"/>
              <a:t>Z</a:t>
            </a:r>
            <a:r>
              <a:rPr lang="en-US" dirty="0"/>
              <a:t>   at   Z  = 690 cm   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625100" y="3301335"/>
            <a:ext cx="16097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B </a:t>
            </a:r>
            <a:r>
              <a:rPr lang="en-US" baseline="-25000" dirty="0"/>
              <a:t>Z</a:t>
            </a:r>
            <a:r>
              <a:rPr lang="en-US" dirty="0"/>
              <a:t>   (Gauss)   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709308" y="3314574"/>
            <a:ext cx="16177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B </a:t>
            </a:r>
            <a:r>
              <a:rPr lang="en-US" baseline="-25000" dirty="0"/>
              <a:t>X</a:t>
            </a:r>
            <a:r>
              <a:rPr lang="en-US" dirty="0"/>
              <a:t>   (Gauss)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6878" y="1232316"/>
            <a:ext cx="26115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Proposed Position of </a:t>
            </a:r>
          </a:p>
          <a:p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the FCAL II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643482" y="1139054"/>
            <a:ext cx="6361259" cy="4042910"/>
            <a:chOff x="2341307" y="1182559"/>
            <a:chExt cx="8481678" cy="5390546"/>
          </a:xfrm>
        </p:grpSpPr>
        <p:grpSp>
          <p:nvGrpSpPr>
            <p:cNvPr id="7" name="Group 6"/>
            <p:cNvGrpSpPr/>
            <p:nvPr/>
          </p:nvGrpSpPr>
          <p:grpSpPr>
            <a:xfrm>
              <a:off x="2341307" y="1182559"/>
              <a:ext cx="5966363" cy="2354017"/>
              <a:chOff x="3269150" y="3845073"/>
              <a:chExt cx="5966363" cy="2354017"/>
            </a:xfrm>
          </p:grpSpPr>
          <p:grpSp>
            <p:nvGrpSpPr>
              <p:cNvPr id="4" name="Group 3"/>
              <p:cNvGrpSpPr>
                <a:grpSpLocks noChangeAspect="1"/>
              </p:cNvGrpSpPr>
              <p:nvPr/>
            </p:nvGrpSpPr>
            <p:grpSpPr>
              <a:xfrm>
                <a:off x="4244680" y="4331081"/>
                <a:ext cx="4260937" cy="1301572"/>
                <a:chOff x="3375212" y="4289611"/>
                <a:chExt cx="4182035" cy="1277470"/>
              </a:xfrm>
            </p:grpSpPr>
            <p:sp>
              <p:nvSpPr>
                <p:cNvPr id="2" name="Rectangle 1"/>
                <p:cNvSpPr/>
                <p:nvPr/>
              </p:nvSpPr>
              <p:spPr>
                <a:xfrm>
                  <a:off x="3375212" y="4289611"/>
                  <a:ext cx="4182035" cy="833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Lead Glass  L = 45 cm</a:t>
                  </a:r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4276165" y="5123330"/>
                  <a:ext cx="1801906" cy="44375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PWO  L = 20 cm</a:t>
                  </a:r>
                </a:p>
              </p:txBody>
            </p:sp>
          </p:grpSp>
          <p:cxnSp>
            <p:nvCxnSpPr>
              <p:cNvPr id="8" name="Straight Arrow Connector 7"/>
              <p:cNvCxnSpPr/>
              <p:nvPr/>
            </p:nvCxnSpPr>
            <p:spPr>
              <a:xfrm flipV="1">
                <a:off x="3395755" y="6193766"/>
                <a:ext cx="887003" cy="53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3269150" y="5632653"/>
                <a:ext cx="83398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Beam 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732503" y="3845073"/>
                <a:ext cx="1310615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Z = 625 cm 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976194" y="3858777"/>
                <a:ext cx="125931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Z = 670 cm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015367" y="4158833"/>
              <a:ext cx="4807618" cy="2414272"/>
              <a:chOff x="3697999" y="3845073"/>
              <a:chExt cx="4807618" cy="2414272"/>
            </a:xfrm>
          </p:grpSpPr>
          <p:grpSp>
            <p:nvGrpSpPr>
              <p:cNvPr id="13" name="Group 12"/>
              <p:cNvGrpSpPr>
                <a:grpSpLocks noChangeAspect="1"/>
              </p:cNvGrpSpPr>
              <p:nvPr/>
            </p:nvGrpSpPr>
            <p:grpSpPr>
              <a:xfrm>
                <a:off x="4244680" y="4331081"/>
                <a:ext cx="4260937" cy="1301572"/>
                <a:chOff x="3375212" y="4289611"/>
                <a:chExt cx="4182035" cy="1277470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3375212" y="4289611"/>
                  <a:ext cx="4182035" cy="833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Lead Glass  L = 45 cm</a:t>
                  </a: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276165" y="5123330"/>
                  <a:ext cx="1801906" cy="44375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/>
                    <a:t>PWO  L = 20 cm</a:t>
                  </a: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4007227" y="5442081"/>
                <a:ext cx="83398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Beam 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697999" y="3845073"/>
                <a:ext cx="1310614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Z = 660 cm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014597" y="5828458"/>
                <a:ext cx="213135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C00000"/>
                    </a:solidFill>
                  </a:rPr>
                  <a:t>Z (CCAL) = 690 cm</a:t>
                </a: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 flipV="1">
              <a:off x="6324595" y="6292378"/>
              <a:ext cx="887003" cy="53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256878" y="3371260"/>
            <a:ext cx="5010089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FCAL outer rings cannot be calibrated  using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photons from the target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 FCAL downstream the beam by 35 cm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field at Z = 690 cm  44  Gauss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600" b="1" dirty="0" err="1">
                <a:solidFill>
                  <a:srgbClr val="122C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Bz</a:t>
            </a:r>
            <a:r>
              <a:rPr lang="en-US" sz="1600" b="1" dirty="0">
                <a:solidFill>
                  <a:srgbClr val="122C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 = 0) = 44 Gauss, </a:t>
            </a:r>
            <a:r>
              <a:rPr lang="en-US" sz="1600" b="1" dirty="0" err="1">
                <a:solidFill>
                  <a:srgbClr val="122C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Bx</a:t>
            </a:r>
            <a:r>
              <a:rPr lang="en-US" sz="1600" b="1" dirty="0">
                <a:solidFill>
                  <a:srgbClr val="122C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 = 40 cm) = 8 Gauss 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FCAL modules from the inner part (replaced by PWO) 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can be used to instrument one extra outer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layer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93994" y="2616669"/>
            <a:ext cx="9829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Z = 635 cm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31650" y="2627451"/>
            <a:ext cx="9829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Z = 655 cm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570833" y="2765951"/>
            <a:ext cx="2295854" cy="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53324" y="2334028"/>
            <a:ext cx="21738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move downstream by 35 cm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403689" y="2479739"/>
            <a:ext cx="659905" cy="0"/>
          </a:xfrm>
          <a:prstGeom prst="straightConnector1">
            <a:avLst/>
          </a:prstGeom>
          <a:ln w="25400">
            <a:headEnd type="arrow" w="sm" len="med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07043" y="2228154"/>
            <a:ext cx="4667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10 cm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183510" y="4105561"/>
            <a:ext cx="3195703" cy="976179"/>
            <a:chOff x="3375212" y="4289611"/>
            <a:chExt cx="4182035" cy="1277470"/>
          </a:xfrm>
        </p:grpSpPr>
        <p:sp>
          <p:nvSpPr>
            <p:cNvPr id="2" name="Rectangle 1"/>
            <p:cNvSpPr/>
            <p:nvPr/>
          </p:nvSpPr>
          <p:spPr>
            <a:xfrm>
              <a:off x="3375212" y="4289611"/>
              <a:ext cx="4182035" cy="833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Lead Glass  L = 45 cm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4276165" y="5123330"/>
              <a:ext cx="1801906" cy="4437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PWO  L = 20 cm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75093" y="368230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Solenoid Magnetic Field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561027" y="1989660"/>
          <a:ext cx="5798352" cy="1470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532">
                  <a:extLst>
                    <a:ext uri="{9D8B030D-6E8A-4147-A177-3AD203B41FA5}">
                      <a16:colId xmlns:a16="http://schemas.microsoft.com/office/drawing/2014/main" val="2830619692"/>
                    </a:ext>
                  </a:extLst>
                </a:gridCol>
                <a:gridCol w="1922266">
                  <a:extLst>
                    <a:ext uri="{9D8B030D-6E8A-4147-A177-3AD203B41FA5}">
                      <a16:colId xmlns:a16="http://schemas.microsoft.com/office/drawing/2014/main" val="3286947524"/>
                    </a:ext>
                  </a:extLst>
                </a:gridCol>
                <a:gridCol w="1326696">
                  <a:extLst>
                    <a:ext uri="{9D8B030D-6E8A-4147-A177-3AD203B41FA5}">
                      <a16:colId xmlns:a16="http://schemas.microsoft.com/office/drawing/2014/main" val="1374909591"/>
                    </a:ext>
                  </a:extLst>
                </a:gridCol>
                <a:gridCol w="1534858">
                  <a:extLst>
                    <a:ext uri="{9D8B030D-6E8A-4147-A177-3AD203B41FA5}">
                      <a16:colId xmlns:a16="http://schemas.microsoft.com/office/drawing/2014/main" val="3446287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Z (cm)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Z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 (cm) 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2060"/>
                          </a:solidFill>
                        </a:rPr>
                        <a:t>Bz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 (r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 = 0 cm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)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   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2060"/>
                          </a:solidFill>
                        </a:rPr>
                        <a:t>Bx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 (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r = 40 cm 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)</a:t>
                      </a:r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  </a:t>
                      </a:r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 G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26398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625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FCAL upstream face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87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7298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 smtClean="0"/>
                        <a:t>645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1400" baseline="0" dirty="0" smtClean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68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317048"/>
                  </a:ext>
                </a:extLst>
              </a:tr>
              <a:tr h="3124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670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FCAL downstream face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54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321651"/>
                  </a:ext>
                </a:extLst>
              </a:tr>
              <a:tr h="3124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690 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9453796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1125747" y="5502575"/>
            <a:ext cx="179860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32782" y="5081740"/>
            <a:ext cx="6254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Beam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1687" y="3741055"/>
            <a:ext cx="7377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625 cm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0330" y="3751333"/>
            <a:ext cx="6992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670 cm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0319" y="5162668"/>
            <a:ext cx="7377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635 cm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6197" y="5159092"/>
            <a:ext cx="7377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655 cm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0" y="478420"/>
            <a:ext cx="305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FCAL Acceptance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5" y="1768954"/>
            <a:ext cx="4828906" cy="382423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3862668" y="4064374"/>
            <a:ext cx="6280" cy="910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95822" y="2422945"/>
            <a:ext cx="35898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Move FCAL platform downstream</a:t>
            </a:r>
          </a:p>
          <a:p>
            <a:r>
              <a:rPr lang="en-US" dirty="0"/>
              <a:t>     the beam by 35 cm</a:t>
            </a:r>
          </a:p>
          <a:p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FCAL aperture is decreased by </a:t>
            </a:r>
          </a:p>
          <a:p>
            <a:r>
              <a:rPr lang="en-US" dirty="0"/>
              <a:t>     </a:t>
            </a:r>
            <a:r>
              <a:rPr lang="en-US" dirty="0">
                <a:sym typeface="Symbol" panose="05050102010706020507" pitchFamily="18" charset="2"/>
              </a:rPr>
              <a:t>r  = </a:t>
            </a:r>
            <a:r>
              <a:rPr lang="en-US" dirty="0"/>
              <a:t>7.5  cm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050125" y="3139678"/>
            <a:ext cx="2818823" cy="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0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4760646" y="1595969"/>
            <a:ext cx="1506878" cy="1480898"/>
            <a:chOff x="5766379" y="4082343"/>
            <a:chExt cx="1797803" cy="1766807"/>
          </a:xfrm>
        </p:grpSpPr>
        <p:sp>
          <p:nvSpPr>
            <p:cNvPr id="13" name="Rectangle 12"/>
            <p:cNvSpPr/>
            <p:nvPr/>
          </p:nvSpPr>
          <p:spPr>
            <a:xfrm>
              <a:off x="5766379" y="4082343"/>
              <a:ext cx="1797803" cy="17668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/>
            <p:cNvSpPr/>
            <p:nvPr/>
          </p:nvSpPr>
          <p:spPr>
            <a:xfrm>
              <a:off x="5843869" y="4144337"/>
              <a:ext cx="1642822" cy="165831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920853" y="4214687"/>
              <a:ext cx="1471834" cy="15078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877698" y="533400"/>
            <a:ext cx="37672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PMT Housing: 3 x 3 Prototype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89" y="1011553"/>
            <a:ext cx="3532973" cy="26497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189" y="3750062"/>
            <a:ext cx="363919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PMT length (no leads):    8.73 cm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LG length:                        3.5 cm 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Total:                                12.23 cm 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Flange (+gap):              0.8 cm 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12.23 – 0.8 = 11.43 cm 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PMT housing length 10.5 cm</a:t>
            </a:r>
          </a:p>
          <a:p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make PMT housing 6 – 7 mm longer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26319" y="1298944"/>
            <a:ext cx="8066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20.6 mm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0006" y="4061685"/>
            <a:ext cx="407086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Average crystal width: 20.55 mm   ( sigma  </a:t>
            </a:r>
            <a:r>
              <a:rPr lang="en-US" sz="1350" dirty="0">
                <a:sym typeface="Symbol" panose="05050102010706020507" pitchFamily="18" charset="2"/>
              </a:rPr>
              <a:t> </a:t>
            </a:r>
            <a:r>
              <a:rPr lang="en-US" sz="1350" dirty="0"/>
              <a:t> 25 </a:t>
            </a:r>
            <a:r>
              <a:rPr lang="en-US" sz="1350" dirty="0">
                <a:sym typeface="Symbol" panose="05050102010706020507" pitchFamily="18" charset="2"/>
              </a:rPr>
              <a:t>m )</a:t>
            </a:r>
          </a:p>
          <a:p>
            <a:r>
              <a:rPr lang="en-US" sz="1350" dirty="0">
                <a:sym typeface="Symbol" panose="05050102010706020507" pitchFamily="18" charset="2"/>
              </a:rPr>
              <a:t>ESR thickness:  65 m</a:t>
            </a:r>
            <a:r>
              <a:rPr lang="en-US" sz="1350" dirty="0"/>
              <a:t> </a:t>
            </a:r>
          </a:p>
          <a:p>
            <a:endParaRPr lang="en-US" sz="1350" dirty="0"/>
          </a:p>
          <a:p>
            <a:r>
              <a:rPr lang="en-US" sz="1350" dirty="0"/>
              <a:t>                 20.55 + 0.13 = 20.68 mm    (+ </a:t>
            </a:r>
            <a:r>
              <a:rPr lang="en-US" sz="1350" dirty="0" err="1"/>
              <a:t>Tedlar</a:t>
            </a:r>
            <a:r>
              <a:rPr lang="en-US" sz="1350" dirty="0"/>
              <a:t>) </a:t>
            </a:r>
          </a:p>
          <a:p>
            <a:r>
              <a:rPr lang="en-US" sz="1350" dirty="0"/>
              <a:t>                       cannot make housing wider</a:t>
            </a:r>
          </a:p>
          <a:p>
            <a:endParaRPr lang="en-US" sz="1350" dirty="0"/>
          </a:p>
          <a:p>
            <a:r>
              <a:rPr lang="en-US" sz="1350" dirty="0"/>
              <a:t>PMT diameter &lt; 19.0 mm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33078" y="1706896"/>
            <a:ext cx="1977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Housing D = </a:t>
            </a:r>
            <a:r>
              <a:rPr lang="en-US" sz="1350" dirty="0" err="1"/>
              <a:t>19.9mm</a:t>
            </a:r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Mu-metal foil:   350  </a:t>
            </a:r>
            <a:r>
              <a:rPr lang="en-US" sz="1350" dirty="0">
                <a:sym typeface="Symbol" panose="05050102010706020507" pitchFamily="18" charset="2"/>
              </a:rPr>
              <a:t>m </a:t>
            </a:r>
          </a:p>
          <a:p>
            <a:r>
              <a:rPr lang="en-US" sz="1350" dirty="0">
                <a:sym typeface="Symbol" panose="05050102010706020507" pitchFamily="18" charset="2"/>
              </a:rPr>
              <a:t>                             50 m</a:t>
            </a:r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4647618" y="3292276"/>
            <a:ext cx="2002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Steel 1020 (not annealed)</a:t>
            </a:r>
          </a:p>
        </p:txBody>
      </p:sp>
      <p:sp>
        <p:nvSpPr>
          <p:cNvPr id="4" name="Rectangle 3"/>
          <p:cNvSpPr/>
          <p:nvPr/>
        </p:nvSpPr>
        <p:spPr>
          <a:xfrm>
            <a:off x="6733078" y="2736702"/>
            <a:ext cx="1750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(350 m foil welded and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annealed)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228342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Status of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Calorimeter Construction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81200" y="5866626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https://halldweb.jlab.org/wiki/index.php/FCAL_Insert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6587" y="1219200"/>
            <a:ext cx="8270213" cy="4832092"/>
            <a:chOff x="762000" y="1202438"/>
            <a:chExt cx="8270213" cy="4832092"/>
          </a:xfrm>
        </p:grpSpPr>
        <p:sp>
          <p:nvSpPr>
            <p:cNvPr id="2" name="Rectangle 1"/>
            <p:cNvSpPr/>
            <p:nvPr/>
          </p:nvSpPr>
          <p:spPr>
            <a:xfrm>
              <a:off x="762000" y="1202438"/>
              <a:ext cx="8270213" cy="4832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 smtClean="0">
                  <a:solidFill>
                    <a:srgbClr val="190DB3"/>
                  </a:solidFill>
                  <a:latin typeface="Times New Roman" pitchFamily="18" charset="0"/>
                  <a:cs typeface="Times New Roman" pitchFamily="18" charset="0"/>
                </a:rPr>
                <a:t>PbWO</a:t>
              </a:r>
              <a:r>
                <a:rPr lang="en-US" dirty="0" smtClean="0">
                  <a:solidFill>
                    <a:srgbClr val="190DB3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>
                  <a:solidFill>
                    <a:srgbClr val="190DB3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dirty="0" smtClean="0">
                  <a:solidFill>
                    <a:srgbClr val="190DB3"/>
                  </a:solidFill>
                  <a:latin typeface="Times New Roman" pitchFamily="18" charset="0"/>
                  <a:cs typeface="Times New Roman" pitchFamily="18" charset="0"/>
                </a:rPr>
                <a:t>rystals from two vendors: SICCAS and CRYTUR</a:t>
              </a:r>
              <a:endParaRPr lang="en-US" dirty="0" smtClean="0">
                <a:cs typeface="Times New Roman" pitchFamily="18" charset="0"/>
              </a:endParaRPr>
            </a:p>
            <a:p>
              <a:endParaRPr lang="en-US" dirty="0" smtClean="0">
                <a:solidFill>
                  <a:srgbClr val="190DB3"/>
                </a:solidFill>
                <a:cs typeface="Times New Roman" pitchFamily="18" charset="0"/>
              </a:endParaRPr>
            </a:p>
            <a:p>
              <a:r>
                <a:rPr lang="en-US" dirty="0">
                  <a:cs typeface="Times New Roman" pitchFamily="18" charset="0"/>
                </a:rPr>
                <a:t> </a:t>
              </a:r>
              <a:r>
                <a:rPr lang="en-US" dirty="0" smtClean="0">
                  <a:cs typeface="Times New Roman" pitchFamily="18" charset="0"/>
                </a:rPr>
                <a:t>           - Ordered 1000 crystals. About 200 crystals delivered to the lab</a:t>
              </a:r>
            </a:p>
            <a:p>
              <a:endParaRPr lang="en-US" dirty="0">
                <a:cs typeface="Times New Roman" pitchFamily="18" charset="0"/>
              </a:endParaRPr>
            </a:p>
            <a:p>
              <a:r>
                <a:rPr lang="en-US" dirty="0" smtClean="0">
                  <a:cs typeface="Times New Roman" pitchFamily="18" charset="0"/>
                </a:rPr>
                <a:t>            - perform various QA checks</a:t>
              </a:r>
            </a:p>
            <a:p>
              <a:endParaRPr lang="en-US" dirty="0">
                <a:solidFill>
                  <a:srgbClr val="190DB3"/>
                </a:solidFill>
                <a:cs typeface="Times New Roman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190DB3"/>
                  </a:solidFill>
                  <a:cs typeface="Times New Roman" pitchFamily="18" charset="0"/>
                </a:rPr>
                <a:t>Received from Hamamatsu 500 R4125 </a:t>
              </a:r>
              <a:r>
                <a:rPr lang="en-US" dirty="0" err="1" smtClean="0">
                  <a:solidFill>
                    <a:srgbClr val="190DB3"/>
                  </a:solidFill>
                  <a:cs typeface="Times New Roman" pitchFamily="18" charset="0"/>
                </a:rPr>
                <a:t>PMTs.</a:t>
              </a:r>
              <a:r>
                <a:rPr lang="en-US" dirty="0" smtClean="0">
                  <a:solidFill>
                    <a:srgbClr val="190DB3"/>
                  </a:solidFill>
                  <a:cs typeface="Times New Roman" pitchFamily="18" charset="0"/>
                </a:rPr>
                <a:t> </a:t>
              </a:r>
            </a:p>
            <a:p>
              <a:endParaRPr lang="en-US" dirty="0" smtClean="0">
                <a:solidFill>
                  <a:srgbClr val="190DB3"/>
                </a:solidFill>
                <a:cs typeface="Times New Roman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190DB3"/>
                  </a:solidFill>
                  <a:cs typeface="Times New Roman" pitchFamily="18" charset="0"/>
                </a:rPr>
                <a:t>Finalizing design of the PMT active base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190DB3"/>
                </a:solidFill>
                <a:cs typeface="Times New Roman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190DB3"/>
                  </a:solidFill>
                  <a:latin typeface="Times New Roman" pitchFamily="18" charset="0"/>
                  <a:cs typeface="Times New Roman" pitchFamily="18" charset="0"/>
                </a:rPr>
                <a:t>Ordered </a:t>
              </a:r>
              <a:r>
                <a:rPr lang="en-US" dirty="0" smtClean="0">
                  <a:solidFill>
                    <a:srgbClr val="190DB3"/>
                  </a:solidFill>
                  <a:latin typeface="Times New Roman" pitchFamily="18" charset="0"/>
                  <a:cs typeface="Times New Roman" pitchFamily="18" charset="0"/>
                </a:rPr>
                <a:t>readout / trigger </a:t>
              </a:r>
              <a:r>
                <a:rPr lang="en-US" dirty="0">
                  <a:solidFill>
                    <a:srgbClr val="190DB3"/>
                  </a:solidFill>
                  <a:latin typeface="Times New Roman" pitchFamily="18" charset="0"/>
                  <a:cs typeface="Times New Roman" pitchFamily="18" charset="0"/>
                </a:rPr>
                <a:t>electronics, HVs for 1600 modules</a:t>
              </a:r>
            </a:p>
            <a:p>
              <a:endParaRPr lang="en-US" dirty="0">
                <a:solidFill>
                  <a:srgbClr val="190DB3"/>
                </a:solidFill>
                <a:cs typeface="Times New Roman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190DB3"/>
                  </a:solidFill>
                  <a:latin typeface="Times New Roman" pitchFamily="18" charset="0"/>
                  <a:cs typeface="Times New Roman" pitchFamily="18" charset="0"/>
                </a:rPr>
                <a:t>Preliminary engineering </a:t>
              </a:r>
              <a:r>
                <a:rPr lang="en-US" dirty="0">
                  <a:solidFill>
                    <a:srgbClr val="190DB3"/>
                  </a:solidFill>
                  <a:latin typeface="Times New Roman" pitchFamily="18" charset="0"/>
                  <a:cs typeface="Times New Roman" pitchFamily="18" charset="0"/>
                </a:rPr>
                <a:t>design of the calorimeter </a:t>
              </a:r>
              <a:r>
                <a:rPr lang="en-US" dirty="0" smtClean="0">
                  <a:solidFill>
                    <a:srgbClr val="190DB3"/>
                  </a:solidFill>
                  <a:latin typeface="Times New Roman" pitchFamily="18" charset="0"/>
                  <a:cs typeface="Times New Roman" pitchFamily="18" charset="0"/>
                </a:rPr>
                <a:t>frame and installation procedures</a:t>
              </a:r>
              <a:endParaRPr lang="en-US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190DB3"/>
                  </a:solidFill>
                  <a:latin typeface="Times New Roman" pitchFamily="18" charset="0"/>
                  <a:cs typeface="Times New Roman" pitchFamily="18" charset="0"/>
                </a:rPr>
                <a:t>Have already fabricated several modules. Ready to start mass production</a:t>
              </a:r>
              <a:endParaRPr lang="en-US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2000" dirty="0" smtClean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190DB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3352800" y="2362200"/>
              <a:ext cx="543653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400" dirty="0" smtClean="0">
                  <a:solidFill>
                    <a:srgbClr val="0066FF"/>
                  </a:solidFill>
                  <a:latin typeface="Arial" panose="020B0604020202020204" pitchFamily="34" charset="0"/>
                </a:rPr>
                <a:t>             </a:t>
              </a:r>
              <a:r>
                <a:rPr lang="en-US" altLang="en-US" sz="1400" i="1" dirty="0" smtClean="0">
                  <a:solidFill>
                    <a:srgbClr val="0066FF"/>
                  </a:solidFill>
                  <a:latin typeface="Arial" panose="020B0604020202020204" pitchFamily="34" charset="0"/>
                </a:rPr>
                <a:t>       </a:t>
              </a:r>
              <a:r>
                <a:rPr kumimoji="0" lang="en-US" altLang="en-US" sz="1400" i="1" u="none" strike="noStrike" cap="none" normalizeH="0" baseline="0" dirty="0" smtClean="0">
                  <a:ln>
                    <a:noFill/>
                  </a:ln>
                  <a:solidFill>
                    <a:srgbClr val="0066FF"/>
                  </a:solidFill>
                  <a:effectLst/>
                  <a:latin typeface="Arial" panose="020B0604020202020204" pitchFamily="34" charset="0"/>
                </a:rPr>
                <a:t>NIM </a:t>
              </a:r>
              <a:r>
                <a:rPr kumimoji="0" lang="en-US" altLang="en-US" sz="1400" i="1" u="none" strike="noStrike" cap="none" normalizeH="0" baseline="0" dirty="0" smtClean="0">
                  <a:ln>
                    <a:noFill/>
                  </a:ln>
                  <a:solidFill>
                    <a:srgbClr val="0066FF"/>
                  </a:solidFill>
                  <a:effectLst/>
                  <a:latin typeface="Arial" panose="020B0604020202020204" pitchFamily="34" charset="0"/>
                </a:rPr>
                <a:t>A956 (2020) 163375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7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0680" y="266771"/>
            <a:ext cx="321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Field Measurement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39178"/>
            <a:ext cx="6177322" cy="3662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1432275"/>
            <a:ext cx="15239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smtClean="0"/>
              <a:t>Longitudinal </a:t>
            </a:r>
            <a:r>
              <a:rPr lang="en-US" sz="1350" dirty="0"/>
              <a:t>Field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9824" y="1432275"/>
            <a:ext cx="13077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Transverse Field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1431" y="5232901"/>
            <a:ext cx="398077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Transverse field can be easily shielded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PMT is much less sensitive to the longitudinal field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3763" y="2239567"/>
            <a:ext cx="1602170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Expected maximum</a:t>
            </a:r>
          </a:p>
          <a:p>
            <a:r>
              <a:rPr lang="en-US" sz="1350" dirty="0"/>
              <a:t>    transverse field is </a:t>
            </a:r>
          </a:p>
          <a:p>
            <a:r>
              <a:rPr lang="en-US" sz="1350" dirty="0"/>
              <a:t>         8 Gauss </a:t>
            </a:r>
          </a:p>
          <a:p>
            <a:endParaRPr lang="en-US" sz="1350" dirty="0"/>
          </a:p>
          <a:p>
            <a:r>
              <a:rPr lang="en-US" sz="1350" dirty="0"/>
              <a:t>    (at Z = 690 cm)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9401" y="304800"/>
            <a:ext cx="5955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PMT Response to LED (no Shielding)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63585" y="1361783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Field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0" y="1708031"/>
            <a:ext cx="7223886" cy="38054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2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5" y="1609559"/>
            <a:ext cx="7440283" cy="3919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8351" y="341597"/>
            <a:ext cx="589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PMT Response to LED (no shielding)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01941" y="1164360"/>
            <a:ext cx="172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Field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23638" y="304800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LED Setup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15353"/>
            <a:ext cx="4929389" cy="3697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4745" y="5584317"/>
            <a:ext cx="7272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90DB3"/>
                </a:solidFill>
              </a:rPr>
              <a:t>Check PMT response for different field values using an LED system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7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7197" y="260853"/>
            <a:ext cx="634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PMT Response to LED ( with Shielding)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8949" y="1836656"/>
            <a:ext cx="7535984" cy="4519694"/>
            <a:chOff x="421886" y="1472435"/>
            <a:chExt cx="7535984" cy="45196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886" y="1472435"/>
              <a:ext cx="7535984" cy="4468574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>
              <a:off x="2527674" y="2703169"/>
              <a:ext cx="1" cy="49170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905216" y="2705459"/>
              <a:ext cx="1" cy="49170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6284744" y="2627886"/>
              <a:ext cx="1" cy="49170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6677047" y="2625728"/>
              <a:ext cx="1" cy="49170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378743" y="5622797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B</a:t>
              </a:r>
              <a:r>
                <a:rPr lang="en-US" baseline="-25000" dirty="0" err="1"/>
                <a:t>z</a:t>
              </a:r>
              <a:endParaRPr lang="en-US" baseline="-25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54951" y="5594760"/>
              <a:ext cx="37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B</a:t>
              </a:r>
              <a:r>
                <a:rPr lang="en-US" baseline="-25000" dirty="0" err="1"/>
                <a:t>z</a:t>
              </a:r>
              <a:endParaRPr lang="en-US" baseline="-250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694737" y="1279598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to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ongitudinal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ield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4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13200"/>
            <a:ext cx="643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PMT Response to LED ( with Shielding 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914583"/>
            <a:ext cx="4342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90DB3"/>
                </a:solidFill>
              </a:rPr>
              <a:t>Rotate prototype </a:t>
            </a:r>
            <a:r>
              <a:rPr lang="en-US" dirty="0" smtClean="0">
                <a:solidFill>
                  <a:srgbClr val="190DB3"/>
                </a:solidFill>
              </a:rPr>
              <a:t>by about </a:t>
            </a:r>
            <a:r>
              <a:rPr lang="en-US" dirty="0">
                <a:solidFill>
                  <a:srgbClr val="190DB3"/>
                </a:solidFill>
              </a:rPr>
              <a:t>10 </a:t>
            </a:r>
            <a:r>
              <a:rPr lang="en-US" dirty="0" smtClean="0">
                <a:solidFill>
                  <a:srgbClr val="190DB3"/>
                </a:solidFill>
              </a:rPr>
              <a:t>degrees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 </a:t>
            </a:r>
            <a:r>
              <a:rPr lang="en-US" dirty="0" smtClean="0"/>
              <a:t>   - longitudinal and transverse components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80739" y="1871019"/>
            <a:ext cx="6790008" cy="4064080"/>
            <a:chOff x="158364" y="1402890"/>
            <a:chExt cx="6790008" cy="40640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64" y="1402890"/>
              <a:ext cx="6758091" cy="400731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204049" y="5143805"/>
              <a:ext cx="1429622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 Field   (G)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18750" y="5137789"/>
              <a:ext cx="1429622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 Field   (G)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371BA-E24D-4B0A-95BB-6B7A40A1F0F8}" type="slidenum">
              <a:rPr lang="en-US" smtClean="0"/>
              <a:t>55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28382" y="813584"/>
            <a:ext cx="1983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GlueX</a:t>
            </a:r>
            <a:r>
              <a:rPr lang="en-US" dirty="0"/>
              <a:t>-doc-4166-</a:t>
            </a:r>
            <a:r>
              <a:rPr lang="en-US" dirty="0" err="1"/>
              <a:t>v3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2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81695" y="211953"/>
            <a:ext cx="5504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shielding (TOSCA Simulation)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943600" y="25849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94762" y="2445344"/>
            <a:ext cx="3581400" cy="3641014"/>
            <a:chOff x="28690" y="1817761"/>
            <a:chExt cx="5205984" cy="52926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7" t="2358" r="29216"/>
            <a:stretch/>
          </p:blipFill>
          <p:spPr>
            <a:xfrm>
              <a:off x="28690" y="1817761"/>
              <a:ext cx="5205984" cy="529263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41162" y="5180730"/>
              <a:ext cx="323450" cy="353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</a:t>
              </a:r>
              <a:endPara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18061" y="4110191"/>
              <a:ext cx="323450" cy="353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endPara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1749" y="2921477"/>
              <a:ext cx="323450" cy="353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</a:t>
              </a:r>
              <a:endPara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93577" y="2906034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flipV="1">
              <a:off x="2469788" y="3238790"/>
              <a:ext cx="323789" cy="536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</a:t>
              </a:r>
              <a:endPara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315200" y="711876"/>
            <a:ext cx="14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Glamazdin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27362" y="125939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https://halldweb.jlab.org/wiki-private/index.php/Private:Eta_Rare_Decay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1126" y="2237125"/>
            <a:ext cx="45404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B1BA5"/>
                </a:solidFill>
              </a:rPr>
              <a:t>Magnetic field shielding simulated</a:t>
            </a:r>
          </a:p>
          <a:p>
            <a:r>
              <a:rPr lang="en-US" sz="2000" dirty="0" smtClean="0">
                <a:solidFill>
                  <a:srgbClr val="2B1BA5"/>
                </a:solidFill>
              </a:rPr>
              <a:t>with TOSCA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B1BA5"/>
                </a:solidFill>
              </a:rPr>
              <a:t>Field measurements were performed </a:t>
            </a:r>
          </a:p>
          <a:p>
            <a:r>
              <a:rPr lang="en-US" sz="2000" dirty="0" smtClean="0">
                <a:solidFill>
                  <a:srgbClr val="2B1BA5"/>
                </a:solidFill>
              </a:rPr>
              <a:t>in Hall D and using </a:t>
            </a:r>
            <a:r>
              <a:rPr lang="en-US" sz="2000" dirty="0" err="1" smtClean="0">
                <a:solidFill>
                  <a:srgbClr val="2B1BA5"/>
                </a:solidFill>
              </a:rPr>
              <a:t>Helmholz</a:t>
            </a:r>
            <a:r>
              <a:rPr lang="en-US" sz="2000" dirty="0" smtClean="0">
                <a:solidFill>
                  <a:srgbClr val="2B1BA5"/>
                </a:solidFill>
              </a:rPr>
              <a:t> coils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B1BA5"/>
                </a:solidFill>
              </a:rPr>
              <a:t>Realistic </a:t>
            </a:r>
            <a:r>
              <a:rPr lang="en-US" sz="2000" dirty="0" err="1" smtClean="0">
                <a:solidFill>
                  <a:srgbClr val="2B1BA5"/>
                </a:solidFill>
              </a:rPr>
              <a:t>3x3</a:t>
            </a:r>
            <a:r>
              <a:rPr lang="en-US" sz="2000" dirty="0" smtClean="0">
                <a:solidFill>
                  <a:srgbClr val="2B1BA5"/>
                </a:solidFill>
              </a:rPr>
              <a:t> prototype (PMT housing) </a:t>
            </a:r>
          </a:p>
          <a:p>
            <a:r>
              <a:rPr lang="en-US" sz="2000" dirty="0">
                <a:solidFill>
                  <a:srgbClr val="2B1BA5"/>
                </a:solidFill>
              </a:rPr>
              <a:t> </a:t>
            </a:r>
            <a:r>
              <a:rPr lang="en-US" sz="2000" dirty="0" smtClean="0">
                <a:solidFill>
                  <a:srgbClr val="2B1BA5"/>
                </a:solidFill>
              </a:rPr>
              <a:t>    is ready</a:t>
            </a:r>
          </a:p>
          <a:p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- will be tested  using </a:t>
            </a:r>
            <a:r>
              <a:rPr lang="en-US" sz="2000" dirty="0" err="1" smtClean="0"/>
              <a:t>Helmholz</a:t>
            </a:r>
            <a:r>
              <a:rPr lang="en-US" sz="2000" dirty="0" smtClean="0"/>
              <a:t> coils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shortly</a:t>
            </a:r>
            <a:endParaRPr lang="en-US" sz="2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5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348091"/>
            <a:ext cx="8467344" cy="46080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0FEF9-0FC5-4B48-B127-B8AAEECE64FF}" type="slidenum">
              <a:rPr lang="en-US" smtClean="0"/>
              <a:t>57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20787" y="343230"/>
            <a:ext cx="5830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19x19 Hybrid </a:t>
            </a:r>
            <a:r>
              <a:rPr lang="en-US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FCal</a:t>
            </a:r>
            <a:r>
              <a:rPr lang="en-US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 Solenoid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8166" y="1972818"/>
            <a:ext cx="2885726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P=5cm, µ-shield 360µm</a:t>
            </a:r>
          </a:p>
          <a:p>
            <a:endParaRPr lang="en-US" sz="1350" i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3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Sol-1: x=y=3.125cm</a:t>
            </a:r>
          </a:p>
          <a:p>
            <a:r>
              <a:rPr lang="en-US" sz="13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Sol-2: x=y=19.925cm</a:t>
            </a:r>
          </a:p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Sol-3: x=y=38.825cm</a:t>
            </a:r>
          </a:p>
          <a:p>
            <a:r>
              <a:rPr lang="en-US" sz="135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Sol-4: x=36.725, y=38.825cm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5403" y="2318898"/>
            <a:ext cx="12458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PMT’s face</a:t>
            </a:r>
          </a:p>
          <a:p>
            <a:r>
              <a:rPr lang="en-US" sz="135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(3cm guide)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4157" y="2966581"/>
            <a:ext cx="12458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PMT’s face</a:t>
            </a:r>
          </a:p>
          <a:p>
            <a:r>
              <a:rPr lang="en-US" sz="135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(4cm guide)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908292" y="3448239"/>
            <a:ext cx="9144" cy="11247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598664" y="2881312"/>
            <a:ext cx="9144" cy="11247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225462" y="3430933"/>
            <a:ext cx="9144" cy="1124712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38468" y="3305517"/>
            <a:ext cx="12458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PMT’s face</a:t>
            </a:r>
          </a:p>
          <a:p>
            <a:r>
              <a:rPr lang="en-US" sz="135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(5cm guide)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6968" y="3993289"/>
            <a:ext cx="5998436" cy="359264"/>
          </a:xfrm>
          <a:prstGeom prst="rect">
            <a:avLst/>
          </a:prstGeom>
          <a:solidFill>
            <a:srgbClr val="FFC000">
              <a:alpha val="42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2332811" y="6126767"/>
            <a:ext cx="461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field can be reduced below 0.5 Gauss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1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3048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Readout Electronics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21222" y="1201303"/>
            <a:ext cx="224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talk by Fernando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9097" y="2058032"/>
            <a:ext cx="830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Use standard readout (</a:t>
            </a:r>
            <a:r>
              <a:rPr lang="en-US" dirty="0" err="1" smtClean="0">
                <a:solidFill>
                  <a:srgbClr val="190DB3"/>
                </a:solidFill>
              </a:rPr>
              <a:t>fadc250</a:t>
            </a:r>
            <a:r>
              <a:rPr lang="en-US" dirty="0" smtClean="0">
                <a:solidFill>
                  <a:srgbClr val="190DB3"/>
                </a:solidFill>
              </a:rPr>
              <a:t>) and trigger electronics. Will require </a:t>
            </a:r>
            <a:r>
              <a:rPr lang="en-US" dirty="0">
                <a:solidFill>
                  <a:srgbClr val="190DB3"/>
                </a:solidFill>
              </a:rPr>
              <a:t> </a:t>
            </a:r>
            <a:r>
              <a:rPr lang="en-US" dirty="0" smtClean="0">
                <a:solidFill>
                  <a:srgbClr val="190DB3"/>
                </a:solidFill>
              </a:rPr>
              <a:t>                                           </a:t>
            </a:r>
          </a:p>
          <a:p>
            <a:r>
              <a:rPr lang="en-US" dirty="0">
                <a:solidFill>
                  <a:srgbClr val="190DB3"/>
                </a:solidFill>
              </a:rPr>
              <a:t> </a:t>
            </a:r>
            <a:r>
              <a:rPr lang="en-US" dirty="0" smtClean="0">
                <a:solidFill>
                  <a:srgbClr val="190DB3"/>
                </a:solidFill>
              </a:rPr>
              <a:t>                                                    5 new VSX crates</a:t>
            </a:r>
          </a:p>
          <a:p>
            <a:endParaRPr lang="en-US" dirty="0"/>
          </a:p>
          <a:p>
            <a:r>
              <a:rPr lang="en-US" dirty="0" smtClean="0"/>
              <a:t>               VXS crates  - ordered</a:t>
            </a:r>
          </a:p>
          <a:p>
            <a:endParaRPr lang="en-US" dirty="0" smtClean="0"/>
          </a:p>
          <a:p>
            <a:r>
              <a:rPr lang="en-US" dirty="0" smtClean="0"/>
              <a:t>               FADC 250   - ordered </a:t>
            </a:r>
          </a:p>
          <a:p>
            <a:endParaRPr lang="en-US" dirty="0"/>
          </a:p>
          <a:p>
            <a:r>
              <a:rPr lang="en-US" dirty="0" smtClean="0"/>
              <a:t>               Procurement of CTP (VTP) is in process</a:t>
            </a:r>
          </a:p>
          <a:p>
            <a:endParaRPr lang="en-US" dirty="0"/>
          </a:p>
          <a:p>
            <a:r>
              <a:rPr lang="en-US" dirty="0" smtClean="0"/>
              <a:t>               Trigger Interface modules    - ordered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29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86623" y="167266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Frame Design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823543" y="510166"/>
            <a:ext cx="170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talk by Tim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32016"/>
            <a:ext cx="4975268" cy="5289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2417" y="1508649"/>
            <a:ext cx="416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Regular meetings with engineering group 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76600" y="1929505"/>
            <a:ext cx="556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https://halldweb.jlab.org/wiki/index.php/FCAL_Insert_Design_Meetings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3868" y="2732653"/>
            <a:ext cx="31951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Working on the frame design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Cooling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Light monitoring syste</a:t>
            </a:r>
            <a:r>
              <a:rPr lang="en-US" dirty="0"/>
              <a:t>m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Electronics patch panels 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19486" y="879498"/>
            <a:ext cx="2614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Stephanie, Keith </a:t>
            </a:r>
            <a:r>
              <a:rPr lang="en-US" dirty="0" smtClean="0"/>
              <a:t>Harding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4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446000" y="75844"/>
            <a:ext cx="3772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Testing of PbWO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Crystals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1" y="1004739"/>
            <a:ext cx="3450383" cy="25877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05989"/>
            <a:ext cx="3302000" cy="2476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167635"/>
            <a:ext cx="3661064" cy="2434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5807" y="588140"/>
            <a:ext cx="264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Dimension measurements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4727" y="3736657"/>
            <a:ext cx="324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transmission measurement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27236" y="3714606"/>
            <a:ext cx="375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Pair Spectrometer test setup in Hall D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37" y="961666"/>
            <a:ext cx="3492980" cy="26197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33315" y="570324"/>
            <a:ext cx="3868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yield measurement (Na22 source)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7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524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Di-photon Yield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71060"/>
            <a:ext cx="4676775" cy="2924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09542"/>
            <a:ext cx="4553714" cy="2847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887410"/>
            <a:ext cx="3505200" cy="238032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366497" y="3267732"/>
            <a:ext cx="500903" cy="1289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62400" y="6031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01000" y="6031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00200" y="3581400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period: 1 day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57964" y="3657600"/>
            <a:ext cx="211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period: 2 days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47953" y="4876800"/>
            <a:ext cx="201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Relatively stable       </a:t>
            </a:r>
          </a:p>
          <a:p>
            <a:r>
              <a:rPr lang="en-US" dirty="0" smtClean="0"/>
              <a:t>   performance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31224" y="513536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Problematic modules in FCAL</a:t>
            </a:r>
          </a:p>
        </p:txBody>
      </p:sp>
      <p:sp>
        <p:nvSpPr>
          <p:cNvPr id="11" name="Oval 10"/>
          <p:cNvSpPr/>
          <p:nvPr/>
        </p:nvSpPr>
        <p:spPr>
          <a:xfrm>
            <a:off x="6934200" y="1580029"/>
            <a:ext cx="473449" cy="401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26026" y="1475414"/>
            <a:ext cx="4805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Compute tagged flux for all </a:t>
            </a:r>
            <a:r>
              <a:rPr lang="en-US" dirty="0" err="1" smtClean="0"/>
              <a:t>PrimEx</a:t>
            </a:r>
            <a:r>
              <a:rPr lang="en-US" dirty="0" smtClean="0"/>
              <a:t> production</a:t>
            </a:r>
          </a:p>
          <a:p>
            <a:r>
              <a:rPr lang="en-US" dirty="0" smtClean="0"/>
              <a:t>runs (CCDB)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6026" y="2598191"/>
            <a:ext cx="377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Flux normalized yield of di-photons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0081" y="679722"/>
            <a:ext cx="194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FCAL XY of clusters</a:t>
            </a:r>
          </a:p>
        </p:txBody>
      </p:sp>
    </p:spTree>
    <p:extLst>
      <p:ext uri="{BB962C8B-B14F-4D97-AF65-F5344CB8AC3E}">
        <p14:creationId xmlns:p14="http://schemas.microsoft.com/office/powerpoint/2010/main" val="130762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2286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CCAL Light Monitoring System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4674687" cy="2923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86200"/>
            <a:ext cx="4759207" cy="2230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35168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43400" y="61838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2754868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run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2743200"/>
            <a:ext cx="914401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last run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0" y="1295400"/>
            <a:ext cx="3396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PMT receives light from</a:t>
            </a:r>
          </a:p>
          <a:p>
            <a:r>
              <a:rPr lang="en-US" dirty="0"/>
              <a:t> </a:t>
            </a:r>
            <a:r>
              <a:rPr lang="en-US" dirty="0" smtClean="0"/>
              <a:t>      LED and Alpha source </a:t>
            </a:r>
          </a:p>
          <a:p>
            <a:endParaRPr lang="en-US" dirty="0"/>
          </a:p>
          <a:p>
            <a:r>
              <a:rPr lang="en-US" dirty="0" smtClean="0"/>
              <a:t>   - good LED stability measured </a:t>
            </a:r>
          </a:p>
          <a:p>
            <a:r>
              <a:rPr lang="en-US" dirty="0" smtClean="0"/>
              <a:t>     with respect to Alpha, </a:t>
            </a:r>
            <a:r>
              <a:rPr lang="en-US" dirty="0" smtClean="0">
                <a:sym typeface="Symbol" panose="05050102010706020507" pitchFamily="18" charset="2"/>
              </a:rPr>
              <a:t> 0.2 %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5957" y="2044054"/>
            <a:ext cx="1378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</a:t>
            </a:r>
            <a:r>
              <a:rPr lang="en-US" sz="1200" dirty="0" smtClean="0"/>
              <a:t> (LED) /  A (Alpha)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63711" y="4312290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</a:t>
            </a:r>
            <a:r>
              <a:rPr lang="en-US" sz="1200" dirty="0" smtClean="0"/>
              <a:t> (LED) 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541020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run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599" y="5410200"/>
            <a:ext cx="914401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last run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6275" y="4140448"/>
            <a:ext cx="293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 response in various CCAL</a:t>
            </a:r>
          </a:p>
          <a:p>
            <a:r>
              <a:rPr lang="en-US" dirty="0" smtClean="0"/>
              <a:t>             modules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5195306" y="4964668"/>
            <a:ext cx="519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2 </a:t>
            </a:r>
            <a:r>
              <a:rPr lang="en-US" dirty="0">
                <a:sym typeface="Symbol" panose="05050102010706020507" pitchFamily="18" charset="2"/>
              </a:rPr>
              <a:t>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7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762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PMT Active Base  Performance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45849" y="857071"/>
            <a:ext cx="7188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Observed non – linear response of the calorimeter (couple of </a:t>
            </a:r>
            <a:r>
              <a:rPr lang="en-US" dirty="0" err="1" smtClean="0">
                <a:solidFill>
                  <a:srgbClr val="190DB3"/>
                </a:solidFill>
              </a:rPr>
              <a:t>percents</a:t>
            </a:r>
            <a:r>
              <a:rPr lang="en-US" dirty="0" smtClean="0">
                <a:solidFill>
                  <a:srgbClr val="190DB3"/>
                </a:solidFill>
              </a:rPr>
              <a:t>) </a:t>
            </a:r>
          </a:p>
          <a:p>
            <a:r>
              <a:rPr lang="en-US" dirty="0" smtClean="0">
                <a:solidFill>
                  <a:srgbClr val="190DB3"/>
                </a:solidFill>
              </a:rPr>
              <a:t>      during commissioning run in December 2018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-  somewhat worse energy resolution than expected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14258"/>
            <a:ext cx="5427558" cy="2543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6044" y="4118097"/>
            <a:ext cx="43247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FADC amplitude as a function of the beam energy</a:t>
            </a:r>
          </a:p>
        </p:txBody>
      </p:sp>
      <p:sp>
        <p:nvSpPr>
          <p:cNvPr id="3" name="Rectangle 2"/>
          <p:cNvSpPr/>
          <p:nvPr/>
        </p:nvSpPr>
        <p:spPr>
          <a:xfrm>
            <a:off x="5651676" y="4923905"/>
            <a:ext cx="2900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GeV :   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3200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FADC channels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5400" y="2139966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PMTs were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relatively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HVs (650 – 700 V),  HV recommended  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by  Hamamatsu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about 1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5848" y="2906684"/>
            <a:ext cx="7640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1B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Changed FADC voltage range to 2 </a:t>
            </a:r>
            <a:r>
              <a:rPr lang="en-US" dirty="0" smtClean="0">
                <a:solidFill>
                  <a:srgbClr val="2B1B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and  </a:t>
            </a:r>
            <a:r>
              <a:rPr lang="en-US" dirty="0">
                <a:solidFill>
                  <a:srgbClr val="2B1B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HV by 50 </a:t>
            </a:r>
            <a:r>
              <a:rPr lang="en-US" dirty="0" smtClean="0">
                <a:solidFill>
                  <a:srgbClr val="2B1B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in January</a:t>
            </a:r>
            <a:endParaRPr lang="en-US" dirty="0">
              <a:solidFill>
                <a:srgbClr val="2B1B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B1BA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B1B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linearity using calibration runs (CCAL in the beam)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29062" y="5555964"/>
            <a:ext cx="13773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 &lt; 30 kHz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7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0" y="1880869"/>
            <a:ext cx="3089160" cy="1776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87" y="4038600"/>
            <a:ext cx="3127244" cy="17986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68850" y="2782746"/>
            <a:ext cx="585417" cy="300082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570 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800" y="4114800"/>
            <a:ext cx="743131" cy="300082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 750 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3142" y="4267200"/>
            <a:ext cx="17560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Signal attenuator (0.1)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8101" y="1417942"/>
            <a:ext cx="1908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Calorimeter CELL = -4, -4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68850" y="422914"/>
            <a:ext cx="586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Linearity as a Function of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perational HV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28800"/>
            <a:ext cx="3158891" cy="1816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57" y="1828800"/>
            <a:ext cx="3215975" cy="18496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7723" y="2751994"/>
            <a:ext cx="666867" cy="300082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 630 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5475" y="2737219"/>
            <a:ext cx="787083" cy="300082"/>
          </a:xfrm>
          <a:prstGeom prst="rect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 680 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9201" y="2143238"/>
            <a:ext cx="10666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Spring, 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18910" y="2141347"/>
            <a:ext cx="8580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Fall,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1558" y="6102881"/>
            <a:ext cx="442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Linearity is improved with the HV increase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234040"/>
            <a:ext cx="77724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Test Modified Active Base with the </a:t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Bypassed Amplifier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76400"/>
            <a:ext cx="4641787" cy="42098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99751" y="2057400"/>
            <a:ext cx="1414849" cy="1044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57800" y="2362882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Install 9 PMT bases with </a:t>
            </a:r>
          </a:p>
          <a:p>
            <a:r>
              <a:rPr lang="en-US" dirty="0" smtClean="0"/>
              <a:t>the bypassed amplifier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bases with the reduced gain: </a:t>
            </a:r>
          </a:p>
          <a:p>
            <a:r>
              <a:rPr lang="en-US" dirty="0"/>
              <a:t> </a:t>
            </a:r>
            <a:r>
              <a:rPr lang="en-US" dirty="0" smtClean="0"/>
              <a:t>             gain 3 and 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444634" y="1199616"/>
            <a:ext cx="26261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Linearity: ADC Peak Amplitude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" y="1940093"/>
            <a:ext cx="3072192" cy="1766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64" y="1940093"/>
            <a:ext cx="3200402" cy="1840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6" y="3993929"/>
            <a:ext cx="3251910" cy="1870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79" y="4013088"/>
            <a:ext cx="3372226" cy="19395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2713" y="1978082"/>
            <a:ext cx="776606" cy="27699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Cell 4,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70482" y="1978082"/>
            <a:ext cx="776606" cy="27699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Cell 4, 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38134" y="1986619"/>
            <a:ext cx="776606" cy="27699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Cell 4,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2417" y="2771672"/>
            <a:ext cx="1858407" cy="57708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CCAL Spring 2019, gain 24</a:t>
            </a:r>
          </a:p>
          <a:p>
            <a:r>
              <a:rPr lang="en-US" sz="1050" dirty="0"/>
              <a:t>750 V </a:t>
            </a:r>
          </a:p>
          <a:p>
            <a:r>
              <a:rPr lang="en-US" sz="1050" dirty="0"/>
              <a:t>2 V range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51412" y="2817503"/>
            <a:ext cx="1180787" cy="73866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Bypassed amplifier</a:t>
            </a:r>
          </a:p>
          <a:p>
            <a:r>
              <a:rPr lang="en-US" sz="1050" dirty="0"/>
              <a:t>810 V </a:t>
            </a:r>
          </a:p>
          <a:p>
            <a:r>
              <a:rPr lang="en-US" sz="1050" dirty="0"/>
              <a:t>0.5 V range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07412" y="4905034"/>
            <a:ext cx="1180787" cy="57708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gain 3</a:t>
            </a:r>
          </a:p>
          <a:p>
            <a:r>
              <a:rPr lang="en-US" sz="1050" dirty="0"/>
              <a:t>850 V  </a:t>
            </a:r>
          </a:p>
          <a:p>
            <a:r>
              <a:rPr lang="en-US" sz="1050" dirty="0"/>
              <a:t>2  V range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47755" y="5019334"/>
            <a:ext cx="1180787" cy="57708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gain 6</a:t>
            </a:r>
          </a:p>
          <a:p>
            <a:r>
              <a:rPr lang="en-US" sz="1050" dirty="0"/>
              <a:t>800 V  </a:t>
            </a:r>
          </a:p>
          <a:p>
            <a:r>
              <a:rPr lang="en-US" sz="1050" dirty="0"/>
              <a:t>2  V range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51413" y="4065560"/>
            <a:ext cx="776606" cy="27699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Cell -5, 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47755" y="4092691"/>
            <a:ext cx="776606" cy="27699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Cell -5, 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24" y="1947028"/>
            <a:ext cx="3244508" cy="18660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94678" y="2841566"/>
            <a:ext cx="1180787" cy="73866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Bypassed amplifier</a:t>
            </a:r>
          </a:p>
          <a:p>
            <a:r>
              <a:rPr lang="en-US" sz="1050" dirty="0"/>
              <a:t>960 V </a:t>
            </a:r>
          </a:p>
          <a:p>
            <a:r>
              <a:rPr lang="en-US" sz="1050" dirty="0"/>
              <a:t>2 V range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070" y="3557672"/>
            <a:ext cx="1858407" cy="25391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/>
              <a:t>Vpeak</a:t>
            </a:r>
            <a:r>
              <a:rPr lang="en-US" sz="1050" dirty="0"/>
              <a:t> = 1.7 V (3501 </a:t>
            </a:r>
            <a:r>
              <a:rPr lang="en-US" sz="1050" dirty="0" err="1"/>
              <a:t>cnt</a:t>
            </a:r>
            <a:r>
              <a:rPr lang="en-US" sz="1050" dirty="0"/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49842" y="2013424"/>
            <a:ext cx="776606" cy="27699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Cell 4, 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24249" y="3587751"/>
            <a:ext cx="1858407" cy="25391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/>
              <a:t>Vpeak</a:t>
            </a:r>
            <a:r>
              <a:rPr lang="en-US" sz="1050" dirty="0"/>
              <a:t> = 1.6 V (3228 </a:t>
            </a:r>
            <a:r>
              <a:rPr lang="en-US" sz="1050" dirty="0" err="1"/>
              <a:t>cnt</a:t>
            </a:r>
            <a:r>
              <a:rPr lang="en-US" sz="1050" dirty="0"/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91415" y="2182003"/>
            <a:ext cx="1143295" cy="41549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Divider limitations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28392" y="3611814"/>
            <a:ext cx="1858407" cy="25391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/>
              <a:t>Vpeak</a:t>
            </a:r>
            <a:r>
              <a:rPr lang="en-US" sz="1050" dirty="0"/>
              <a:t> = 0.4 V ( 3474 </a:t>
            </a:r>
            <a:r>
              <a:rPr lang="en-US" sz="1050" dirty="0" err="1"/>
              <a:t>cnt</a:t>
            </a:r>
            <a:r>
              <a:rPr lang="en-US" sz="1050" dirty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73757" y="5633040"/>
            <a:ext cx="1858407" cy="25391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/>
              <a:t>Vpeak</a:t>
            </a:r>
            <a:r>
              <a:rPr lang="en-US" sz="1050" dirty="0"/>
              <a:t> = 1.2 V ( 2480 </a:t>
            </a:r>
            <a:r>
              <a:rPr lang="en-US" sz="1050" dirty="0" err="1"/>
              <a:t>cnt</a:t>
            </a:r>
            <a:r>
              <a:rPr lang="en-US" sz="1050" dirty="0"/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34414" y="5699214"/>
            <a:ext cx="1858407" cy="25391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 err="1"/>
              <a:t>Vpeak</a:t>
            </a:r>
            <a:r>
              <a:rPr lang="en-US" sz="1050" dirty="0"/>
              <a:t> = 1.6 V ( 3359 </a:t>
            </a:r>
            <a:r>
              <a:rPr lang="en-US" sz="1050" dirty="0" err="1"/>
              <a:t>cnt</a:t>
            </a:r>
            <a:r>
              <a:rPr lang="en-US" sz="105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24"/>
          <p:cNvSpPr>
            <a:spLocks noChangeArrowheads="1"/>
          </p:cNvSpPr>
          <p:nvPr/>
        </p:nvSpPr>
        <p:spPr bwMode="auto">
          <a:xfrm>
            <a:off x="7010400" y="4572000"/>
            <a:ext cx="1371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23900" y="77569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Hall D Compton Calorimeter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" y="2074562"/>
            <a:ext cx="43434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Array of </a:t>
            </a:r>
            <a:r>
              <a:rPr lang="en-US" dirty="0" err="1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12x12</a:t>
            </a: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PbWO</a:t>
            </a:r>
            <a:r>
              <a:rPr lang="en-US" baseline="-25000" dirty="0" err="1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4</a:t>
            </a: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crystals 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70000"/>
              <a:defRPr/>
            </a:pP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 </a:t>
            </a:r>
            <a:endParaRPr lang="en-US" dirty="0" smtClean="0">
              <a:solidFill>
                <a:srgbClr val="C00000"/>
              </a:solidFill>
              <a:cs typeface="Times New Roman" panose="02020603050405020304" pitchFamily="18" charset="0"/>
              <a:sym typeface="Symbol" charset="0"/>
            </a:endParaRPr>
          </a:p>
          <a:p>
            <a:pPr>
              <a:lnSpc>
                <a:spcPts val="1200"/>
              </a:lnSpc>
              <a:buClr>
                <a:srgbClr val="C00000"/>
              </a:buClr>
              <a:buSzPct val="70000"/>
              <a:defRPr/>
            </a:pPr>
            <a:endParaRPr lang="en-US" dirty="0">
              <a:solidFill>
                <a:srgbClr val="C00000"/>
              </a:solidFill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Beam hole: 2 x 2 crystals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70000"/>
              <a:defRPr/>
            </a:pPr>
            <a:endParaRPr lang="en-US" dirty="0" smtClean="0">
              <a:solidFill>
                <a:srgbClr val="C00000"/>
              </a:solidFill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Tungsten absorber covers the inner </a:t>
            </a:r>
          </a:p>
          <a:p>
            <a:pPr>
              <a:buClr>
                <a:srgbClr val="C00000"/>
              </a:buClr>
              <a:buSzPct val="70000"/>
              <a:defRPr/>
            </a:pP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               most layer  (taken from </a:t>
            </a:r>
            <a:r>
              <a:rPr lang="en-US" dirty="0" err="1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HyCal</a:t>
            </a: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)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70000"/>
              <a:defRPr/>
            </a:pPr>
            <a:endParaRPr lang="en-US" dirty="0" smtClean="0">
              <a:solidFill>
                <a:srgbClr val="C00000"/>
              </a:solidFill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Water cooling  (minimum 5</a:t>
            </a: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 C), </a:t>
            </a:r>
          </a:p>
          <a:p>
            <a:pPr>
              <a:buClr>
                <a:srgbClr val="C00000"/>
              </a:buClr>
              <a:buSzPct val="70000"/>
              <a:defRPr/>
            </a:pP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                   nitrogen purge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70000"/>
              <a:defRPr/>
            </a:pP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      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70000"/>
              <a:defRPr/>
            </a:pPr>
            <a:endParaRPr lang="en-US" dirty="0" smtClean="0">
              <a:solidFill>
                <a:srgbClr val="C00000"/>
              </a:solidFill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LED-based gain monitoring system</a:t>
            </a:r>
          </a:p>
          <a:p>
            <a:pPr>
              <a:lnSpc>
                <a:spcPts val="1200"/>
              </a:lnSpc>
              <a:buClr>
                <a:srgbClr val="C00000"/>
              </a:buClr>
              <a:buSzPct val="70000"/>
              <a:defRPr/>
            </a:pPr>
            <a:endParaRPr lang="en-US" dirty="0" smtClean="0">
              <a:solidFill>
                <a:srgbClr val="C00000"/>
              </a:solidFill>
              <a:cs typeface="Times New Roman" panose="02020603050405020304" pitchFamily="18" charset="0"/>
              <a:sym typeface="Symbol" charset="0"/>
            </a:endParaRPr>
          </a:p>
          <a:p>
            <a:pPr marL="285750" indent="-285750"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C00000"/>
                </a:solidFill>
                <a:cs typeface="Times New Roman" panose="02020603050405020304" pitchFamily="18" charset="0"/>
                <a:sym typeface="Symbol" charset="0"/>
              </a:rPr>
              <a:t>Positioned on X-Y movable platform</a:t>
            </a:r>
            <a:endParaRPr lang="en-US" dirty="0" smtClean="0">
              <a:latin typeface="Arial Narrow" charset="0"/>
              <a:sym typeface="Symbo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0700" y="5778603"/>
            <a:ext cx="5638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333399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Hamamatsu </a:t>
            </a:r>
            <a:r>
              <a:rPr lang="en-US" altLang="en-US" dirty="0" err="1">
                <a:solidFill>
                  <a:srgbClr val="333399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R4125</a:t>
            </a:r>
            <a:r>
              <a:rPr lang="en-US" altLang="en-US" dirty="0">
                <a:solidFill>
                  <a:srgbClr val="333399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PMT </a:t>
            </a:r>
            <a:endParaRPr lang="en-US" altLang="en-US" dirty="0" smtClean="0">
              <a:solidFill>
                <a:srgbClr val="333399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ts val="1200"/>
              </a:lnSpc>
              <a:spcBef>
                <a:spcPct val="0"/>
              </a:spcBef>
              <a:buClr>
                <a:srgbClr val="C00000"/>
              </a:buClr>
              <a:buSzPct val="70000"/>
            </a:pPr>
            <a:endParaRPr lang="en-US" altLang="en-US" dirty="0">
              <a:solidFill>
                <a:srgbClr val="333399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285750" indent="-285750"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333399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HV dividers with amplifiers, designed by Vlad Popov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39173"/>
            <a:ext cx="4191000" cy="32209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600" y="801469"/>
            <a:ext cx="3156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        V. </a:t>
            </a:r>
            <a:r>
              <a:rPr lang="en-US" dirty="0" err="1">
                <a:cs typeface="Times New Roman" panose="02020603050405020304" pitchFamily="18" charset="0"/>
              </a:rPr>
              <a:t>Berdnikov</a:t>
            </a:r>
            <a:r>
              <a:rPr lang="en-US" dirty="0">
                <a:cs typeface="Times New Roman" panose="02020603050405020304" pitchFamily="18" charset="0"/>
              </a:rPr>
              <a:t>, </a:t>
            </a:r>
            <a:r>
              <a:rPr lang="en-US" dirty="0" smtClean="0">
                <a:cs typeface="Times New Roman" panose="02020603050405020304" pitchFamily="18" charset="0"/>
              </a:rPr>
              <a:t>T. Horn, </a:t>
            </a:r>
          </a:p>
          <a:p>
            <a:r>
              <a:rPr lang="en-US" dirty="0" smtClean="0">
                <a:cs typeface="Times New Roman" panose="02020603050405020304" pitchFamily="18" charset="0"/>
              </a:rPr>
              <a:t>H. </a:t>
            </a:r>
            <a:r>
              <a:rPr lang="en-US" dirty="0" err="1" smtClean="0">
                <a:cs typeface="Times New Roman" panose="02020603050405020304" pitchFamily="18" charset="0"/>
              </a:rPr>
              <a:t>Voskonyan</a:t>
            </a:r>
            <a:r>
              <a:rPr lang="en-US" dirty="0">
                <a:cs typeface="Times New Roman" panose="02020603050405020304" pitchFamily="18" charset="0"/>
              </a:rPr>
              <a:t>, </a:t>
            </a:r>
            <a:r>
              <a:rPr lang="en-US" dirty="0" smtClean="0">
                <a:cs typeface="Times New Roman" panose="02020603050405020304" pitchFamily="18" charset="0"/>
              </a:rPr>
              <a:t> H. </a:t>
            </a:r>
            <a:r>
              <a:rPr lang="en-US" dirty="0" err="1">
                <a:cs typeface="Times New Roman" panose="02020603050405020304" pitchFamily="18" charset="0"/>
              </a:rPr>
              <a:t>Mkrtchyan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029968"/>
            <a:ext cx="59436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Collaboration between Hall D and Hall C </a:t>
            </a:r>
            <a:r>
              <a:rPr lang="en-US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NPS prototype)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301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76200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Calorimeter Fabrication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133600" y="5498632"/>
            <a:ext cx="328529" cy="335914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524000" y="3962400"/>
            <a:ext cx="0" cy="45720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5041"/>
            <a:ext cx="7162800" cy="5372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7402" y="5129300"/>
            <a:ext cx="15009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Cooling Plates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61876" y="5029200"/>
            <a:ext cx="14045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PMT housing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876802" y="5029200"/>
            <a:ext cx="609598" cy="18466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09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789319" y="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Light Monitoring System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8550"/>
            <a:ext cx="4395023" cy="238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" y="2609850"/>
            <a:ext cx="4648200" cy="3486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4916" y="884872"/>
            <a:ext cx="79494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Two reference PMTs are installed to monitor LED stability </a:t>
            </a:r>
          </a:p>
          <a:p>
            <a:endParaRPr lang="en-US" dirty="0">
              <a:solidFill>
                <a:srgbClr val="2B1B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Each PMT receives light from the LED fiber and YAP:CE Am light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B1BA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 LED and Alpha-source triggers are used during data taking (special trigger types)</a:t>
            </a:r>
            <a:endParaRPr lang="en-US" dirty="0">
              <a:solidFill>
                <a:srgbClr val="2B1BA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3212068"/>
            <a:ext cx="335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 PMT FADC amplitudes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40649" y="3886200"/>
            <a:ext cx="5501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PMT1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574049" y="4599801"/>
            <a:ext cx="5501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PMT2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55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789319" y="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Rate per Counter 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PrimEx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D Conditions)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1524000"/>
            <a:ext cx="5076825" cy="45127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46913" y="882596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Maximum rate per counter</a:t>
            </a:r>
          </a:p>
          <a:p>
            <a:r>
              <a:rPr lang="en-US" dirty="0"/>
              <a:t> </a:t>
            </a:r>
            <a:r>
              <a:rPr lang="en-US" dirty="0" smtClean="0"/>
              <a:t>             is 250  kHz</a:t>
            </a:r>
          </a:p>
          <a:p>
            <a:r>
              <a:rPr lang="en-US" dirty="0" smtClean="0"/>
              <a:t>      (at </a:t>
            </a:r>
            <a:r>
              <a:rPr lang="en-US" dirty="0" smtClean="0">
                <a:sym typeface="Symbol" panose="05050102010706020507" pitchFamily="18" charset="2"/>
              </a:rPr>
              <a:t></a:t>
            </a:r>
            <a:r>
              <a:rPr lang="en-US" dirty="0" smtClean="0"/>
              <a:t>30 MeV threshold)</a:t>
            </a:r>
          </a:p>
          <a:p>
            <a:endParaRPr lang="en-US" dirty="0" smtClean="0"/>
          </a:p>
          <a:p>
            <a:r>
              <a:rPr lang="en-US" dirty="0" smtClean="0"/>
              <a:t>Rates are in a good agreement with the simulation for </a:t>
            </a:r>
            <a:r>
              <a:rPr lang="en-US" dirty="0" err="1" smtClean="0"/>
              <a:t>PrimEx</a:t>
            </a:r>
            <a:r>
              <a:rPr lang="en-US" dirty="0" smtClean="0"/>
              <a:t> D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89038" y="22860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250 kHz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133600" y="2470666"/>
            <a:ext cx="5955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27" y="3429000"/>
            <a:ext cx="3022173" cy="30221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77877" y="2953835"/>
            <a:ext cx="136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FADC scalers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6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3810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Installation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Schedule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2485" y="1600200"/>
            <a:ext cx="80343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B1BA5"/>
                </a:solidFill>
              </a:rPr>
              <a:t>We expect to start the detector installation after the Spring run in 2023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-  the size of the insert may vary  depending on availability of funds. The project is </a:t>
            </a:r>
          </a:p>
          <a:p>
            <a:r>
              <a:rPr lang="en-US" dirty="0"/>
              <a:t> </a:t>
            </a:r>
            <a:r>
              <a:rPr lang="en-US" dirty="0" smtClean="0"/>
              <a:t>     funded by the Jefferson Lab. Applied for the NSF grans (PI, Prof. L. </a:t>
            </a:r>
            <a:r>
              <a:rPr lang="en-US" dirty="0" err="1" smtClean="0"/>
              <a:t>Gan</a:t>
            </a:r>
            <a:r>
              <a:rPr lang="en-US" dirty="0" smtClean="0"/>
              <a:t>, UNCW)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2B1BA5"/>
                </a:solidFill>
              </a:rPr>
              <a:t>The FCAL 2 can be integrated to the Hall D detector in about 6 months</a:t>
            </a:r>
          </a:p>
          <a:p>
            <a:endParaRPr lang="en-US" dirty="0"/>
          </a:p>
          <a:p>
            <a:r>
              <a:rPr lang="en-US" dirty="0" smtClean="0"/>
              <a:t>        - the installation plan has been developed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( T. </a:t>
            </a:r>
            <a:r>
              <a:rPr lang="en-US" dirty="0" err="1" smtClean="0"/>
              <a:t>Whiltatch</a:t>
            </a:r>
            <a:r>
              <a:rPr lang="en-US" dirty="0" smtClean="0"/>
              <a:t> presentation at </a:t>
            </a:r>
            <a:r>
              <a:rPr lang="en-US" dirty="0" err="1" smtClean="0"/>
              <a:t>GlueX</a:t>
            </a:r>
            <a:r>
              <a:rPr lang="en-US" dirty="0" smtClean="0"/>
              <a:t> collaboration meeting, May 2020 )</a:t>
            </a:r>
          </a:p>
          <a:p>
            <a:endParaRPr lang="en-US" dirty="0"/>
          </a:p>
          <a:p>
            <a:r>
              <a:rPr lang="en-US" dirty="0" smtClean="0"/>
              <a:t>        - main installation steps:  Disassemble FCAL modules, modify FCAL frame,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Install lead glass and PbWO</a:t>
            </a:r>
            <a:r>
              <a:rPr lang="en-US" baseline="-25000" dirty="0" smtClean="0"/>
              <a:t>4</a:t>
            </a:r>
            <a:r>
              <a:rPr lang="en-US" dirty="0" smtClean="0"/>
              <a:t> modules, connect cables</a:t>
            </a:r>
          </a:p>
        </p:txBody>
      </p:sp>
    </p:spTree>
    <p:extLst>
      <p:ext uri="{BB962C8B-B14F-4D97-AF65-F5344CB8AC3E}">
        <p14:creationId xmlns:p14="http://schemas.microsoft.com/office/powerpoint/2010/main" val="37928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847932" y="152400"/>
            <a:ext cx="5848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                 Linearity</a:t>
            </a:r>
            <a:r>
              <a:rPr lang="en-US" sz="2000" b="1" dirty="0">
                <a:solidFill>
                  <a:srgbClr val="FF0000"/>
                </a:solidFill>
              </a:rPr>
              <a:t>:  ADC Peak </a:t>
            </a:r>
            <a:r>
              <a:rPr lang="en-US" sz="2000" b="1" dirty="0" smtClean="0">
                <a:solidFill>
                  <a:srgbClr val="FF0000"/>
                </a:solidFill>
              </a:rPr>
              <a:t>Amplitude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>
                <a:solidFill>
                  <a:srgbClr val="FF0000"/>
                </a:solidFill>
              </a:rPr>
              <a:t>(Bypassed amplifier, 1000 V,  2 V range, Spring 2019)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2655" y="1026309"/>
            <a:ext cx="8781143" cy="4688691"/>
            <a:chOff x="242655" y="1336122"/>
            <a:chExt cx="8781143" cy="46886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5769" y="2910836"/>
              <a:ext cx="2861722" cy="164592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572" y="1336122"/>
              <a:ext cx="2861722" cy="16459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277" y="2910836"/>
              <a:ext cx="2861722" cy="164592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881" y="1401788"/>
              <a:ext cx="2861722" cy="164592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55" y="2939075"/>
              <a:ext cx="2861722" cy="164592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10" y="1403090"/>
              <a:ext cx="2861722" cy="164592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29" y="4359728"/>
              <a:ext cx="2861722" cy="164592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277" y="4353714"/>
              <a:ext cx="2861722" cy="16459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077" y="4378893"/>
              <a:ext cx="2861721" cy="164592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591871" y="3124936"/>
              <a:ext cx="776606" cy="276999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Cell 4, 4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53825" y="5791200"/>
            <a:ext cx="441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Better linearity at small amplitudes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190DB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90DB3"/>
                </a:solidFill>
              </a:rPr>
              <a:t>Negative non-linearity at large amplitudes</a:t>
            </a:r>
            <a:endParaRPr lang="en-US" dirty="0">
              <a:solidFill>
                <a:srgbClr val="190D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 idx="4294967295"/>
          </p:nvPr>
        </p:nvSpPr>
        <p:spPr>
          <a:xfrm>
            <a:off x="381000" y="2438400"/>
            <a:ext cx="77724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Backup Slides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85800" y="5105400"/>
            <a:ext cx="81534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102870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>
              <a:spcBef>
                <a:spcPct val="0"/>
              </a:spcBef>
              <a:buClr>
                <a:srgbClr val="C00000"/>
              </a:buClr>
              <a:buSzPct val="70000"/>
              <a:buNone/>
            </a:pPr>
            <a:endParaRPr lang="en-US" altLang="en-US" sz="1800" dirty="0" smtClean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PbWO</a:t>
            </a:r>
            <a:r>
              <a:rPr lang="en-US" altLang="en-US" sz="1800" baseline="-250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4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crystal wrapped with a ESR reflective foil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and </a:t>
            </a:r>
            <a:r>
              <a:rPr lang="en-US" altLang="en-US" sz="1800" dirty="0" err="1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Tedlar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pPr marL="0" indent="0">
              <a:lnSpc>
                <a:spcPts val="1200"/>
              </a:lnSpc>
              <a:spcBef>
                <a:spcPct val="0"/>
              </a:spcBef>
              <a:buClr>
                <a:srgbClr val="C00000"/>
              </a:buClr>
              <a:buSzPct val="70000"/>
              <a:buNone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altLang="en-US" sz="1800" dirty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Brass </a:t>
            </a:r>
            <a:r>
              <a:rPr lang="en-US" altLang="en-US" sz="1800" dirty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tension strips 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(25 </a:t>
            </a:r>
            <a:r>
              <a:rPr lang="en-US" altLang="en-US" sz="1800" dirty="0" err="1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μm</a:t>
            </a: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) are brazed to flanges and hold the module together</a:t>
            </a:r>
          </a:p>
          <a:p>
            <a:pPr marL="0" indent="0" eaLnBrk="1" hangingPunct="1">
              <a:lnSpc>
                <a:spcPts val="1200"/>
              </a:lnSpc>
              <a:spcBef>
                <a:spcPct val="0"/>
              </a:spcBef>
              <a:buClr>
                <a:srgbClr val="C00000"/>
              </a:buClr>
              <a:buSzPct val="70000"/>
              <a:buNone/>
            </a:pPr>
            <a:endParaRPr lang="en-US" altLang="en-US" sz="1800" dirty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>
                <a:srgbClr val="C00000"/>
              </a:buClr>
              <a:buSzPct val="70000"/>
              <a:buFont typeface="Wingdings" panose="05000000000000000000" pitchFamily="2" charset="2"/>
              <a:buChar char="Ø"/>
            </a:pPr>
            <a:r>
              <a:rPr lang="en-US" altLang="en-US" sz="1800" dirty="0" smtClean="0">
                <a:latin typeface="+mn-lt"/>
                <a:cs typeface="Times New Roman" panose="02020603050405020304" pitchFamily="18" charset="0"/>
                <a:sym typeface="Symbol" panose="05050102010706020507" pitchFamily="18" charset="2"/>
              </a:rPr>
              <a:t>PMT is placed inside G-10 housing, wrapped with mu-metal foil</a:t>
            </a:r>
            <a:endParaRPr lang="en-US" altLang="en-US" sz="1800" dirty="0">
              <a:latin typeface="+mn-lt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0E0E84-06AB-44A5-B032-22D4857A8C3D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1966"/>
            <a:ext cx="7772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 Compton Calorimeter:  Module Assembly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33400" y="1143000"/>
            <a:ext cx="5333999" cy="4000499"/>
            <a:chOff x="1905001" y="762001"/>
            <a:chExt cx="5333999" cy="4000499"/>
          </a:xfrm>
        </p:grpSpPr>
        <p:pic>
          <p:nvPicPr>
            <p:cNvPr id="28681" name="Picture 9" descr="PbWO_module_June_2018_2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1" y="762001"/>
              <a:ext cx="5333999" cy="4000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572000" y="971490"/>
              <a:ext cx="1499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PbWO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4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crystal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32763" y="1595735"/>
              <a:ext cx="1457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PMT housing 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419600" y="2052027"/>
              <a:ext cx="381000" cy="46257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410200" y="2971800"/>
              <a:ext cx="1200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Brass strip 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68006" y="4126468"/>
              <a:ext cx="2494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PMT divider &amp; Amplifier 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611237" y="1447800"/>
              <a:ext cx="408563" cy="457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3810000" y="3352800"/>
              <a:ext cx="466321" cy="66391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5562600" y="2299028"/>
              <a:ext cx="478242" cy="5965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 flipH="1">
            <a:off x="6133211" y="1926918"/>
            <a:ext cx="2763058" cy="147732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New module features:</a:t>
            </a:r>
          </a:p>
          <a:p>
            <a:endParaRPr lang="en-US" dirty="0" smtClean="0"/>
          </a:p>
          <a:p>
            <a:r>
              <a:rPr lang="en-US" dirty="0" smtClean="0"/>
              <a:t> -   Soft iron PMT housing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 -   Acrylic light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989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21552</TotalTime>
  <Words>4232</Words>
  <Application>Microsoft Office PowerPoint</Application>
  <PresentationFormat>On-screen Show (4:3)</PresentationFormat>
  <Paragraphs>981</Paragraphs>
  <Slides>70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6" baseType="lpstr">
      <vt:lpstr>MS PGothic</vt:lpstr>
      <vt:lpstr>Arial</vt:lpstr>
      <vt:lpstr>Arial Narrow</vt:lpstr>
      <vt:lpstr>Calibri</vt:lpstr>
      <vt:lpstr>Cambria Math</vt:lpstr>
      <vt:lpstr>Comic Sans MS</vt:lpstr>
      <vt:lpstr>Liberation Sans</vt:lpstr>
      <vt:lpstr>Lohit Devanagari</vt:lpstr>
      <vt:lpstr>MS Mincho</vt:lpstr>
      <vt:lpstr>Symbol</vt:lpstr>
      <vt:lpstr>Times New Roman</vt:lpstr>
      <vt:lpstr>Verdana</vt:lpstr>
      <vt:lpstr>WenQuanYi Zen Hei Sharp</vt:lpstr>
      <vt:lpstr>Wingdings</vt:lpstr>
      <vt:lpstr>Office Theme</vt:lpstr>
      <vt:lpstr>Equation</vt:lpstr>
      <vt:lpstr>Upgrade of the Forward Calorimeter (FCAL 2)</vt:lpstr>
      <vt:lpstr>PowerPoint Presentation</vt:lpstr>
      <vt:lpstr>PowerPoint Presentation</vt:lpstr>
      <vt:lpstr>PowerPoint Presentation</vt:lpstr>
      <vt:lpstr>Status of Calorimeter Construction </vt:lpstr>
      <vt:lpstr>PowerPoint Presentation</vt:lpstr>
      <vt:lpstr>Installation Schedule </vt:lpstr>
      <vt:lpstr>Backup Slides </vt:lpstr>
      <vt:lpstr>PowerPoint Presentation</vt:lpstr>
      <vt:lpstr>Upgrade of the Forward Calorimeter</vt:lpstr>
      <vt:lpstr>Project Overview </vt:lpstr>
      <vt:lpstr>PWO Crystals: Procurement Status</vt:lpstr>
      <vt:lpstr>PWO Crystals  </vt:lpstr>
      <vt:lpstr>PowerPoint Presentation</vt:lpstr>
      <vt:lpstr>PowerPoint Presentation</vt:lpstr>
      <vt:lpstr>PowerPoint Presentation</vt:lpstr>
      <vt:lpstr>Light Transmission Measurement </vt:lpstr>
      <vt:lpstr>PowerPoint Presentation</vt:lpstr>
      <vt:lpstr>Light Yield Setup  </vt:lpstr>
      <vt:lpstr>Light Yield Setup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Clean Room for Module Fabrication (TEDF)</vt:lpstr>
      <vt:lpstr>PMT and Active Base</vt:lpstr>
      <vt:lpstr>PowerPoint Presentation</vt:lpstr>
      <vt:lpstr>Sum of FADC amplitudes in 400 ns time window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Measurement of the PMT Anode Current  </vt:lpstr>
      <vt:lpstr>Sum of FADC amplitudes in 400 ns time window</vt:lpstr>
      <vt:lpstr>PowerPoint Presentation</vt:lpstr>
      <vt:lpstr>PowerPoint Presentation</vt:lpstr>
      <vt:lpstr>PWO Crystals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Readout Electronics</vt:lpstr>
      <vt:lpstr>Frame Design</vt:lpstr>
      <vt:lpstr>Di-photon Yield </vt:lpstr>
      <vt:lpstr>CCAL Light Monitoring System</vt:lpstr>
      <vt:lpstr>PMT Active Base  Performance</vt:lpstr>
      <vt:lpstr>PowerPoint Presentation</vt:lpstr>
      <vt:lpstr>Test Modified Active Base with the  Bypassed Amplifier </vt:lpstr>
      <vt:lpstr>PowerPoint Presentation</vt:lpstr>
      <vt:lpstr>PowerPoint Presentation</vt:lpstr>
      <vt:lpstr>PowerPoint Presentation</vt:lpstr>
      <vt:lpstr>Light Monitoring System</vt:lpstr>
      <vt:lpstr>Rate per Counter  (PrimEx D Conditions)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Alexander Somov</dc:creator>
  <cp:lastModifiedBy>Alexander Somov</cp:lastModifiedBy>
  <cp:revision>1655</cp:revision>
  <dcterms:created xsi:type="dcterms:W3CDTF">2006-08-16T00:00:00Z</dcterms:created>
  <dcterms:modified xsi:type="dcterms:W3CDTF">2020-09-10T15:56:29Z</dcterms:modified>
</cp:coreProperties>
</file>