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494" r:id="rId3"/>
    <p:sldId id="397" r:id="rId4"/>
    <p:sldId id="497" r:id="rId5"/>
    <p:sldId id="498" r:id="rId6"/>
    <p:sldId id="499" r:id="rId7"/>
    <p:sldId id="500" r:id="rId8"/>
    <p:sldId id="501" r:id="rId9"/>
    <p:sldId id="502" r:id="rId10"/>
    <p:sldId id="504" r:id="rId11"/>
    <p:sldId id="506" r:id="rId12"/>
    <p:sldId id="507" r:id="rId13"/>
    <p:sldId id="456" r:id="rId14"/>
    <p:sldId id="503" r:id="rId15"/>
    <p:sldId id="485" r:id="rId16"/>
    <p:sldId id="486" r:id="rId17"/>
    <p:sldId id="443" r:id="rId18"/>
    <p:sldId id="446" r:id="rId1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FFFF"/>
    <a:srgbClr val="66FFFF"/>
    <a:srgbClr val="0B02BE"/>
    <a:srgbClr val="CC3300"/>
    <a:srgbClr val="3333CC"/>
    <a:srgbClr val="800000"/>
    <a:srgbClr val="3399FF"/>
    <a:srgbClr val="FF33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32" autoAdjust="0"/>
    <p:restoredTop sz="94627" autoAdjust="0"/>
  </p:normalViewPr>
  <p:slideViewPr>
    <p:cSldViewPr>
      <p:cViewPr varScale="1">
        <p:scale>
          <a:sx n="52" d="100"/>
          <a:sy n="52" d="100"/>
        </p:scale>
        <p:origin x="139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wmf"/><Relationship Id="rId1" Type="http://schemas.openxmlformats.org/officeDocument/2006/relationships/image" Target="../media/image8.emf"/><Relationship Id="rId4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6E27A59-ECC7-4CBE-A2FA-2D86A673DD2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999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74542-E18F-40CC-93FB-FD7320F9A543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207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494FBE-3733-4720-BADC-A226AA424D35}" type="slidenum">
              <a:rPr lang="en-US" altLang="en-US" sz="1200">
                <a:latin typeface="Arial" panose="020B0604020202020204" pitchFamily="34" charset="0"/>
              </a:rPr>
              <a:pPr eaLnBrk="1" hangingPunct="1"/>
              <a:t>15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613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73C91B-5C3F-4D48-BE21-4CD0D8C9479D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65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633F7B-F439-4717-819A-21E34DCCEF33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2549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DD41EC-6F75-4A5C-AEBC-D5E6DB4C87FD}" type="slidenum">
              <a:rPr lang="de-DE" smtClean="0">
                <a:latin typeface="Arial" charset="0"/>
              </a:rPr>
              <a:pPr/>
              <a:t>3</a:t>
            </a:fld>
            <a:endParaRPr lang="de-D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8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E27A59-ECC7-4CBE-A2FA-2D86A673DD2B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8185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90E0E4-6499-4CAC-9145-03F7F2942784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9288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494FBE-3733-4720-BADC-A226AA424D35}" type="slidenum">
              <a:rPr lang="en-US" altLang="en-US" sz="1200">
                <a:latin typeface="Arial" panose="020B0604020202020204" pitchFamily="34" charset="0"/>
              </a:rPr>
              <a:pPr eaLnBrk="1" hangingPunct="1"/>
              <a:t>9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544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494FBE-3733-4720-BADC-A226AA424D35}" type="slidenum">
              <a:rPr lang="en-US" altLang="en-US" sz="1200">
                <a:latin typeface="Arial" panose="020B0604020202020204" pitchFamily="34" charset="0"/>
              </a:rPr>
              <a:pPr eaLnBrk="1" hangingPunct="1"/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67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494FBE-3733-4720-BADC-A226AA424D35}" type="slidenum">
              <a:rPr lang="en-US" altLang="en-US" sz="1200">
                <a:latin typeface="Arial" panose="020B0604020202020204" pitchFamily="34" charset="0"/>
              </a:rPr>
              <a:pPr eaLnBrk="1" hangingPunct="1"/>
              <a:t>11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85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38F7D7-8C8D-4D01-AC12-069004DBE270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670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90E0E4-6499-4CAC-9145-03F7F2942784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8755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E3035-169E-42D9-B3F9-BB07F0E9F1E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D25BF-7898-4623-86A3-04083C069EE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88C53-79ED-422B-A942-B36115AD4B7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3C244-0FB7-443F-876B-1B54B2304D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E2AD9-A86A-4083-B09A-42434AA9C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1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2F5FD-F978-4FFE-ADA8-35E2A6E2B1E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DD4A0-3751-4672-921C-0A3F41F49A4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F18EC-01F8-4CA8-86BB-89496A5A66A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D7061-C915-4CD9-B6B8-6322403EFED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0FBA1-9D1F-431A-AA45-DC731672C19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0667B-16CE-4E29-8618-52F50FD3DBF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85988-48C2-4053-963A-04928768861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B1065-39EB-4D54-96BF-71A86CC7510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E8ED2F00-B05F-49FE-9707-4291114DB97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5.emf"/><Relationship Id="rId2" Type="http://schemas.openxmlformats.org/officeDocument/2006/relationships/tags" Target="../tags/tag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9.png"/><Relationship Id="rId2" Type="http://schemas.openxmlformats.org/officeDocument/2006/relationships/tags" Target="../tags/tag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1.emf"/><Relationship Id="rId5" Type="http://schemas.openxmlformats.org/officeDocument/2006/relationships/image" Target="../media/image8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hyperlink" Target="http://www.physics.umass.edu/acfi/seminars-and-workshops/hadronic-probes-of-fundamental-symmetries/tbd-2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30.jpe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048000" y="4909495"/>
            <a:ext cx="3279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 smtClean="0"/>
              <a:t>APS meeting,  April 20, 2021</a:t>
            </a:r>
          </a:p>
        </p:txBody>
      </p:sp>
      <p:sp>
        <p:nvSpPr>
          <p:cNvPr id="5124" name="Text Box 14"/>
          <p:cNvSpPr txBox="1">
            <a:spLocks noChangeArrowheads="1"/>
          </p:cNvSpPr>
          <p:nvPr/>
        </p:nvSpPr>
        <p:spPr bwMode="auto">
          <a:xfrm>
            <a:off x="1383710" y="3819057"/>
            <a:ext cx="494237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b="1" i="1" dirty="0">
                <a:solidFill>
                  <a:srgbClr val="800000"/>
                </a:solidFill>
              </a:rPr>
              <a:t> </a:t>
            </a:r>
            <a:r>
              <a:rPr lang="en-US" b="1" i="1" dirty="0" smtClean="0">
                <a:solidFill>
                  <a:srgbClr val="800000"/>
                </a:solidFill>
              </a:rPr>
              <a:t>                             A</a:t>
            </a:r>
            <a:r>
              <a:rPr lang="en-US" b="1" i="1" dirty="0">
                <a:solidFill>
                  <a:srgbClr val="800000"/>
                </a:solidFill>
              </a:rPr>
              <a:t>. </a:t>
            </a:r>
            <a:r>
              <a:rPr lang="en-US" b="1" i="1" dirty="0" err="1">
                <a:solidFill>
                  <a:srgbClr val="800000"/>
                </a:solidFill>
              </a:rPr>
              <a:t>Somov</a:t>
            </a:r>
            <a:r>
              <a:rPr lang="en-US" b="1" i="1" dirty="0">
                <a:solidFill>
                  <a:srgbClr val="800000"/>
                </a:solidFill>
              </a:rPr>
              <a:t>, Jefferson Lab   </a:t>
            </a:r>
          </a:p>
          <a:p>
            <a:pPr marL="342900" indent="-342900"/>
            <a:r>
              <a:rPr lang="en-US" b="1" i="1" dirty="0" smtClean="0">
                <a:solidFill>
                  <a:srgbClr val="800000"/>
                </a:solidFill>
              </a:rPr>
              <a:t>  </a:t>
            </a:r>
            <a:endParaRPr lang="en-US" b="1" i="1" dirty="0">
              <a:solidFill>
                <a:srgbClr val="800000"/>
              </a:solidFill>
            </a:endParaRPr>
          </a:p>
          <a:p>
            <a:pPr marL="342900" indent="-342900"/>
            <a:r>
              <a:rPr lang="en-US" b="1" i="1" dirty="0" smtClean="0">
                <a:solidFill>
                  <a:srgbClr val="800000"/>
                </a:solidFill>
              </a:rPr>
              <a:t>  </a:t>
            </a:r>
            <a:r>
              <a:rPr lang="en-US" b="1" i="1" dirty="0">
                <a:solidFill>
                  <a:srgbClr val="800000"/>
                </a:solidFill>
              </a:rPr>
              <a:t> </a:t>
            </a:r>
            <a:r>
              <a:rPr lang="en-US" b="1" i="1" dirty="0" smtClean="0">
                <a:solidFill>
                  <a:srgbClr val="800000"/>
                </a:solidFill>
              </a:rPr>
              <a:t>                         </a:t>
            </a:r>
            <a:r>
              <a:rPr lang="en-US" b="1" i="1" dirty="0" smtClean="0"/>
              <a:t>for the </a:t>
            </a:r>
            <a:r>
              <a:rPr lang="en-US" b="1" i="1" dirty="0" err="1" smtClean="0"/>
              <a:t>GlueX</a:t>
            </a:r>
            <a:r>
              <a:rPr lang="en-US" b="1" i="1" dirty="0" smtClean="0"/>
              <a:t> collaboration</a:t>
            </a:r>
            <a:endParaRPr lang="de-DE" b="1" i="1" dirty="0"/>
          </a:p>
        </p:txBody>
      </p:sp>
      <p:grpSp>
        <p:nvGrpSpPr>
          <p:cNvPr id="5125" name="Group 23"/>
          <p:cNvGrpSpPr>
            <a:grpSpLocks/>
          </p:cNvGrpSpPr>
          <p:nvPr/>
        </p:nvGrpSpPr>
        <p:grpSpPr bwMode="auto">
          <a:xfrm>
            <a:off x="457200" y="304800"/>
            <a:ext cx="5105400" cy="2133600"/>
            <a:chOff x="144" y="2352"/>
            <a:chExt cx="2976" cy="1443"/>
          </a:xfrm>
        </p:grpSpPr>
        <p:pic>
          <p:nvPicPr>
            <p:cNvPr id="5128" name="Picture 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2352"/>
              <a:ext cx="2960" cy="14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5129" name="Rectangle 21"/>
            <p:cNvSpPr>
              <a:spLocks noChangeArrowheads="1"/>
            </p:cNvSpPr>
            <p:nvPr/>
          </p:nvSpPr>
          <p:spPr bwMode="auto">
            <a:xfrm>
              <a:off x="2064" y="2400"/>
              <a:ext cx="1056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127" name="Picture 26" descr="JLab_logo_whit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590948"/>
            <a:ext cx="1752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24000" y="2820952"/>
            <a:ext cx="6858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JLAB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anose="05050102010706020507" pitchFamily="18" charset="2"/>
              </a:rPr>
              <a:t>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Factory Experiment in Hall D </a:t>
            </a:r>
          </a:p>
          <a:p>
            <a:pPr>
              <a:defRPr/>
            </a:pPr>
            <a:endParaRPr lang="de-DE" sz="32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381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Calorimeter Upgrade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9753F-23C0-4BF9-AF98-A7BB53FC388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368533"/>
            <a:ext cx="3849209" cy="38740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9301" y="89748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Forward Calorimeter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047523"/>
              </p:ext>
            </p:extLst>
          </p:nvPr>
        </p:nvGraphicFramePr>
        <p:xfrm>
          <a:off x="4343400" y="1043733"/>
          <a:ext cx="4240475" cy="2385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2" name="Acrobat Document" r:id="rId6" imgW="6096000" imgH="3429000" progId="AcroExch.Document.2017">
                  <p:embed/>
                </p:oleObj>
              </mc:Choice>
              <mc:Fallback>
                <p:oleObj name="Acrobat Document" r:id="rId6" imgW="6096000" imgH="3429000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43400" y="1043733"/>
                        <a:ext cx="4240475" cy="2385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2362202" y="2819400"/>
            <a:ext cx="1981198" cy="49237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44546" y="3433757"/>
            <a:ext cx="449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Install an array of 40 x 40 PbWO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modules in the inner part of the FCAL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(replace lead glass modules)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- 2 cm x 2 cm x 20 cm    PbWO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- 4 cm x 4 cm x 45 cm    lead glass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5493114"/>
            <a:ext cx="723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factor of 4 better detector granularity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significantly improve shower separation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the energy and position   resolution by about a factor of 2</a:t>
            </a:r>
            <a:r>
              <a:rPr lang="en-US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19389" y="922893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PbWO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module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8225780"/>
      </p:ext>
    </p:extLst>
  </p:cSld>
  <p:clrMapOvr>
    <a:masterClrMapping/>
  </p:clrMapOvr>
  <p:transition advTm="6514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192092"/>
              </p:ext>
            </p:extLst>
          </p:nvPr>
        </p:nvGraphicFramePr>
        <p:xfrm>
          <a:off x="76200" y="3657600"/>
          <a:ext cx="4807745" cy="3018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46" name="Acrobat Document" r:id="rId5" imgW="3600388" imgH="2260381" progId="AcroExch.Document.2017">
                  <p:embed/>
                </p:oleObj>
              </mc:Choice>
              <mc:Fallback>
                <p:oleObj name="Acrobat Document" r:id="rId5" imgW="3600388" imgH="2260381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" y="3657600"/>
                        <a:ext cx="4807745" cy="3018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AutoShape 8"/>
          <p:cNvSpPr>
            <a:spLocks noChangeArrowheads="1"/>
          </p:cNvSpPr>
          <p:nvPr/>
        </p:nvSpPr>
        <p:spPr bwMode="auto">
          <a:xfrm>
            <a:off x="1828800" y="5410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381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Calorimeter Upgrade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9753F-23C0-4BF9-AF98-A7BB53FC388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26941" y="3003304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resolution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1936" y="4432866"/>
            <a:ext cx="38972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333FF"/>
                </a:solidFill>
              </a:rPr>
              <a:t>Fabrication of FCAL2 modules in 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                  progress </a:t>
            </a:r>
          </a:p>
          <a:p>
            <a:endParaRPr lang="en-US" dirty="0" smtClean="0">
              <a:solidFill>
                <a:srgbClr val="3333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333FF"/>
                </a:solidFill>
              </a:rPr>
              <a:t>Installation in Hall D:  2023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14800" y="2971800"/>
            <a:ext cx="641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47800" y="3913997"/>
                <a:ext cx="2971800" cy="42518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2.6 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rad>
                      </m:den>
                    </m:f>
                    <m:r>
                      <m:rPr>
                        <m:nor/>
                      </m:rPr>
                      <a:rPr lang="en-US" b="0" i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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1.1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  <a:ea typeface="Cambria Math" panose="02040503050406030204" pitchFamily="18" charset="0"/>
                  </a:rPr>
                  <a:t> </a:t>
                </a:r>
                <a:r>
                  <a:rPr lang="en-US" sz="2000" dirty="0" smtClean="0">
                    <a:latin typeface="+mn-lt"/>
                    <a:ea typeface="Cambria Math" panose="02040503050406030204" pitchFamily="18" charset="0"/>
                  </a:rPr>
                  <a:t> </a:t>
                </a:r>
                <a:r>
                  <a:rPr lang="en-US" sz="2000" dirty="0" smtClean="0">
                    <a:latin typeface="+mn-lt"/>
                    <a:ea typeface="Cambria Math" panose="02040503050406030204" pitchFamily="18" charset="0"/>
                    <a:sym typeface="Symbol" panose="05050102010706020507" pitchFamily="18" charset="2"/>
                  </a:rPr>
                  <a:t>  </a:t>
                </a:r>
                <a:r>
                  <a:rPr lang="en-US" dirty="0" smtClean="0">
                    <a:latin typeface="+mn-lt"/>
                    <a:ea typeface="Cambria Math" panose="02040503050406030204" pitchFamily="18" charset="0"/>
                    <a:sym typeface="Symbol" panose="05050102010706020507" pitchFamily="18" charset="2"/>
                  </a:rPr>
                  <a:t>0.6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913997"/>
                <a:ext cx="2971800" cy="425181"/>
              </a:xfrm>
              <a:prstGeom prst="rect">
                <a:avLst/>
              </a:prstGeom>
              <a:blipFill>
                <a:blip r:embed="rId7"/>
                <a:stretch>
                  <a:fillRect l="-1437" t="-8571"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024639"/>
              </p:ext>
            </p:extLst>
          </p:nvPr>
        </p:nvGraphicFramePr>
        <p:xfrm>
          <a:off x="3816485" y="725488"/>
          <a:ext cx="5348110" cy="30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47" name="Acrobat Document" r:id="rId8" imgW="6096000" imgH="3429000" progId="AcroExch.Document.2017">
                  <p:embed/>
                </p:oleObj>
              </mc:Choice>
              <mc:Fallback>
                <p:oleObj name="Acrobat Document" r:id="rId8" imgW="6096000" imgH="3429000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16485" y="725488"/>
                        <a:ext cx="5348110" cy="300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0423" y="996922"/>
            <a:ext cx="39805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Beam test of calorimeter</a:t>
            </a:r>
          </a:p>
          <a:p>
            <a:r>
              <a:rPr lang="en-US" dirty="0"/>
              <a:t> </a:t>
            </a:r>
            <a:r>
              <a:rPr lang="en-US" dirty="0" smtClean="0"/>
              <a:t>             prototype</a:t>
            </a:r>
          </a:p>
          <a:p>
            <a:endParaRPr lang="en-US" dirty="0"/>
          </a:p>
          <a:p>
            <a:r>
              <a:rPr lang="en-US" dirty="0" smtClean="0"/>
              <a:t>       -12 x 12 modules </a:t>
            </a:r>
          </a:p>
          <a:p>
            <a:r>
              <a:rPr lang="en-US" dirty="0"/>
              <a:t> </a:t>
            </a:r>
            <a:r>
              <a:rPr lang="en-US" dirty="0" smtClean="0"/>
              <a:t>      - used as a Compton calorimeter</a:t>
            </a:r>
          </a:p>
          <a:p>
            <a:r>
              <a:rPr lang="en-US" dirty="0"/>
              <a:t> </a:t>
            </a:r>
            <a:r>
              <a:rPr lang="en-US" dirty="0" smtClean="0"/>
              <a:t>        in </a:t>
            </a:r>
            <a:r>
              <a:rPr lang="en-US" dirty="0" err="1" smtClean="0"/>
              <a:t>PrimEx</a:t>
            </a:r>
            <a:r>
              <a:rPr lang="en-US" dirty="0" smtClean="0"/>
              <a:t> (see A. Smith talk)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55678455"/>
      </p:ext>
    </p:extLst>
  </p:cSld>
  <p:clrMapOvr>
    <a:masterClrMapping/>
  </p:clrMapOvr>
  <p:transition advTm="6514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73290"/>
            <a:ext cx="8229600" cy="487362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5763" y="1219200"/>
            <a:ext cx="82610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0B02BE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0B02BE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new JEF experiment in Hall D  will extend the physics potential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GlueX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detector. The  JEF physics program spans from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study  of rare decays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 mesons to the dark matter searches in the sub-GeV mass region.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 experiment requires upgrade of the lead glass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GlueX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forward calorimeter with high-granularity, high-resolution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PbWO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crystals 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The new calorimeter will be installed in Hall D in 2023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endParaRPr lang="en-US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6C91F-DF25-4AAF-B525-88F3C3BFA40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0081" y="5594775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  <a:latin typeface="Arial" panose="020B0604020202020204" pitchFamily="34" charset="0"/>
              </a:rPr>
              <a:t>            </a:t>
            </a:r>
            <a:r>
              <a:rPr lang="en-US" i="1" dirty="0" err="1" smtClean="0">
                <a:solidFill>
                  <a:srgbClr val="3333FF"/>
                </a:solidFill>
                <a:latin typeface="Arial" panose="020B0604020202020204" pitchFamily="34" charset="0"/>
              </a:rPr>
              <a:t>GlueX</a:t>
            </a:r>
            <a:r>
              <a:rPr lang="en-US" i="1" dirty="0" smtClean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3333FF"/>
                </a:solidFill>
                <a:latin typeface="Arial" panose="020B0604020202020204" pitchFamily="34" charset="0"/>
              </a:rPr>
              <a:t>acknowledges the support of several funding </a:t>
            </a:r>
            <a:endParaRPr lang="en-US" i="1" dirty="0" smtClean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r>
              <a:rPr lang="en-US" i="1" dirty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r>
              <a:rPr lang="en-US" i="1" dirty="0" smtClean="0">
                <a:solidFill>
                  <a:srgbClr val="3333FF"/>
                </a:solidFill>
                <a:latin typeface="Arial" panose="020B0604020202020204" pitchFamily="34" charset="0"/>
              </a:rPr>
              <a:t>            agencies </a:t>
            </a:r>
            <a:r>
              <a:rPr lang="en-US" i="1" dirty="0">
                <a:solidFill>
                  <a:srgbClr val="3333FF"/>
                </a:solidFill>
                <a:latin typeface="Arial" panose="020B0604020202020204" pitchFamily="34" charset="0"/>
              </a:rPr>
              <a:t>and computing facilities: gluex.org/thanks</a:t>
            </a:r>
            <a:endParaRPr lang="en-US" i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046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23622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Backup Slides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828800" y="5195888"/>
            <a:ext cx="3674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 smtClean="0">
              <a:solidFill>
                <a:srgbClr val="230BB5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230BB5"/>
              </a:solidFill>
            </a:endParaRPr>
          </a:p>
        </p:txBody>
      </p:sp>
      <p:sp>
        <p:nvSpPr>
          <p:cNvPr id="6155" name="Slide Number Placeholder 2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1E7201-4156-4A8E-8922-F40985A5F041}" type="slidenum">
              <a:rPr lang="de-DE" smtClean="0">
                <a:latin typeface="Arial" charset="0"/>
              </a:rPr>
              <a:pPr/>
              <a:t>13</a:t>
            </a:fld>
            <a:endParaRPr lang="de-D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83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TextBox 17"/>
          <p:cNvSpPr txBox="1">
            <a:spLocks noChangeArrowheads="1"/>
          </p:cNvSpPr>
          <p:nvPr/>
        </p:nvSpPr>
        <p:spPr bwMode="auto">
          <a:xfrm>
            <a:off x="1143000" y="990600"/>
            <a:ext cx="6934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 Dark </a:t>
            </a:r>
            <a:r>
              <a:rPr lang="en-US" sz="2000" dirty="0" err="1" smtClean="0">
                <a:solidFill>
                  <a:srgbClr val="3333FF"/>
                </a:solidFill>
                <a:cs typeface="Times New Roman" pitchFamily="18" charset="0"/>
              </a:rPr>
              <a:t>leptophobic</a:t>
            </a: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B-boson</a:t>
            </a:r>
          </a:p>
          <a:p>
            <a:endParaRPr lang="en-US" sz="2000" dirty="0" smtClean="0">
              <a:cs typeface="Times New Roman" pitchFamily="18" charset="0"/>
            </a:endParaRPr>
          </a:p>
          <a:p>
            <a:endParaRPr lang="en-US" sz="2000" dirty="0" smtClean="0">
              <a:cs typeface="Times New Roman" pitchFamily="18" charset="0"/>
            </a:endParaRPr>
          </a:p>
          <a:p>
            <a:endParaRPr lang="en-US" sz="2000" dirty="0" smtClean="0">
              <a:solidFill>
                <a:srgbClr val="3333FF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Arises from a new gauge baryon symmetry U(1)</a:t>
            </a:r>
            <a:r>
              <a:rPr lang="en-US" sz="2000" baseline="-25000" dirty="0" smtClean="0">
                <a:solidFill>
                  <a:srgbClr val="3333FF"/>
                </a:solidFill>
                <a:cs typeface="Times New Roman" pitchFamily="18" charset="0"/>
              </a:rPr>
              <a:t>B</a:t>
            </a:r>
            <a:endParaRPr lang="en-US" sz="2000" dirty="0" smtClean="0">
              <a:solidFill>
                <a:srgbClr val="3333FF"/>
              </a:solidFill>
              <a:cs typeface="Times New Roman" pitchFamily="18" charset="0"/>
            </a:endParaRPr>
          </a:p>
          <a:p>
            <a:endParaRPr lang="en-US" sz="2000" dirty="0" smtClean="0">
              <a:cs typeface="Times New Roman" pitchFamily="18" charset="0"/>
            </a:endParaRPr>
          </a:p>
          <a:p>
            <a:endParaRPr lang="en-US" sz="2000" dirty="0">
              <a:solidFill>
                <a:srgbClr val="3333FF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u"/>
            </a:pPr>
            <a:endParaRPr lang="en-US" sz="2000" dirty="0">
              <a:solidFill>
                <a:srgbClr val="3333FF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 Unified </a:t>
            </a:r>
            <a:r>
              <a:rPr lang="en-US" sz="2000" dirty="0">
                <a:solidFill>
                  <a:srgbClr val="3333FF"/>
                </a:solidFill>
                <a:cs typeface="Times New Roman" pitchFamily="18" charset="0"/>
              </a:rPr>
              <a:t>genesis of baryonic and </a:t>
            </a: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dark matter </a:t>
            </a:r>
            <a:endParaRPr lang="en-US" sz="2000" dirty="0">
              <a:solidFill>
                <a:srgbClr val="3333FF"/>
              </a:solidFill>
              <a:cs typeface="Times New Roman" pitchFamily="18" charset="0"/>
            </a:endParaRPr>
          </a:p>
          <a:p>
            <a:endParaRPr lang="en-US" sz="2000" dirty="0"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 the                region </a:t>
            </a:r>
            <a:r>
              <a:rPr lang="en-US" sz="2000" dirty="0">
                <a:solidFill>
                  <a:srgbClr val="3333FF"/>
                </a:solidFill>
                <a:cs typeface="Times New Roman" pitchFamily="18" charset="0"/>
              </a:rPr>
              <a:t>is strongly constrained by long-range forces search exp. ; the                     </a:t>
            </a: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   has </a:t>
            </a:r>
            <a:r>
              <a:rPr lang="en-US" sz="2000" dirty="0">
                <a:solidFill>
                  <a:srgbClr val="3333FF"/>
                </a:solidFill>
                <a:cs typeface="Times New Roman" pitchFamily="18" charset="0"/>
              </a:rPr>
              <a:t>been investigated by the collider </a:t>
            </a: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experiments</a:t>
            </a:r>
            <a:endParaRPr lang="en-US" sz="2000" dirty="0">
              <a:solidFill>
                <a:srgbClr val="3333FF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u"/>
            </a:pPr>
            <a:endParaRPr lang="en-US" sz="2000" dirty="0"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rgbClr val="3333FF"/>
                </a:solidFill>
                <a:cs typeface="Times New Roman" pitchFamily="18" charset="0"/>
              </a:rPr>
              <a:t>GeV</a:t>
            </a: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-scale </a:t>
            </a:r>
            <a:r>
              <a:rPr lang="en-US" sz="2000" dirty="0">
                <a:solidFill>
                  <a:srgbClr val="3333FF"/>
                </a:solidFill>
                <a:cs typeface="Times New Roman" pitchFamily="18" charset="0"/>
              </a:rPr>
              <a:t>domain is </a:t>
            </a: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poorly constrained</a:t>
            </a:r>
            <a:endParaRPr lang="en-US" sz="2000" dirty="0">
              <a:solidFill>
                <a:srgbClr val="3333FF"/>
              </a:solidFill>
              <a:cs typeface="Times New Roman" pitchFamily="18" charset="0"/>
            </a:endParaRPr>
          </a:p>
          <a:p>
            <a:r>
              <a:rPr lang="en-US" sz="2000" dirty="0">
                <a:cs typeface="Times New Roman" pitchFamily="18" charset="0"/>
              </a:rPr>
              <a:t>             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discovery 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opportunity!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305800" cy="762000"/>
          </a:xfrm>
        </p:spPr>
        <p:txBody>
          <a:bodyPr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Search for B boson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34" name="Equation" r:id="rId4" imgW="100440" imgH="155160" progId="Equation.3">
                  <p:embed/>
                </p:oleObj>
              </mc:Choice>
              <mc:Fallback>
                <p:oleObj name="Equation" r:id="rId4" imgW="100440" imgH="155160" progId="Equation.3">
                  <p:embed/>
                  <p:pic>
                    <p:nvPicPr>
                      <p:cNvPr id="205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5"/>
          <p:cNvGraphicFramePr>
            <a:graphicFrameLocks noChangeAspect="1"/>
          </p:cNvGraphicFramePr>
          <p:nvPr/>
        </p:nvGraphicFramePr>
        <p:xfrm>
          <a:off x="3048000" y="1371600"/>
          <a:ext cx="2220912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35" name="Equation" r:id="rId6" imgW="1295280" imgH="393480" progId="Equation.3">
                  <p:embed/>
                </p:oleObj>
              </mc:Choice>
              <mc:Fallback>
                <p:oleObj name="Equation" r:id="rId6" imgW="1295280" imgH="393480" progId="Equation.3">
                  <p:embed/>
                  <p:pic>
                    <p:nvPicPr>
                      <p:cNvPr id="205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71600"/>
                        <a:ext cx="2220912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0" y="2590800"/>
            <a:ext cx="36576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mic Sans MS" charset="0"/>
                <a:ea typeface="ＭＳ Ｐゴシック" charset="0"/>
                <a:cs typeface="Comic Sans MS" charset="0"/>
              </a:rPr>
              <a:t>Early studies by Lee and Yang, Phys.Rev.,98 (1955) 1501;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omic Sans MS" charset="0"/>
                <a:ea typeface="ＭＳ Ｐゴシック" charset="0"/>
                <a:cs typeface="Comic Sans MS" charset="0"/>
              </a:rPr>
              <a:t>Okun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mic Sans MS" charset="0"/>
                <a:ea typeface="ＭＳ Ｐゴシック" charset="0"/>
                <a:cs typeface="Comic Sans MS" charset="0"/>
              </a:rPr>
              <a:t>,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omic Sans MS" charset="0"/>
                <a:ea typeface="ＭＳ Ｐゴシック" charset="0"/>
                <a:cs typeface="Comic Sans MS" charset="0"/>
              </a:rPr>
              <a:t>Yad.Fiz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mic Sans MS" charset="0"/>
                <a:ea typeface="ＭＳ Ｐゴシック" charset="0"/>
                <a:cs typeface="Comic Sans MS" charset="0"/>
              </a:rPr>
              <a:t>., 10 (1969) 358,  </a:t>
            </a:r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1828800" y="4057650"/>
          <a:ext cx="9144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36" name="Equation" r:id="rId8" imgW="530280" imgH="200880" progId="Equation.3">
                  <p:embed/>
                </p:oleObj>
              </mc:Choice>
              <mc:Fallback>
                <p:oleObj name="Equation" r:id="rId8" imgW="530280" imgH="200880" progId="Equation.3">
                  <p:embed/>
                  <p:pic>
                    <p:nvPicPr>
                      <p:cNvPr id="2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057650"/>
                        <a:ext cx="9144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16"/>
          <p:cNvGraphicFramePr>
            <a:graphicFrameLocks noChangeAspect="1"/>
          </p:cNvGraphicFramePr>
          <p:nvPr>
            <p:extLst/>
          </p:nvPr>
        </p:nvGraphicFramePr>
        <p:xfrm>
          <a:off x="4124325" y="4419600"/>
          <a:ext cx="13620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37" name="Equation" r:id="rId10" imgW="804240" imgH="191880" progId="Equation.3">
                  <p:embed/>
                </p:oleObj>
              </mc:Choice>
              <mc:Fallback>
                <p:oleObj name="Equation" r:id="rId10" imgW="804240" imgH="191880" progId="Equation.3">
                  <p:embed/>
                  <p:pic>
                    <p:nvPicPr>
                      <p:cNvPr id="205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325" y="4419600"/>
                        <a:ext cx="1362075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8"/>
          <p:cNvSpPr>
            <a:spLocks noChangeArrowheads="1"/>
          </p:cNvSpPr>
          <p:nvPr/>
        </p:nvSpPr>
        <p:spPr bwMode="auto">
          <a:xfrm>
            <a:off x="1828800" y="5410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381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Measurements of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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</a:t>
            </a:r>
            <a:r>
              <a:rPr lang="en-US" sz="32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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371" y="1447800"/>
            <a:ext cx="2057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1524000"/>
            <a:ext cx="251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250371" y="784168"/>
            <a:ext cx="4016829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dirty="0">
                <a:solidFill>
                  <a:srgbClr val="190D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A2 at MAMI </a:t>
            </a:r>
            <a:r>
              <a:rPr lang="en-US" sz="1400" dirty="0" smtClean="0">
                <a:solidFill>
                  <a:srgbClr val="008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Phys.Rev</a:t>
            </a:r>
            <a:r>
              <a:rPr 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C90, 025206,2014</a:t>
            </a:r>
            <a:r>
              <a:rPr lang="en-US" sz="1400" dirty="0" smtClean="0">
                <a:solidFill>
                  <a:srgbClr val="008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dirty="0">
                <a:solidFill>
                  <a:srgbClr val="008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8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p</a:t>
            </a:r>
            <a:r>
              <a:rPr lang="el-G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→η</a:t>
            </a:r>
            <a:r>
              <a:rPr 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p</a:t>
            </a:r>
            <a:r>
              <a:rPr 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γ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=1.5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GeV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)</a:t>
            </a:r>
            <a:endParaRPr lang="el-GR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MS Mincho" pitchFamily="49" charset="-128"/>
              <a:cs typeface="Times New Roman" panose="02020603050405020304" pitchFamily="18" charset="0"/>
              <a:sym typeface="Symbol" pitchFamily="18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91200" y="871707"/>
            <a:ext cx="29718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dirty="0">
                <a:solidFill>
                  <a:srgbClr val="190D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GAMS</a:t>
            </a:r>
            <a:r>
              <a:rPr lang="en-US" dirty="0">
                <a:solidFill>
                  <a:srgbClr val="008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8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Z. Phys. </a:t>
            </a:r>
            <a:r>
              <a:rPr 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C25,225, 1985</a:t>
            </a:r>
            <a:r>
              <a:rPr lang="en-US" sz="1400" dirty="0" smtClean="0">
                <a:solidFill>
                  <a:srgbClr val="008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>
              <a:solidFill>
                <a:srgbClr val="008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</a:t>
            </a:r>
            <a:r>
              <a:rPr lang="en-US" i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-</a:t>
            </a:r>
            <a:r>
              <a:rPr 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p</a:t>
            </a:r>
            <a:r>
              <a:rPr lang="el-G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→η</a:t>
            </a:r>
            <a:r>
              <a:rPr 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 p  (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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=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 GeV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)</a:t>
            </a:r>
            <a:endParaRPr lang="el-GR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MS Mincho" pitchFamily="49" charset="-128"/>
              <a:cs typeface="Times New Roman" panose="02020603050405020304" pitchFamily="18" charset="0"/>
              <a:sym typeface="Symbol" pitchFamily="18" charset="2"/>
            </a:endParaRPr>
          </a:p>
        </p:txBody>
      </p:sp>
      <p:pic>
        <p:nvPicPr>
          <p:cNvPr id="19" name="Picture 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35545"/>
            <a:ext cx="3657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6" y="4524590"/>
            <a:ext cx="3505200" cy="2311394"/>
          </a:xfrm>
          <a:prstGeom prst="rect">
            <a:avLst/>
          </a:prstGeom>
        </p:spPr>
      </p:pic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335756" y="3920226"/>
            <a:ext cx="27884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190D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JEF </a:t>
            </a:r>
            <a:r>
              <a:rPr lang="en-US" dirty="0" smtClean="0">
                <a:solidFill>
                  <a:srgbClr val="19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(proposed)</a:t>
            </a:r>
            <a:endParaRPr lang="en-US" dirty="0">
              <a:solidFill>
                <a:srgbClr val="190D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p</a:t>
            </a:r>
            <a:r>
              <a:rPr 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→η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</a:t>
            </a:r>
            <a:r>
              <a:rPr lang="en-US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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=</a:t>
            </a:r>
            <a:r>
              <a:rPr lang="en-US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9-11.7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GeV)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0669" y="6513044"/>
            <a:ext cx="171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 day of running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4948535"/>
            <a:ext cx="46515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90DB3"/>
                </a:solidFill>
                <a:latin typeface="+mn-lt"/>
              </a:rPr>
              <a:t>Smaller background with </a:t>
            </a:r>
            <a:r>
              <a:rPr lang="en-US" sz="2000" dirty="0" smtClean="0">
                <a:solidFill>
                  <a:srgbClr val="190DB3"/>
                </a:solidFill>
                <a:latin typeface="+mn-lt"/>
                <a:cs typeface="Times New Roman" panose="02020603050405020304" pitchFamily="18" charset="0"/>
                <a:sym typeface="Symbol" pitchFamily="18" charset="2"/>
              </a:rPr>
              <a:t> energy boost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90DB3"/>
              </a:solidFill>
              <a:latin typeface="+mn-lt"/>
              <a:cs typeface="Times New Roman" panose="02020603050405020304" pitchFamily="18" charset="0"/>
              <a:sym typeface="Symbol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90DB3"/>
                </a:solidFill>
                <a:latin typeface="+mn-lt"/>
                <a:cs typeface="Times New Roman" panose="02020603050405020304" pitchFamily="18" charset="0"/>
                <a:sym typeface="Symbol" pitchFamily="18" charset="2"/>
              </a:rPr>
              <a:t>Large statistics</a:t>
            </a:r>
            <a:r>
              <a:rPr lang="en-US" sz="2000" dirty="0" smtClean="0">
                <a:solidFill>
                  <a:srgbClr val="190DB3"/>
                </a:solidFill>
                <a:latin typeface="+mn-lt"/>
              </a:rPr>
              <a:t> </a:t>
            </a:r>
            <a:endParaRPr lang="en-US" sz="2000" dirty="0">
              <a:solidFill>
                <a:srgbClr val="190DB3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9753F-23C0-4BF9-AF98-A7BB53FC388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3625434"/>
      </p:ext>
    </p:extLst>
  </p:cSld>
  <p:clrMapOvr>
    <a:masterClrMapping/>
  </p:clrMapOvr>
  <p:transition advTm="65147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800" y="990600"/>
            <a:ext cx="4038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3333FF"/>
                </a:solidFill>
                <a:latin typeface="Comic Sans MS" pitchFamily="66" charset="0"/>
              </a:rPr>
              <a:t>Prakhov</a:t>
            </a:r>
            <a:r>
              <a:rPr lang="en-US" sz="1400" dirty="0">
                <a:solidFill>
                  <a:srgbClr val="3333FF"/>
                </a:solidFill>
              </a:rPr>
              <a:t>  </a:t>
            </a:r>
            <a:r>
              <a:rPr lang="en-US" sz="1400" dirty="0">
                <a:solidFill>
                  <a:srgbClr val="3333FF"/>
                </a:solidFill>
                <a:latin typeface="Comic Sans MS" pitchFamily="66" charset="0"/>
              </a:rPr>
              <a:t>et al., Phys. Rev. C78, 015206 (2008)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304800" y="762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Projections for </a:t>
            </a:r>
            <a:r>
              <a:rPr lang="el-GR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η</a:t>
            </a:r>
            <a:r>
              <a:rPr lang="el-GR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→</a:t>
            </a:r>
            <a:r>
              <a:rPr lang="el-GR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Symbol" pitchFamily="18" charset="2"/>
              </a:rPr>
              <a:t></a:t>
            </a:r>
            <a:r>
              <a:rPr lang="en-US" sz="2800" kern="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Symbol" pitchFamily="18" charset="2"/>
              </a:rPr>
              <a:t>0</a:t>
            </a:r>
            <a:r>
              <a:rPr lang="el-GR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Symbol" pitchFamily="18" charset="2"/>
              </a:rPr>
              <a:t>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Symbol" pitchFamily="18" charset="2"/>
              </a:rPr>
              <a:t>Decay</a:t>
            </a:r>
            <a:endParaRPr lang="en-US" sz="2800" kern="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633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41592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TextBox 18"/>
          <p:cNvSpPr txBox="1">
            <a:spLocks noChangeArrowheads="1"/>
          </p:cNvSpPr>
          <p:nvPr/>
        </p:nvSpPr>
        <p:spPr bwMode="auto">
          <a:xfrm>
            <a:off x="2438400" y="2895600"/>
            <a:ext cx="1447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Projected JEF</a:t>
            </a:r>
          </a:p>
        </p:txBody>
      </p:sp>
      <p:sp>
        <p:nvSpPr>
          <p:cNvPr id="56332" name="TextBox 23"/>
          <p:cNvSpPr txBox="1">
            <a:spLocks noChangeArrowheads="1"/>
          </p:cNvSpPr>
          <p:nvPr/>
        </p:nvSpPr>
        <p:spPr bwMode="auto">
          <a:xfrm>
            <a:off x="2362200" y="2557463"/>
            <a:ext cx="1066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CB-AGS</a:t>
            </a:r>
          </a:p>
        </p:txBody>
      </p:sp>
      <p:sp>
        <p:nvSpPr>
          <p:cNvPr id="56333" name="Flowchart: Connector 24"/>
          <p:cNvSpPr>
            <a:spLocks noChangeArrowheads="1"/>
          </p:cNvSpPr>
          <p:nvPr/>
        </p:nvSpPr>
        <p:spPr bwMode="auto">
          <a:xfrm>
            <a:off x="2286000" y="2971800"/>
            <a:ext cx="152400" cy="152400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/>
          </a:p>
        </p:txBody>
      </p:sp>
      <p:sp>
        <p:nvSpPr>
          <p:cNvPr id="56334" name="Isosceles Triangle 25"/>
          <p:cNvSpPr>
            <a:spLocks noChangeArrowheads="1"/>
          </p:cNvSpPr>
          <p:nvPr/>
        </p:nvSpPr>
        <p:spPr bwMode="auto">
          <a:xfrm rot="10800000">
            <a:off x="2286000" y="26670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/>
          </a:p>
        </p:txBody>
      </p:sp>
      <p:cxnSp>
        <p:nvCxnSpPr>
          <p:cNvPr id="28" name="Straight Connector 27"/>
          <p:cNvCxnSpPr/>
          <p:nvPr/>
        </p:nvCxnSpPr>
        <p:spPr bwMode="auto">
          <a:xfrm rot="240000" flipV="1">
            <a:off x="1219200" y="1616075"/>
            <a:ext cx="442913" cy="36513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 rot="240000" flipV="1">
            <a:off x="1219200" y="2005013"/>
            <a:ext cx="442913" cy="36512"/>
          </a:xfrm>
          <a:prstGeom prst="line">
            <a:avLst/>
          </a:prstGeom>
          <a:ln>
            <a:solidFill>
              <a:srgbClr val="00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 bwMode="auto">
          <a:xfrm rot="240000" flipV="1">
            <a:off x="1219200" y="1852613"/>
            <a:ext cx="442913" cy="36512"/>
          </a:xfrm>
          <a:prstGeom prst="line">
            <a:avLst/>
          </a:prstGeom>
          <a:ln>
            <a:solidFill>
              <a:srgbClr val="00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6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524000"/>
            <a:ext cx="22463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1386" y="1427303"/>
            <a:ext cx="2616234" cy="226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4876800" y="990600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3333FF"/>
                </a:solidFill>
                <a:latin typeface="Comic Sans MS" pitchFamily="66" charset="0"/>
                <a:ea typeface="ＭＳ Ｐゴシック" charset="0"/>
                <a:cs typeface="Times New Roman" pitchFamily="18" charset="0"/>
              </a:rPr>
              <a:t>A2 at MAMI </a:t>
            </a:r>
            <a:r>
              <a:rPr lang="en-US" sz="1400" dirty="0" smtClean="0">
                <a:solidFill>
                  <a:srgbClr val="3333FF"/>
                </a:solidFill>
                <a:latin typeface="Comic Sans MS" pitchFamily="66" charset="0"/>
                <a:ea typeface="ＭＳ Ｐゴシック" charset="0"/>
                <a:cs typeface="Times New Roman" pitchFamily="18" charset="0"/>
              </a:rPr>
              <a:t>arXiv:1405.4904</a:t>
            </a:r>
            <a:r>
              <a:rPr lang="en-US" sz="1400" dirty="0">
                <a:solidFill>
                  <a:srgbClr val="3333FF"/>
                </a:solidFill>
                <a:latin typeface="Comic Sans MS" pitchFamily="66" charset="0"/>
                <a:ea typeface="ＭＳ Ｐゴシック" charset="0"/>
                <a:cs typeface="Times New Roman" pitchFamily="18" charset="0"/>
              </a:rPr>
              <a:t>, 2014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6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93639"/>
            <a:ext cx="3124200" cy="283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228600" y="5428296"/>
            <a:ext cx="51327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Constrain contribution of scalar resonances </a:t>
            </a:r>
          </a:p>
          <a:p>
            <a:pPr eaLnBrk="1" hangingPunct="1"/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calculation of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O(p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low-energy constants  </a:t>
            </a:r>
            <a:endParaRPr lang="en-US" alt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000000"/>
              </a:buClr>
            </a:pPr>
            <a:endParaRPr lang="en-US" altLang="en-US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767837"/>
      </p:ext>
    </p:extLst>
  </p:cSld>
  <p:clrMapOvr>
    <a:masterClrMapping/>
  </p:clrMapOvr>
  <p:transition advTm="14711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058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C Invariance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ＭＳ Ｐゴシック" charset="0"/>
              <a:cs typeface="Times New Roman" pitchFamily="18" charset="0"/>
              <a:sym typeface="Symbo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105400" y="1371600"/>
          <a:ext cx="3810000" cy="4873626"/>
        </p:xfrm>
        <a:graphic>
          <a:graphicData uri="http://schemas.openxmlformats.org/drawingml/2006/table">
            <a:tbl>
              <a:tblPr/>
              <a:tblGrid>
                <a:gridCol w="858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Final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F82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Branching Ratio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(upper limit)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F82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Gammas in Final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F82">
                        <a:alpha val="5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3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γ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&lt; 1.6•10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3     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π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0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γ</a:t>
                      </a:r>
                      <a:endParaRPr kumimoji="0" lang="en-US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&lt; 9•10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π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0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γ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&lt; 5•10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5     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1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3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γπ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Nothing published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3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π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0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γ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&lt; 6•10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7      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3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γ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π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Nothing published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396" name="Rectangle 7"/>
          <p:cNvSpPr>
            <a:spLocks noChangeArrowheads="1"/>
          </p:cNvSpPr>
          <p:nvPr/>
        </p:nvSpPr>
        <p:spPr bwMode="auto">
          <a:xfrm>
            <a:off x="5257800" y="838200"/>
            <a:ext cx="3640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C Violating </a:t>
            </a:r>
            <a:r>
              <a:rPr lang="el-GR">
                <a:solidFill>
                  <a:srgbClr val="FF0000"/>
                </a:solidFill>
                <a:latin typeface="Comic Sans MS" pitchFamily="66" charset="0"/>
              </a:rPr>
              <a:t>η</a:t>
            </a: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  neutral decays </a:t>
            </a:r>
            <a:endParaRPr lang="en-US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105400" y="3124200"/>
            <a:ext cx="381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105400" y="5105400"/>
            <a:ext cx="381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76200" y="1340346"/>
            <a:ext cx="4876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Clr>
                <a:srgbClr val="3333FF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3333FF"/>
                </a:solidFill>
                <a:ea typeface="ＭＳ Ｐゴシック" charset="0"/>
                <a:cs typeface="Times New Roman" pitchFamily="18" charset="0"/>
              </a:rPr>
              <a:t> Maximally violated in the weak force  </a:t>
            </a:r>
          </a:p>
          <a:p>
            <a:pPr eaLnBrk="1" hangingPunct="1">
              <a:lnSpc>
                <a:spcPct val="80000"/>
              </a:lnSpc>
              <a:buClr>
                <a:srgbClr val="3333FF"/>
              </a:buClr>
              <a:defRPr/>
            </a:pPr>
            <a:r>
              <a:rPr lang="en-US" sz="2000" dirty="0" smtClean="0">
                <a:solidFill>
                  <a:srgbClr val="3333FF"/>
                </a:solidFill>
                <a:ea typeface="ＭＳ Ｐゴシック" charset="0"/>
                <a:cs typeface="Times New Roman" pitchFamily="18" charset="0"/>
              </a:rPr>
              <a:t>   and is well tested</a:t>
            </a:r>
          </a:p>
          <a:p>
            <a:pPr eaLnBrk="1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US" sz="2000" dirty="0" smtClean="0">
              <a:ea typeface="ＭＳ Ｐゴシック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3333FF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3333FF"/>
                </a:solidFill>
                <a:ea typeface="ＭＳ Ｐゴシック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SM prediction: </a:t>
            </a:r>
          </a:p>
          <a:p>
            <a:pPr marL="342900" indent="-342900"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      BR(</a:t>
            </a:r>
            <a:r>
              <a:rPr lang="el-GR" sz="2000" dirty="0" smtClean="0">
                <a:solidFill>
                  <a:srgbClr val="000000"/>
                </a:solidFill>
                <a:cs typeface="Times New Roman" pitchFamily="18" charset="0"/>
              </a:rPr>
              <a:t>η→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3</a:t>
            </a:r>
            <a:r>
              <a:rPr lang="el-GR" sz="20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γ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) &lt;10</a:t>
            </a:r>
            <a:r>
              <a:rPr lang="en-US" sz="2000" baseline="300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-19 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via P-violating</a:t>
            </a:r>
          </a:p>
          <a:p>
            <a:pPr marL="342900" indent="-342900"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  weak interaction.</a:t>
            </a:r>
          </a:p>
          <a:p>
            <a:pPr marL="342900" indent="-342900">
              <a:buClr>
                <a:srgbClr val="000000"/>
              </a:buClr>
            </a:pPr>
            <a:endParaRPr lang="en-US" sz="2000" dirty="0" smtClean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buClr>
                <a:srgbClr val="3333FF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3333FF"/>
                </a:solidFill>
                <a:ea typeface="ＭＳ Ｐゴシック" charset="0"/>
                <a:cs typeface="Times New Roman" pitchFamily="18" charset="0"/>
              </a:rPr>
              <a:t> Study constraints on CVPC  from EDM</a:t>
            </a:r>
          </a:p>
          <a:p>
            <a:pPr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2000" dirty="0" smtClean="0">
                <a:ea typeface="ＭＳ Ｐゴシック" charset="0"/>
                <a:cs typeface="Times New Roman" pitchFamily="18" charset="0"/>
              </a:rPr>
              <a:t>     - no constraints in the presence of   a  </a:t>
            </a:r>
          </a:p>
          <a:p>
            <a:pPr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2000" dirty="0" smtClean="0">
                <a:ea typeface="ＭＳ Ｐゴシック" charset="0"/>
                <a:cs typeface="Times New Roman" pitchFamily="18" charset="0"/>
              </a:rPr>
              <a:t>       conspiracy or new symmetry; </a:t>
            </a:r>
            <a:r>
              <a:rPr lang="en-US" sz="2000" dirty="0" smtClean="0">
                <a:solidFill>
                  <a:srgbClr val="FF0000"/>
                </a:solidFill>
                <a:ea typeface="ＭＳ Ｐゴシック" charset="0"/>
                <a:cs typeface="Times New Roman" pitchFamily="18" charset="0"/>
              </a:rPr>
              <a:t>only </a:t>
            </a:r>
          </a:p>
          <a:p>
            <a:pPr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ea typeface="ＭＳ Ｐゴシック" charset="0"/>
                <a:cs typeface="Times New Roman" pitchFamily="18" charset="0"/>
              </a:rPr>
              <a:t>       the direct searches are unambiguous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8600" y="48678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dirty="0" smtClean="0">
                <a:solidFill>
                  <a:srgbClr val="990000"/>
                </a:solidFill>
                <a:ea typeface="ＭＳ Ｐゴシック" charset="0"/>
                <a:cs typeface="Times New Roman" pitchFamily="18" charset="0"/>
              </a:rPr>
              <a:t>M. Ramsey-</a:t>
            </a:r>
            <a:r>
              <a:rPr lang="en-US" dirty="0" err="1" smtClean="0">
                <a:solidFill>
                  <a:srgbClr val="990000"/>
                </a:solidFill>
                <a:ea typeface="ＭＳ Ｐゴシック" charset="0"/>
                <a:cs typeface="Times New Roman" pitchFamily="18" charset="0"/>
              </a:rPr>
              <a:t>Musolf</a:t>
            </a:r>
            <a:r>
              <a:rPr lang="en-US" dirty="0" smtClean="0">
                <a:solidFill>
                  <a:srgbClr val="990000"/>
                </a:solidFill>
                <a:ea typeface="ＭＳ Ｐゴシック" charset="0"/>
                <a:cs typeface="Times New Roman" pitchFamily="18" charset="0"/>
              </a:rPr>
              <a:t>, phys. Rev., D63 (2001); </a:t>
            </a:r>
          </a:p>
          <a:p>
            <a:pPr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dirty="0" smtClean="0">
                <a:solidFill>
                  <a:srgbClr val="990000"/>
                </a:solidFill>
                <a:ea typeface="ＭＳ Ｐゴシック" charset="0"/>
                <a:cs typeface="Times New Roman" pitchFamily="18" charset="0"/>
                <a:hlinkClick r:id="rId4"/>
              </a:rPr>
              <a:t>talk at the AFCI workshop</a:t>
            </a:r>
            <a:r>
              <a:rPr lang="en-US" dirty="0" smtClean="0">
                <a:solidFill>
                  <a:srgbClr val="990000"/>
                </a:solidFill>
                <a:ea typeface="ＭＳ Ｐゴシック" charset="0"/>
                <a:cs typeface="Times New Roman" pitchFamily="18" charset="0"/>
              </a:rPr>
              <a:t>, </a:t>
            </a:r>
          </a:p>
          <a:p>
            <a:pPr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dirty="0" smtClean="0">
                <a:solidFill>
                  <a:srgbClr val="990000"/>
                </a:solidFill>
                <a:ea typeface="ＭＳ Ｐゴシック" charset="0"/>
                <a:cs typeface="Times New Roman" pitchFamily="18" charset="0"/>
              </a:rPr>
              <a:t>studies are in progress</a:t>
            </a:r>
          </a:p>
        </p:txBody>
      </p:sp>
      <p:sp>
        <p:nvSpPr>
          <p:cNvPr id="12" name="Right Arrow 11"/>
          <p:cNvSpPr/>
          <p:nvPr/>
        </p:nvSpPr>
        <p:spPr bwMode="auto">
          <a:xfrm>
            <a:off x="4648200" y="2438400"/>
            <a:ext cx="304800" cy="152400"/>
          </a:xfrm>
          <a:prstGeom prst="rightArrow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rtlCol="0" anchor="ctr"/>
          <a:lstStyle/>
          <a:p>
            <a:pPr algn="ctr" eaLnBrk="0" hangingPunct="0"/>
            <a:endParaRPr lang="en-US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371600" y="6502400"/>
            <a:ext cx="77636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3333FF"/>
                </a:solidFill>
              </a:rPr>
              <a:t>                                            </a:t>
            </a:r>
            <a:r>
              <a:rPr lang="en-US" sz="1200" dirty="0" smtClean="0">
                <a:solidFill>
                  <a:srgbClr val="3333FF"/>
                </a:solidFill>
              </a:rPr>
              <a:t>                                                                                                                                                    24</a:t>
            </a:r>
            <a:endParaRPr lang="de-DE" sz="1200" b="1" dirty="0">
              <a:solidFill>
                <a:srgbClr val="3333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2F5FD-F978-4FFE-ADA8-35E2A6E2B1EA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75077"/>
      </p:ext>
    </p:extLst>
  </p:cSld>
  <p:clrMapOvr>
    <a:masterClrMapping/>
  </p:clrMapOvr>
  <p:transition advTm="7799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5461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World competition in </a:t>
            </a:r>
            <a:r>
              <a:rPr lang="el-GR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decays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CDC84-2DBF-4BC1-8DA9-F499C01F104E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62000"/>
            <a:ext cx="18288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762000"/>
            <a:ext cx="20050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2895600"/>
            <a:ext cx="26098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3375" y="4616450"/>
            <a:ext cx="20764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 descr="detector_labels_noplug.pd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5105400"/>
            <a:ext cx="2362200" cy="1473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781800" y="4705350"/>
            <a:ext cx="2362200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JEF at Jlab</a:t>
            </a:r>
          </a:p>
        </p:txBody>
      </p:sp>
      <p:sp>
        <p:nvSpPr>
          <p:cNvPr id="16" name="Left Arrow 15"/>
          <p:cNvSpPr>
            <a:spLocks noChangeArrowheads="1"/>
          </p:cNvSpPr>
          <p:nvPr/>
        </p:nvSpPr>
        <p:spPr bwMode="auto">
          <a:xfrm rot="-1682553">
            <a:off x="6396038" y="2546350"/>
            <a:ext cx="838200" cy="228600"/>
          </a:xfrm>
          <a:prstGeom prst="leftArrow">
            <a:avLst>
              <a:gd name="adj1" fmla="val 50000"/>
              <a:gd name="adj2" fmla="val 49992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086600" y="1639669"/>
            <a:ext cx="1828800" cy="64633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50800" sx="1000" sy="1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ea typeface="+mn-ea"/>
                <a:cs typeface="Arial" charset="0"/>
              </a:rPr>
              <a:t>Low energy </a:t>
            </a:r>
            <a:endParaRPr lang="en-US" dirty="0">
              <a:solidFill>
                <a:srgbClr val="FF0000"/>
              </a:solidFill>
              <a:latin typeface="Comic Sans MS" pitchFamily="66" charset="0"/>
              <a:ea typeface="+mn-ea"/>
              <a:cs typeface="Arial" charset="0"/>
            </a:endParaRP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+mn-ea"/>
                <a:cs typeface="Arial" charset="0"/>
                <a:sym typeface="Symbol"/>
              </a:rPr>
              <a:t>-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+mn-ea"/>
                <a:cs typeface="Arial" charset="0"/>
              </a:rPr>
              <a:t>facilities</a:t>
            </a:r>
          </a:p>
        </p:txBody>
      </p:sp>
      <p:sp>
        <p:nvSpPr>
          <p:cNvPr id="20" name="Left Arrow 19"/>
          <p:cNvSpPr>
            <a:spLocks noChangeArrowheads="1"/>
          </p:cNvSpPr>
          <p:nvPr/>
        </p:nvSpPr>
        <p:spPr bwMode="auto">
          <a:xfrm rot="-5400000">
            <a:off x="7539038" y="4083050"/>
            <a:ext cx="838200" cy="228600"/>
          </a:xfrm>
          <a:prstGeom prst="leftArrow">
            <a:avLst>
              <a:gd name="adj1" fmla="val 50000"/>
              <a:gd name="adj2" fmla="val 49992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239000" y="2971800"/>
            <a:ext cx="1828800" cy="64633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50800" sx="1000" sy="1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+mn-ea"/>
                <a:cs typeface="Arial" charset="0"/>
              </a:rPr>
              <a:t>High energy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+mn-ea"/>
                <a:cs typeface="Arial" charset="0"/>
                <a:sym typeface="Symbol"/>
              </a:rPr>
              <a:t>-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+mn-ea"/>
                <a:cs typeface="Arial" charset="0"/>
              </a:rPr>
              <a:t>facility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1125" y="4956175"/>
            <a:ext cx="277177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98900" y="4581525"/>
            <a:ext cx="2730500" cy="3714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CBELSA/TAPS at ELSA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2743200" y="1066800"/>
            <a:ext cx="3733800" cy="5791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4488" y="1322388"/>
            <a:ext cx="1524000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336600"/>
                </a:solidFill>
              </a:rPr>
              <a:t>e</a:t>
            </a:r>
            <a:r>
              <a:rPr lang="en-US" b="1" baseline="30000">
                <a:solidFill>
                  <a:srgbClr val="336600"/>
                </a:solidFill>
              </a:rPr>
              <a:t>+</a:t>
            </a:r>
            <a:r>
              <a:rPr lang="en-US" b="1">
                <a:solidFill>
                  <a:srgbClr val="336600"/>
                </a:solidFill>
              </a:rPr>
              <a:t>e</a:t>
            </a:r>
            <a:r>
              <a:rPr lang="en-US" b="1" baseline="30000">
                <a:solidFill>
                  <a:srgbClr val="336600"/>
                </a:solidFill>
              </a:rPr>
              <a:t>-</a:t>
            </a:r>
          </a:p>
          <a:p>
            <a:r>
              <a:rPr lang="en-US" b="1">
                <a:solidFill>
                  <a:srgbClr val="336600"/>
                </a:solidFill>
              </a:rPr>
              <a:t>Collider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15888" y="3333750"/>
            <a:ext cx="2017712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336600"/>
                </a:solidFill>
              </a:rPr>
              <a:t>Fixed-target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334000"/>
            <a:ext cx="1676400" cy="338138"/>
          </a:xfrm>
          <a:prstGeom prst="rect">
            <a:avLst/>
          </a:prstGeom>
          <a:solidFill>
            <a:schemeClr val="accent2">
              <a:lumMod val="60000"/>
              <a:lumOff val="40000"/>
              <a:alpha val="48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photoproduction</a:t>
            </a:r>
            <a:endParaRPr lang="en-US" sz="16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81600" y="3200400"/>
            <a:ext cx="1676400" cy="338138"/>
          </a:xfrm>
          <a:prstGeom prst="rect">
            <a:avLst/>
          </a:prstGeom>
          <a:solidFill>
            <a:schemeClr val="accent2">
              <a:lumMod val="60000"/>
              <a:lumOff val="40000"/>
              <a:alpha val="48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hadroproduction</a:t>
            </a:r>
            <a:endParaRPr lang="en-US" sz="16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3970549"/>
      </p:ext>
    </p:extLst>
  </p:cSld>
  <p:clrMapOvr>
    <a:masterClrMapping/>
  </p:clrMapOvr>
  <p:transition advTm="581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19" grpId="0" animBg="1"/>
      <p:bldP spid="20" grpId="0" animBg="1"/>
      <p:bldP spid="21" grpId="0" animBg="1"/>
      <p:bldP spid="3" grpId="0" animBg="1"/>
      <p:bldP spid="23" grpId="0" animBg="1"/>
      <p:bldP spid="2" grpId="0" animBg="1"/>
      <p:bldP spid="22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 idx="4294967295"/>
          </p:nvPr>
        </p:nvSpPr>
        <p:spPr>
          <a:xfrm>
            <a:off x="2265528" y="0"/>
            <a:ext cx="5181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GlueX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Detector in Hall 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223114"/>
            <a:ext cx="1869561" cy="33901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65528" y="5638800"/>
            <a:ext cx="50000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333FF"/>
                </a:solidFill>
              </a:rPr>
              <a:t>Beam of photons (linear polarization)</a:t>
            </a:r>
          </a:p>
          <a:p>
            <a:endParaRPr lang="en-US" dirty="0" smtClean="0">
              <a:solidFill>
                <a:srgbClr val="3333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333FF"/>
                </a:solidFill>
              </a:rPr>
              <a:t>Optimized to detect multi-particle final states</a:t>
            </a:r>
            <a:endParaRPr lang="en-US" dirty="0">
              <a:solidFill>
                <a:srgbClr val="3333FF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925571"/>
              </p:ext>
            </p:extLst>
          </p:nvPr>
        </p:nvGraphicFramePr>
        <p:xfrm>
          <a:off x="1046328" y="1066800"/>
          <a:ext cx="7620000" cy="4190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5" name="Acrobat Document" r:id="rId4" imgW="5727478" imgH="3149556" progId="AcroExch.Document.2017">
                  <p:embed/>
                </p:oleObj>
              </mc:Choice>
              <mc:Fallback>
                <p:oleObj name="Acrobat Document" r:id="rId4" imgW="5727478" imgH="3149556" progId="AcroExch.Document.2017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6328" y="1066800"/>
                        <a:ext cx="7620000" cy="4190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246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 idx="4294967295"/>
          </p:nvPr>
        </p:nvSpPr>
        <p:spPr>
          <a:xfrm>
            <a:off x="672464" y="37647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Experiments with the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GlueX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detector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823356"/>
              </p:ext>
            </p:extLst>
          </p:nvPr>
        </p:nvGraphicFramePr>
        <p:xfrm>
          <a:off x="100964" y="838200"/>
          <a:ext cx="8915399" cy="577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025">
                  <a:extLst>
                    <a:ext uri="{9D8B030D-6E8A-4147-A177-3AD203B41FA5}">
                      <a16:colId xmlns:a16="http://schemas.microsoft.com/office/drawing/2014/main" val="2390025168"/>
                    </a:ext>
                  </a:extLst>
                </a:gridCol>
                <a:gridCol w="154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5861">
                  <a:extLst>
                    <a:ext uri="{9D8B030D-6E8A-4147-A177-3AD203B41FA5}">
                      <a16:colId xmlns:a16="http://schemas.microsoft.com/office/drawing/2014/main" val="1191660806"/>
                    </a:ext>
                  </a:extLst>
                </a:gridCol>
                <a:gridCol w="149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5143">
                  <a:extLst>
                    <a:ext uri="{9D8B030D-6E8A-4147-A177-3AD203B41FA5}">
                      <a16:colId xmlns:a16="http://schemas.microsoft.com/office/drawing/2014/main" val="1336952293"/>
                    </a:ext>
                  </a:extLst>
                </a:gridCol>
                <a:gridCol w="14157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9640">
                <a:tc>
                  <a:txBody>
                    <a:bodyPr/>
                    <a:lstStyle/>
                    <a:p>
                      <a:r>
                        <a:rPr lang="en-US" sz="1800" b="0" kern="1200" baseline="0" dirty="0" err="1" smtClean="0">
                          <a:solidFill>
                            <a:srgbClr val="0B02BE"/>
                          </a:solidFill>
                          <a:latin typeface="+mn-lt"/>
                          <a:ea typeface="+mn-ea"/>
                          <a:cs typeface="+mn-cs"/>
                        </a:rPr>
                        <a:t>GlueX</a:t>
                      </a:r>
                      <a:r>
                        <a:rPr lang="en-US" sz="1800" b="0" kern="1200" baseline="0" dirty="0" smtClean="0">
                          <a:solidFill>
                            <a:srgbClr val="0B02BE"/>
                          </a:solidFill>
                          <a:latin typeface="+mn-lt"/>
                          <a:ea typeface="+mn-ea"/>
                          <a:cs typeface="+mn-cs"/>
                        </a:rPr>
                        <a:t> experiment: search for mesons with exotic quantum numbers; a study of meson and baryon decays to strange final states </a:t>
                      </a:r>
                      <a:endParaRPr lang="en-US" b="0" dirty="0">
                        <a:solidFill>
                          <a:srgbClr val="0B02BE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B02BE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0B02BE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B02BE"/>
                          </a:solidFill>
                        </a:rPr>
                        <a:t>2016</a:t>
                      </a:r>
                      <a:r>
                        <a:rPr lang="en-US" b="0" baseline="0" dirty="0" smtClean="0">
                          <a:solidFill>
                            <a:srgbClr val="0B02BE"/>
                          </a:solidFill>
                        </a:rPr>
                        <a:t> – present</a:t>
                      </a:r>
                    </a:p>
                    <a:p>
                      <a:pPr algn="ctr"/>
                      <a:r>
                        <a:rPr lang="en-US" b="0" baseline="0" dirty="0" smtClean="0">
                          <a:solidFill>
                            <a:srgbClr val="0B02BE"/>
                          </a:solidFill>
                        </a:rPr>
                        <a:t>collected </a:t>
                      </a:r>
                      <a:r>
                        <a:rPr lang="en-US" b="0" baseline="0" dirty="0" smtClean="0">
                          <a:solidFill>
                            <a:srgbClr val="0B02BE"/>
                          </a:solidFill>
                          <a:sym typeface="Symbol" panose="05050102010706020507" pitchFamily="18" charset="2"/>
                        </a:rPr>
                        <a:t></a:t>
                      </a:r>
                      <a:r>
                        <a:rPr lang="en-US" b="0" baseline="0" dirty="0" smtClean="0">
                          <a:solidFill>
                            <a:srgbClr val="0B02BE"/>
                          </a:solidFill>
                        </a:rPr>
                        <a:t>30% of data</a:t>
                      </a:r>
                      <a:endParaRPr lang="en-US" b="0" dirty="0">
                        <a:solidFill>
                          <a:srgbClr val="0B02BE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aseline="-25000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 gridSpan="7">
                  <a:txBody>
                    <a:bodyPr/>
                    <a:lstStyle/>
                    <a:p>
                      <a:pPr algn="r"/>
                      <a:r>
                        <a:rPr lang="en-US" i="1" dirty="0" smtClean="0"/>
                        <a:t>(see talks by M. </a:t>
                      </a:r>
                      <a:r>
                        <a:rPr lang="en-US" i="1" dirty="0" err="1" smtClean="0"/>
                        <a:t>Khachatryan</a:t>
                      </a:r>
                      <a:r>
                        <a:rPr lang="en-US" i="1" dirty="0" smtClean="0"/>
                        <a:t> and </a:t>
                      </a:r>
                      <a:r>
                        <a:rPr lang="en-US" i="1" dirty="0" err="1" smtClean="0"/>
                        <a:t>J.Stevens</a:t>
                      </a:r>
                      <a:r>
                        <a:rPr lang="en-US" i="1" dirty="0" smtClean="0"/>
                        <a:t>)</a:t>
                      </a:r>
                    </a:p>
                    <a:p>
                      <a:pPr algn="ctr"/>
                      <a:endParaRPr lang="en-US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717745"/>
                  </a:ext>
                </a:extLst>
              </a:tr>
              <a:tr h="616544">
                <a:tc gridSpan="2"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rgbClr val="0B02BE"/>
                          </a:solidFill>
                          <a:latin typeface="+mn-lt"/>
                          <a:ea typeface="+mn-ea"/>
                          <a:cs typeface="+mn-cs"/>
                        </a:rPr>
                        <a:t>A precision measurement of the </a:t>
                      </a:r>
                      <a:r>
                        <a:rPr lang="en-US" sz="1800" kern="1200" baseline="0" dirty="0" smtClean="0">
                          <a:solidFill>
                            <a:srgbClr val="0B02BE"/>
                          </a:solidFill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 </a:t>
                      </a:r>
                      <a:r>
                        <a:rPr lang="en-US" sz="1800" kern="1200" baseline="0" dirty="0" smtClean="0">
                          <a:solidFill>
                            <a:srgbClr val="0B02BE"/>
                          </a:solidFill>
                          <a:latin typeface="+mn-lt"/>
                          <a:ea typeface="+mn-ea"/>
                          <a:cs typeface="+mn-cs"/>
                        </a:rPr>
                        <a:t>radiative decay width via the </a:t>
                      </a:r>
                      <a:r>
                        <a:rPr lang="en-US" sz="1800" kern="1200" baseline="0" dirty="0" err="1" smtClean="0">
                          <a:solidFill>
                            <a:srgbClr val="0B02BE"/>
                          </a:solidFill>
                          <a:latin typeface="+mn-lt"/>
                          <a:ea typeface="+mn-ea"/>
                          <a:cs typeface="+mn-cs"/>
                        </a:rPr>
                        <a:t>Primakoff</a:t>
                      </a:r>
                      <a:r>
                        <a:rPr lang="en-US" sz="1800" kern="1200" baseline="0" dirty="0" smtClean="0">
                          <a:solidFill>
                            <a:srgbClr val="0B02BE"/>
                          </a:solidFill>
                          <a:latin typeface="+mn-lt"/>
                          <a:ea typeface="+mn-ea"/>
                          <a:cs typeface="+mn-cs"/>
                        </a:rPr>
                        <a:t> effect</a:t>
                      </a:r>
                      <a:endParaRPr lang="en-US" dirty="0">
                        <a:solidFill>
                          <a:srgbClr val="0B02BE"/>
                        </a:solidFill>
                      </a:endParaRP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Calorimeter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prototype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B02BE"/>
                          </a:solidFill>
                        </a:rPr>
                        <a:t>Spring 2019 (</a:t>
                      </a:r>
                      <a:r>
                        <a:rPr lang="en-US" baseline="0" dirty="0" smtClean="0">
                          <a:solidFill>
                            <a:srgbClr val="0B02BE"/>
                          </a:solidFill>
                        </a:rPr>
                        <a:t>30 % of data)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0B02BE"/>
                          </a:solidFill>
                        </a:rPr>
                        <a:t>Scheduled in fall 2021</a:t>
                      </a:r>
                      <a:endParaRPr lang="en-US" dirty="0">
                        <a:solidFill>
                          <a:srgbClr val="0B02BE"/>
                        </a:solidFill>
                      </a:endParaRP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aseline="-25000" dirty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656">
                <a:tc gridSpan="7">
                  <a:txBody>
                    <a:bodyPr/>
                    <a:lstStyle/>
                    <a:p>
                      <a:pPr algn="r"/>
                      <a:r>
                        <a:rPr lang="en-US" i="1" dirty="0" smtClean="0"/>
                        <a:t>(see talk by A. Smith and 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dirty="0" err="1" smtClean="0"/>
                        <a:t>T.Hague</a:t>
                      </a:r>
                      <a:r>
                        <a:rPr lang="en-US" i="1" dirty="0" smtClean="0"/>
                        <a:t>)</a:t>
                      </a:r>
                    </a:p>
                    <a:p>
                      <a:pPr algn="ctr"/>
                      <a:endParaRPr lang="en-US" i="1" dirty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08464"/>
                  </a:ext>
                </a:extLst>
              </a:tr>
              <a:tr h="455068">
                <a:tc gridSpan="2"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Measuring the charged pion polarizability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Scheduled</a:t>
                      </a:r>
                      <a:r>
                        <a:rPr lang="en-US" baseline="0" dirty="0" smtClean="0"/>
                        <a:t> for 2022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164">
                <a:tc gridSpan="2">
                  <a:txBody>
                    <a:bodyPr/>
                    <a:lstStyle/>
                    <a:p>
                      <a:endParaRPr lang="en-US" baseline="30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27763"/>
                  </a:ext>
                </a:extLst>
              </a:tr>
              <a:tr h="6858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Studying short range correlations with real photon beams at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GlueX</a:t>
                      </a:r>
                      <a:endParaRPr lang="en-US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Scheduled in</a:t>
                      </a:r>
                      <a:r>
                        <a:rPr lang="en-US" baseline="0" dirty="0" smtClean="0"/>
                        <a:t> fall 2021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8652121"/>
                  </a:ext>
                </a:extLst>
              </a:tr>
              <a:tr h="565088">
                <a:tc gridSpan="7">
                  <a:txBody>
                    <a:bodyPr/>
                    <a:lstStyle/>
                    <a:p>
                      <a:pPr algn="ctr"/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Upgrade Forward Calorimeter</a:t>
                      </a:r>
                      <a:endParaRPr lang="en-US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453394"/>
                  </a:ext>
                </a:extLst>
              </a:tr>
              <a:tr h="792700">
                <a:tc gridSpan="3">
                  <a:txBody>
                    <a:bodyPr/>
                    <a:lstStyle/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Eta decays with emphasis on rare neutral modes: </a:t>
                      </a:r>
                    </a:p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The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JLab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Eta Factory experiment (JEF)</a:t>
                      </a:r>
                      <a:endParaRPr lang="en-US" b="0" dirty="0" smtClean="0"/>
                    </a:p>
                    <a:p>
                      <a:endParaRPr lang="en-US" baseline="30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2023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Run in parallel with </a:t>
                      </a:r>
                      <a:r>
                        <a:rPr lang="en-US" baseline="0" dirty="0" err="1" smtClean="0"/>
                        <a:t>GlueX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124211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0964" y="5753192"/>
            <a:ext cx="8915398" cy="860968"/>
          </a:xfrm>
          <a:prstGeom prst="rect">
            <a:avLst/>
          </a:prstGeom>
          <a:noFill/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565150"/>
            <a:ext cx="5664200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590800" y="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JEF Physics Program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1295400"/>
            <a:ext cx="3237470" cy="4370427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    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Main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physics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topics:</a:t>
            </a:r>
          </a:p>
          <a:p>
            <a:pPr>
              <a:defRPr/>
            </a:pPr>
            <a:endParaRPr lang="en-US" sz="2000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Clr>
                <a:srgbClr val="3366FF"/>
              </a:buClr>
              <a:defRPr/>
            </a:pP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1.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  Test of low-energy QCD </a:t>
            </a:r>
          </a:p>
          <a:p>
            <a:pPr marL="342900" indent="-342900">
              <a:buClr>
                <a:srgbClr val="3366FF"/>
              </a:buClr>
              <a:buFont typeface="+mj-lt"/>
              <a:buAutoNum type="arabicPeriod"/>
              <a:defRPr/>
            </a:pPr>
            <a:endParaRPr lang="en-US" sz="20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>
              <a:buClr>
                <a:srgbClr val="3366FF"/>
              </a:buClr>
              <a:defRPr/>
            </a:pP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2.   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Search for  dark  </a:t>
            </a:r>
          </a:p>
          <a:p>
            <a:pPr>
              <a:buClr>
                <a:srgbClr val="3366FF"/>
              </a:buClr>
              <a:defRPr/>
            </a:pPr>
            <a:r>
              <a:rPr lang="en-US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           matter</a:t>
            </a:r>
          </a:p>
          <a:p>
            <a:pPr marL="342900" indent="-342900">
              <a:buClr>
                <a:srgbClr val="3366FF"/>
              </a:buClr>
              <a:buFont typeface="+mj-lt"/>
              <a:buAutoNum type="arabicPeriod"/>
              <a:defRPr/>
            </a:pPr>
            <a:endParaRPr lang="en-US" sz="20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>
              <a:buClr>
                <a:srgbClr val="3366FF"/>
              </a:buClr>
              <a:defRPr/>
            </a:pPr>
            <a:endParaRPr lang="en-US" sz="2000" dirty="0">
              <a:solidFill>
                <a:srgbClr val="000000"/>
              </a:solidFill>
              <a:latin typeface="+mj-lt"/>
              <a:cs typeface="Times New Roman" pitchFamily="18" charset="0"/>
              <a:sym typeface="Symbol" pitchFamily="18" charset="2"/>
            </a:endParaRPr>
          </a:p>
          <a:p>
            <a:pPr>
              <a:buClr>
                <a:srgbClr val="3366FF"/>
              </a:buClr>
              <a:defRPr/>
            </a:pPr>
            <a:r>
              <a:rPr lang="en-US" sz="2000" dirty="0" smtClean="0">
                <a:solidFill>
                  <a:srgbClr val="000000"/>
                </a:solidFill>
                <a:latin typeface="+mj-lt"/>
                <a:ea typeface="MS Mincho" pitchFamily="49" charset="-128"/>
                <a:cs typeface="Times New Roman" pitchFamily="18" charset="0"/>
                <a:sym typeface="Symbol" pitchFamily="18" charset="2"/>
              </a:rPr>
              <a:t>3.    Directly constrain </a:t>
            </a:r>
          </a:p>
          <a:p>
            <a:pPr>
              <a:buClr>
                <a:srgbClr val="3366FF"/>
              </a:buClr>
              <a:defRPr/>
            </a:pPr>
            <a:r>
              <a:rPr lang="en-US" sz="2000" dirty="0">
                <a:solidFill>
                  <a:srgbClr val="000000"/>
                </a:solidFill>
                <a:latin typeface="+mj-lt"/>
                <a:ea typeface="MS Mincho" pitchFamily="49" charset="-128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MS Mincho" pitchFamily="49" charset="-128"/>
                <a:cs typeface="Times New Roman" pitchFamily="18" charset="0"/>
                <a:sym typeface="Symbol" pitchFamily="18" charset="2"/>
              </a:rPr>
              <a:t>    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CVPC  new physics</a:t>
            </a:r>
          </a:p>
          <a:p>
            <a:pPr marL="342900" indent="-342900">
              <a:buClr>
                <a:srgbClr val="3366FF"/>
              </a:buClr>
              <a:buFont typeface="+mj-lt"/>
              <a:buAutoNum type="arabicPeriod"/>
              <a:defRPr/>
            </a:pPr>
            <a:endParaRPr lang="en-US" sz="20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>
              <a:buClr>
                <a:srgbClr val="3366FF"/>
              </a:buClr>
              <a:defRPr/>
            </a:pP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4.   Constrain </a:t>
            </a:r>
            <a:r>
              <a:rPr lang="en-US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the light </a:t>
            </a:r>
            <a:endParaRPr lang="en-US" sz="20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>
              <a:buClr>
                <a:srgbClr val="3366FF"/>
              </a:buClr>
              <a:defRPr/>
            </a:pPr>
            <a:r>
              <a:rPr lang="en-US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   quark </a:t>
            </a:r>
            <a:r>
              <a:rPr lang="en-US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mass ratio 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82880" y="939800"/>
            <a:ext cx="5532120" cy="1041400"/>
          </a:xfrm>
          <a:prstGeom prst="rect">
            <a:avLst/>
          </a:prstGeom>
          <a:noFill/>
          <a:ln w="38100">
            <a:solidFill>
              <a:srgbClr val="FF0000">
                <a:alpha val="99000"/>
              </a:srgbClr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82880" y="3276600"/>
            <a:ext cx="5532120" cy="2362200"/>
          </a:xfrm>
          <a:prstGeom prst="rect">
            <a:avLst/>
          </a:prstGeom>
          <a:solidFill>
            <a:srgbClr val="FFFF00">
              <a:alpha val="33000"/>
            </a:srgbClr>
          </a:solidFill>
          <a:ln w="38100">
            <a:solidFill>
              <a:srgbClr val="002060">
                <a:alpha val="99000"/>
              </a:srgbClr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79096" y="1219200"/>
            <a:ext cx="3621504" cy="369332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Upgrade the Forward Calorimeter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0FBA1-9D1F-431A-AA45-DC731672C190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869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6200" y="1120914"/>
            <a:ext cx="84956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0000CC"/>
              </a:buClr>
              <a:buFont typeface="Wingdings" pitchFamily="2" charset="2"/>
              <a:buChar char="Ø"/>
            </a:pPr>
            <a:r>
              <a:rPr lang="en-US" sz="2000" dirty="0" smtClean="0">
                <a:cs typeface="Times New Roman" pitchFamily="18" charset="0"/>
              </a:rPr>
              <a:t>Unique probe for the high order </a:t>
            </a:r>
            <a:r>
              <a:rPr lang="en-US" sz="2000" dirty="0" err="1" smtClean="0">
                <a:cs typeface="Times New Roman" pitchFamily="18" charset="0"/>
              </a:rPr>
              <a:t>ChPT</a:t>
            </a:r>
            <a:r>
              <a:rPr lang="en-US" sz="2000" dirty="0" smtClean="0">
                <a:cs typeface="Times New Roman" pitchFamily="18" charset="0"/>
              </a:rPr>
              <a:t>: 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marL="285750" indent="-285750">
              <a:buClr>
                <a:srgbClr val="008600"/>
              </a:buClr>
            </a:pP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      - contribution from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two O(p</a:t>
            </a:r>
            <a:r>
              <a:rPr lang="en-US" sz="2000" baseline="30000" dirty="0" smtClean="0">
                <a:solidFill>
                  <a:srgbClr val="FF0000"/>
                </a:solidFill>
                <a:cs typeface="Times New Roman" pitchFamily="18" charset="0"/>
              </a:rPr>
              <a:t>6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)  counter-terms 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in the chiral </a:t>
            </a:r>
            <a:r>
              <a:rPr lang="en-US" sz="2000" dirty="0" err="1" smtClean="0">
                <a:solidFill>
                  <a:srgbClr val="000000"/>
                </a:solidFill>
                <a:cs typeface="Times New Roman" pitchFamily="18" charset="0"/>
              </a:rPr>
              <a:t>Lagrangian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3843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Impact  of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  </a:t>
            </a:r>
            <a:r>
              <a:rPr lang="en-US" sz="28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0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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measurements on</a:t>
            </a:r>
            <a:b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Chiral Perturbation Theory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049EA-9838-4FF0-854A-430CAC171635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953000" y="1140023"/>
            <a:ext cx="3962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333FF"/>
                </a:solidFill>
                <a:cs typeface="Times New Roman" pitchFamily="18" charset="0"/>
              </a:rPr>
              <a:t>L. </a:t>
            </a:r>
            <a:r>
              <a:rPr lang="en-US" sz="1400" dirty="0" err="1">
                <a:solidFill>
                  <a:srgbClr val="3333FF"/>
                </a:solidFill>
                <a:cs typeface="Times New Roman" pitchFamily="18" charset="0"/>
              </a:rPr>
              <a:t>Ametller</a:t>
            </a:r>
            <a:r>
              <a:rPr lang="en-US" sz="1400" dirty="0">
                <a:solidFill>
                  <a:srgbClr val="3333FF"/>
                </a:solidFill>
                <a:cs typeface="Times New Roman" pitchFamily="18" charset="0"/>
              </a:rPr>
              <a:t>, </a:t>
            </a:r>
            <a:r>
              <a:rPr lang="en-US" sz="1400" dirty="0" smtClean="0">
                <a:solidFill>
                  <a:srgbClr val="3333FF"/>
                </a:solidFill>
                <a:cs typeface="Times New Roman" pitchFamily="18" charset="0"/>
              </a:rPr>
              <a:t>et.al, </a:t>
            </a:r>
            <a:r>
              <a:rPr lang="en-US" sz="1400" dirty="0">
                <a:solidFill>
                  <a:srgbClr val="3333FF"/>
                </a:solidFill>
                <a:cs typeface="Times New Roman" pitchFamily="18" charset="0"/>
              </a:rPr>
              <a:t>Phys. Lett., B276, </a:t>
            </a:r>
            <a:r>
              <a:rPr lang="en-US" sz="1400" dirty="0" smtClean="0">
                <a:solidFill>
                  <a:srgbClr val="3333FF"/>
                </a:solidFill>
                <a:cs typeface="Times New Roman" pitchFamily="18" charset="0"/>
              </a:rPr>
              <a:t>185 </a:t>
            </a:r>
            <a:r>
              <a:rPr lang="en-US" sz="1400" dirty="0">
                <a:solidFill>
                  <a:srgbClr val="3333FF"/>
                </a:solidFill>
                <a:cs typeface="Times New Roman" pitchFamily="18" charset="0"/>
              </a:rPr>
              <a:t>(1992)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419600" y="3101975"/>
            <a:ext cx="4300538" cy="1546225"/>
            <a:chOff x="228600" y="4473575"/>
            <a:chExt cx="4300538" cy="1546225"/>
          </a:xfrm>
        </p:grpSpPr>
        <p:pic>
          <p:nvPicPr>
            <p:cNvPr id="11" name="Picture 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4473575"/>
              <a:ext cx="4300538" cy="154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3"/>
            <p:cNvSpPr txBox="1">
              <a:spLocks noChangeArrowheads="1"/>
            </p:cNvSpPr>
            <p:nvPr/>
          </p:nvSpPr>
          <p:spPr bwMode="auto">
            <a:xfrm>
              <a:off x="1143000" y="5086350"/>
              <a:ext cx="7620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>
                  <a:solidFill>
                    <a:srgbClr val="FF0000"/>
                  </a:solidFill>
                  <a:latin typeface="Lucida Grande" pitchFamily="-84" charset="0"/>
                </a:rPr>
                <a:t>ρ</a:t>
              </a:r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, ω</a:t>
              </a:r>
            </a:p>
          </p:txBody>
        </p:sp>
        <p:sp>
          <p:nvSpPr>
            <p:cNvPr id="13" name="TextBox 5"/>
            <p:cNvSpPr txBox="1">
              <a:spLocks noChangeArrowheads="1"/>
            </p:cNvSpPr>
            <p:nvPr/>
          </p:nvSpPr>
          <p:spPr bwMode="auto">
            <a:xfrm>
              <a:off x="2971800" y="4857750"/>
              <a:ext cx="9906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a</a:t>
              </a:r>
              <a:r>
                <a:rPr lang="en-US" baseline="-25000">
                  <a:solidFill>
                    <a:srgbClr val="FF0000"/>
                  </a:solidFill>
                  <a:latin typeface="Comic Sans MS" pitchFamily="66" charset="0"/>
                </a:rPr>
                <a:t>0</a:t>
              </a:r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, a</a:t>
              </a:r>
              <a:r>
                <a:rPr lang="en-US" baseline="-25000">
                  <a:solidFill>
                    <a:srgbClr val="FF0000"/>
                  </a:solidFill>
                  <a:latin typeface="Comic Sans MS" pitchFamily="66" charset="0"/>
                </a:rPr>
                <a:t>2</a:t>
              </a:r>
            </a:p>
          </p:txBody>
        </p:sp>
      </p:grp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76200" y="2536448"/>
            <a:ext cx="891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lvl="1">
              <a:buFont typeface="Tahoma" charset="0"/>
              <a:buNone/>
              <a:defRPr/>
            </a:pPr>
            <a:endParaRPr lang="en-US" sz="2000" dirty="0">
              <a:ea typeface="ＭＳ Ｐゴシック" charset="0"/>
              <a:cs typeface="Times New Roman" pitchFamily="18" charset="0"/>
            </a:endParaRPr>
          </a:p>
          <a:p>
            <a:pPr marL="457200" indent="-457200">
              <a:buClr>
                <a:srgbClr val="3333FF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ea typeface="ＭＳ Ｐゴシック" charset="0"/>
                <a:cs typeface="Times New Roman" pitchFamily="18" charset="0"/>
              </a:rPr>
              <a:t>Sha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cs typeface="Times New Roman" pitchFamily="18" charset="0"/>
              </a:rPr>
              <a:t>pe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Times New Roman" pitchFamily="18" charset="0"/>
              </a:rPr>
              <a:t>of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cs typeface="Times New Roman" pitchFamily="18" charset="0"/>
              </a:rPr>
              <a:t>Dalitz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Times New Roman" pitchFamily="18" charset="0"/>
              </a:rPr>
              <a:t> distribution is sensitive to the </a:t>
            </a:r>
            <a:r>
              <a:rPr lang="en-US" sz="2000" dirty="0">
                <a:solidFill>
                  <a:srgbClr val="000000"/>
                </a:solidFill>
                <a:ea typeface="MS Mincho" charset="0"/>
                <a:cs typeface="Times New Roman" pitchFamily="18" charset="0"/>
              </a:rPr>
              <a:t>role of scalar </a:t>
            </a:r>
            <a:r>
              <a:rPr lang="en-US" sz="2000" dirty="0" smtClean="0">
                <a:solidFill>
                  <a:srgbClr val="000000"/>
                </a:solidFill>
                <a:ea typeface="MS Mincho" charset="0"/>
                <a:cs typeface="Times New Roman" pitchFamily="18" charset="0"/>
              </a:rPr>
              <a:t>resonances</a:t>
            </a:r>
            <a:endParaRPr lang="en-US" altLang="ja-JP" sz="2000" dirty="0">
              <a:solidFill>
                <a:srgbClr val="000000"/>
              </a:solidFill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" y="1981200"/>
            <a:ext cx="82415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3333FF"/>
              </a:buClr>
              <a:buFont typeface="Wingdings" pitchFamily="2" charset="2"/>
              <a:buChar char="Ø"/>
            </a:pPr>
            <a:r>
              <a:rPr lang="en-US" sz="2000" dirty="0" smtClean="0">
                <a:cs typeface="Times New Roman" pitchFamily="18" charset="0"/>
              </a:rPr>
              <a:t> Study contribution 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of scalar resonances in calculation of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O(p</a:t>
            </a:r>
            <a:r>
              <a:rPr lang="en-US" sz="2000" baseline="30000" dirty="0" smtClean="0">
                <a:solidFill>
                  <a:srgbClr val="FF0000"/>
                </a:solidFill>
                <a:cs typeface="Times New Roman" pitchFamily="18" charset="0"/>
              </a:rPr>
              <a:t>6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) low-energy </a:t>
            </a:r>
          </a:p>
          <a:p>
            <a:pPr>
              <a:buClr>
                <a:srgbClr val="3333FF"/>
              </a:buClr>
            </a:pP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     constants (LEC) </a:t>
            </a:r>
            <a:r>
              <a:rPr lang="en-US" sz="2000" dirty="0" smtClean="0">
                <a:cs typeface="Times New Roman" pitchFamily="18" charset="0"/>
              </a:rPr>
              <a:t>in the chiral </a:t>
            </a:r>
            <a:r>
              <a:rPr lang="en-US" sz="2000" dirty="0" err="1" smtClean="0">
                <a:cs typeface="Times New Roman" pitchFamily="18" charset="0"/>
              </a:rPr>
              <a:t>Lagrangian</a:t>
            </a:r>
            <a:r>
              <a:rPr lang="en-US" sz="2000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0" y="4648200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3333FF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  A cross-check of LEC's with different processes</a:t>
            </a:r>
            <a:endParaRPr lang="en-US" sz="2000" dirty="0"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04800" y="4953000"/>
            <a:ext cx="8524875" cy="1572399"/>
            <a:chOff x="304800" y="4267200"/>
            <a:chExt cx="8524875" cy="1572399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572000" y="4648200"/>
              <a:ext cx="30480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omic Sans MS" pitchFamily="66" charset="0"/>
                </a:rPr>
                <a:t> </a:t>
              </a:r>
              <a:r>
                <a:rPr lang="en-US" sz="1600">
                  <a:solidFill>
                    <a:srgbClr val="000000"/>
                  </a:solidFill>
                  <a:latin typeface="Comic Sans MS" pitchFamily="66" charset="0"/>
                </a:rPr>
                <a:t>C and CP conserving background </a:t>
              </a:r>
              <a:endParaRPr lang="en-US" sz="1600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04800" y="4648200"/>
              <a:ext cx="30480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omic Sans MS" pitchFamily="66" charset="0"/>
                </a:rPr>
                <a:t> C and CP violating </a:t>
              </a:r>
              <a:endParaRPr lang="en-US" sz="1600" dirty="0"/>
            </a:p>
          </p:txBody>
        </p:sp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0" y="4267200"/>
              <a:ext cx="17145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86600" y="4419600"/>
              <a:ext cx="1743075" cy="136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23"/>
            <p:cNvSpPr/>
            <p:nvPr/>
          </p:nvSpPr>
          <p:spPr>
            <a:xfrm>
              <a:off x="2667000" y="5562600"/>
              <a:ext cx="4572000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3333FF"/>
                  </a:solidFill>
                  <a:latin typeface="Comic Sans MS" pitchFamily="66" charset="0"/>
                </a:rPr>
                <a:t>J.N. Ng, et al., Phys. Rev., D46, 5034 (1992) </a:t>
              </a: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3549134"/>
            <a:ext cx="4114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cs typeface="Times New Roman" pitchFamily="18" charset="0"/>
              </a:rPr>
              <a:t>Higher order LEC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’</a:t>
            </a:r>
            <a:r>
              <a:rPr lang="en-US" sz="1200" dirty="0">
                <a:solidFill>
                  <a:srgbClr val="000000"/>
                </a:solidFill>
                <a:cs typeface="Times New Roman" pitchFamily="18" charset="0"/>
              </a:rPr>
              <a:t>s are dominated </a:t>
            </a:r>
            <a:r>
              <a:rPr lang="en-US" sz="1200" dirty="0" smtClean="0">
                <a:solidFill>
                  <a:srgbClr val="000000"/>
                </a:solidFill>
                <a:cs typeface="Times New Roman" pitchFamily="18" charset="0"/>
              </a:rPr>
              <a:t> by </a:t>
            </a:r>
            <a:r>
              <a:rPr lang="en-US" sz="1200" dirty="0">
                <a:solidFill>
                  <a:srgbClr val="000000"/>
                </a:solidFill>
                <a:cs typeface="Times New Roman" pitchFamily="18" charset="0"/>
              </a:rPr>
              <a:t>resonances </a:t>
            </a:r>
            <a:endParaRPr lang="en-US" sz="1200" dirty="0">
              <a:solidFill>
                <a:srgbClr val="008600"/>
              </a:solidFill>
              <a:cs typeface="Times New Roman" pitchFamily="18" charset="0"/>
            </a:endParaRPr>
          </a:p>
          <a:p>
            <a:r>
              <a:rPr lang="en-US" sz="1200" dirty="0">
                <a:solidFill>
                  <a:srgbClr val="3333FF"/>
                </a:solidFill>
                <a:latin typeface="Comic Sans MS" pitchFamily="66" charset="0"/>
              </a:rPr>
              <a:t>Gasser, </a:t>
            </a:r>
            <a:r>
              <a:rPr lang="en-US" sz="1200" dirty="0" err="1">
                <a:solidFill>
                  <a:srgbClr val="3333FF"/>
                </a:solidFill>
                <a:latin typeface="Comic Sans MS" pitchFamily="66" charset="0"/>
              </a:rPr>
              <a:t>Leutwyler</a:t>
            </a:r>
            <a:r>
              <a:rPr lang="en-US" sz="1200" dirty="0">
                <a:solidFill>
                  <a:srgbClr val="3333FF"/>
                </a:solidFill>
                <a:latin typeface="Comic Sans MS" pitchFamily="66" charset="0"/>
              </a:rPr>
              <a:t> 84; </a:t>
            </a:r>
            <a:r>
              <a:rPr lang="en-US" sz="1200" dirty="0" err="1">
                <a:solidFill>
                  <a:srgbClr val="3333FF"/>
                </a:solidFill>
                <a:latin typeface="Comic Sans MS" pitchFamily="66" charset="0"/>
              </a:rPr>
              <a:t>Ecler</a:t>
            </a:r>
            <a:r>
              <a:rPr lang="en-US" sz="1200" dirty="0">
                <a:solidFill>
                  <a:srgbClr val="3333FF"/>
                </a:solidFill>
                <a:latin typeface="Comic Sans MS" pitchFamily="66" charset="0"/>
              </a:rPr>
              <a:t>, Gasser, </a:t>
            </a:r>
            <a:r>
              <a:rPr lang="en-US" sz="1200" dirty="0" err="1">
                <a:solidFill>
                  <a:srgbClr val="3333FF"/>
                </a:solidFill>
                <a:latin typeface="Comic Sans MS" pitchFamily="66" charset="0"/>
              </a:rPr>
              <a:t>Pich</a:t>
            </a:r>
            <a:r>
              <a:rPr lang="en-US" sz="1200" dirty="0">
                <a:solidFill>
                  <a:srgbClr val="3333FF"/>
                </a:solidFill>
                <a:latin typeface="Comic Sans MS" pitchFamily="66" charset="0"/>
              </a:rPr>
              <a:t>, de </a:t>
            </a:r>
            <a:r>
              <a:rPr lang="en-US" sz="1200" dirty="0" smtClean="0">
                <a:solidFill>
                  <a:srgbClr val="3333FF"/>
                </a:solidFill>
                <a:latin typeface="Comic Sans MS" pitchFamily="66" charset="0"/>
              </a:rPr>
              <a:t>Rafael 1989</a:t>
            </a:r>
            <a:r>
              <a:rPr lang="en-US" sz="1200" dirty="0">
                <a:solidFill>
                  <a:srgbClr val="3333FF"/>
                </a:solidFill>
                <a:latin typeface="Comic Sans MS" pitchFamily="66" charset="0"/>
              </a:rPr>
              <a:t>; Donoghue, Ramirez, Valencia 1989</a:t>
            </a:r>
          </a:p>
          <a:p>
            <a:r>
              <a:rPr lang="en-US" sz="18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697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TextBox 17"/>
          <p:cNvSpPr txBox="1">
            <a:spLocks noChangeArrowheads="1"/>
          </p:cNvSpPr>
          <p:nvPr/>
        </p:nvSpPr>
        <p:spPr bwMode="auto">
          <a:xfrm>
            <a:off x="381000" y="2205256"/>
            <a:ext cx="73914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cs typeface="Times New Roman" pitchFamily="18" charset="0"/>
              </a:rPr>
              <a:t>Vector  </a:t>
            </a: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</a:t>
            </a:r>
            <a:endParaRPr lang="en-US" sz="2000" dirty="0">
              <a:solidFill>
                <a:srgbClr val="3333FF"/>
              </a:solidFill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                         </a:t>
            </a:r>
            <a:r>
              <a:rPr lang="en-US" sz="2000" dirty="0" err="1" smtClean="0">
                <a:cs typeface="Times New Roman" pitchFamily="18" charset="0"/>
              </a:rPr>
              <a:t>leptophobic</a:t>
            </a:r>
            <a:r>
              <a:rPr lang="en-US" sz="2000" dirty="0" smtClean="0">
                <a:cs typeface="Times New Roman" pitchFamily="18" charset="0"/>
              </a:rPr>
              <a:t> vector boson  B:</a:t>
            </a:r>
          </a:p>
          <a:p>
            <a:endParaRPr lang="en-US" sz="2000" dirty="0">
              <a:solidFill>
                <a:srgbClr val="3333FF"/>
              </a:solidFill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   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,     </a:t>
            </a:r>
            <a:r>
              <a:rPr lang="en-US" sz="2000" i="1" dirty="0">
                <a:cs typeface="Times New Roman" pitchFamily="18" charset="0"/>
                <a:sym typeface="Symbol" panose="05050102010706020507" pitchFamily="18" charset="2"/>
              </a:rPr>
              <a:t>B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      </a:t>
            </a:r>
            <a:r>
              <a:rPr lang="en-US" sz="2000" i="1" dirty="0">
                <a:cs typeface="Times New Roman" pitchFamily="18" charset="0"/>
                <a:sym typeface="Symbol" panose="05050102010706020507" pitchFamily="18" charset="2"/>
              </a:rPr>
              <a:t>B</a:t>
            </a:r>
            <a:r>
              <a:rPr lang="en-US" sz="2000" dirty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 </a:t>
            </a:r>
            <a:r>
              <a:rPr lang="en-US" sz="2000" baseline="30000" dirty="0" smtClean="0">
                <a:cs typeface="Times New Roman" pitchFamily="18" charset="0"/>
                <a:sym typeface="Symbol" panose="05050102010706020507" pitchFamily="18" charset="2"/>
              </a:rPr>
              <a:t>0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              ( 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0.14  </a:t>
            </a:r>
            <a:r>
              <a:rPr lang="en-US" dirty="0">
                <a:cs typeface="Times New Roman" pitchFamily="18" charset="0"/>
                <a:sym typeface="Symbol" panose="05050102010706020507" pitchFamily="18" charset="2"/>
              </a:rPr>
              <a:t>&lt; </a:t>
            </a:r>
            <a:r>
              <a:rPr lang="en-US" i="1" dirty="0" err="1">
                <a:cs typeface="Times New Roman" pitchFamily="18" charset="0"/>
                <a:sym typeface="Symbol" panose="05050102010706020507" pitchFamily="18" charset="2"/>
              </a:rPr>
              <a:t>m</a:t>
            </a:r>
            <a:r>
              <a:rPr lang="en-US" baseline="-25000" dirty="0" err="1">
                <a:cs typeface="Times New Roman" pitchFamily="18" charset="0"/>
                <a:sym typeface="Symbol" panose="05050102010706020507" pitchFamily="18" charset="2"/>
              </a:rPr>
              <a:t>B</a:t>
            </a:r>
            <a:r>
              <a:rPr lang="en-US" dirty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 &lt;  0.62 GeV )</a:t>
            </a:r>
          </a:p>
          <a:p>
            <a:r>
              <a:rPr lang="en-US" sz="2000" dirty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                             </a:t>
            </a:r>
            <a:r>
              <a:rPr lang="en-US" sz="2000" i="1" dirty="0">
                <a:cs typeface="Times New Roman" pitchFamily="18" charset="0"/>
                <a:sym typeface="Symbol" panose="05050102010706020507" pitchFamily="18" charset="2"/>
              </a:rPr>
              <a:t>B</a:t>
            </a:r>
            <a:r>
              <a:rPr lang="en-US" sz="2000" dirty="0">
                <a:cs typeface="Times New Roman" pitchFamily="18" charset="0"/>
                <a:sym typeface="Symbol" panose="05050102010706020507" pitchFamily="18" charset="2"/>
              </a:rPr>
              <a:t> 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</a:t>
            </a:r>
            <a:r>
              <a:rPr lang="en-US" sz="2000" baseline="30000" dirty="0" smtClean="0">
                <a:cs typeface="Times New Roman" pitchFamily="18" charset="0"/>
                <a:sym typeface="Symbol" panose="05050102010706020507" pitchFamily="18" charset="2"/>
              </a:rPr>
              <a:t>+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 </a:t>
            </a:r>
            <a:r>
              <a:rPr lang="en-US" sz="2000" baseline="30000" dirty="0" smtClean="0">
                <a:cs typeface="Times New Roman" pitchFamily="18" charset="0"/>
                <a:sym typeface="Symbol" panose="05050102010706020507" pitchFamily="18" charset="2"/>
              </a:rPr>
              <a:t>-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</a:t>
            </a:r>
            <a:r>
              <a:rPr lang="en-US" sz="2000" baseline="30000" dirty="0" smtClean="0">
                <a:cs typeface="Times New Roman" pitchFamily="18" charset="0"/>
                <a:sym typeface="Symbol" panose="05050102010706020507" pitchFamily="18" charset="2"/>
              </a:rPr>
              <a:t>0           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( 0.62  &lt; </a:t>
            </a:r>
            <a:r>
              <a:rPr lang="en-US" i="1" dirty="0" err="1">
                <a:cs typeface="Times New Roman" pitchFamily="18" charset="0"/>
                <a:sym typeface="Symbol" panose="05050102010706020507" pitchFamily="18" charset="2"/>
              </a:rPr>
              <a:t>m</a:t>
            </a:r>
            <a:r>
              <a:rPr lang="en-US" baseline="-25000" dirty="0" err="1">
                <a:cs typeface="Times New Roman" pitchFamily="18" charset="0"/>
                <a:sym typeface="Symbol" panose="05050102010706020507" pitchFamily="18" charset="2"/>
              </a:rPr>
              <a:t>B</a:t>
            </a:r>
            <a:r>
              <a:rPr lang="en-US" dirty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 &lt; 1.0  </a:t>
            </a:r>
            <a:r>
              <a:rPr lang="en-US" dirty="0">
                <a:cs typeface="Times New Roman" pitchFamily="18" charset="0"/>
                <a:sym typeface="Symbol" panose="05050102010706020507" pitchFamily="18" charset="2"/>
              </a:rPr>
              <a:t>GeV 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)</a:t>
            </a:r>
          </a:p>
          <a:p>
            <a:endParaRPr lang="en-US" sz="2000" dirty="0" smtClean="0">
              <a:cs typeface="Times New Roman" pitchFamily="18" charset="0"/>
            </a:endParaRPr>
          </a:p>
          <a:p>
            <a:r>
              <a:rPr lang="en-US" sz="2000" dirty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                                    </a:t>
            </a:r>
            <a:r>
              <a:rPr lang="en-US" sz="2000" dirty="0" smtClean="0">
                <a:cs typeface="Times New Roman" pitchFamily="18" charset="0"/>
              </a:rPr>
              <a:t>dark photon:</a:t>
            </a:r>
            <a:endParaRPr lang="en-US" sz="2000" dirty="0" smtClean="0">
              <a:solidFill>
                <a:srgbClr val="3333FF"/>
              </a:solidFill>
              <a:cs typeface="Times New Roman" pitchFamily="18" charset="0"/>
            </a:endParaRPr>
          </a:p>
          <a:p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                            </a:t>
            </a:r>
            <a:r>
              <a:rPr lang="en-US" sz="2000" dirty="0">
                <a:cs typeface="Times New Roman" pitchFamily="18" charset="0"/>
                <a:sym typeface="Symbol" panose="05050102010706020507" pitchFamily="18" charset="2"/>
              </a:rPr>
              <a:t>,   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2000" i="1" dirty="0" smtClean="0">
                <a:cs typeface="Times New Roman" pitchFamily="18" charset="0"/>
                <a:sym typeface="Symbol" panose="05050102010706020507" pitchFamily="18" charset="2"/>
              </a:rPr>
              <a:t>A</a:t>
            </a:r>
            <a:r>
              <a:rPr lang="en-US" sz="2000" dirty="0">
                <a:cs typeface="Times New Roman" pitchFamily="18" charset="0"/>
                <a:sym typeface="Symbol" panose="05050102010706020507" pitchFamily="18" charset="2"/>
              </a:rPr>
              <a:t>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  e</a:t>
            </a:r>
            <a:r>
              <a:rPr lang="en-US" sz="2000" baseline="30000" dirty="0" smtClean="0">
                <a:cs typeface="Times New Roman" pitchFamily="18" charset="0"/>
                <a:sym typeface="Symbol" panose="05050102010706020507" pitchFamily="18" charset="2"/>
              </a:rPr>
              <a:t>+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e </a:t>
            </a:r>
            <a:r>
              <a:rPr lang="en-US" sz="2000" baseline="30000" dirty="0" smtClean="0">
                <a:cs typeface="Times New Roman" pitchFamily="18" charset="0"/>
                <a:sym typeface="Symbol" panose="05050102010706020507" pitchFamily="18" charset="2"/>
              </a:rPr>
              <a:t>-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</a:t>
            </a:r>
            <a:endParaRPr lang="en-US" sz="2000" dirty="0" smtClean="0"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C00000"/>
                </a:solidFill>
                <a:cs typeface="Times New Roman" pitchFamily="18" charset="0"/>
              </a:rPr>
              <a:t>Scalar</a:t>
            </a:r>
            <a:endParaRPr lang="en-US" sz="2000" dirty="0">
              <a:solidFill>
                <a:srgbClr val="C00000"/>
              </a:solidFill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 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, </a:t>
            </a:r>
            <a:r>
              <a:rPr lang="en-US" sz="2000" dirty="0">
                <a:cs typeface="Times New Roman" pitchFamily="18" charset="0"/>
                <a:sym typeface="Symbol" panose="05050102010706020507" pitchFamily="18" charset="2"/>
              </a:rPr>
              <a:t>   </a:t>
            </a:r>
            <a:r>
              <a:rPr lang="en-US" sz="2000" baseline="30000" dirty="0">
                <a:cs typeface="Times New Roman" pitchFamily="18" charset="0"/>
                <a:sym typeface="Symbol" panose="05050102010706020507" pitchFamily="18" charset="2"/>
              </a:rPr>
              <a:t>0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2000" i="1" dirty="0" smtClean="0">
                <a:cs typeface="Times New Roman" pitchFamily="18" charset="0"/>
                <a:sym typeface="Symbol" panose="05050102010706020507" pitchFamily="18" charset="2"/>
              </a:rPr>
              <a:t>S          </a:t>
            </a:r>
            <a:r>
              <a:rPr lang="en-US" sz="2000" i="1" dirty="0" err="1" smtClean="0">
                <a:cs typeface="Times New Roman" pitchFamily="18" charset="0"/>
                <a:sym typeface="Symbol" panose="05050102010706020507" pitchFamily="18" charset="2"/>
              </a:rPr>
              <a:t>S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   </a:t>
            </a:r>
            <a:r>
              <a:rPr lang="en-US" sz="2000" baseline="30000" dirty="0">
                <a:cs typeface="Times New Roman" pitchFamily="18" charset="0"/>
                <a:sym typeface="Symbol" panose="05050102010706020507" pitchFamily="18" charset="2"/>
              </a:rPr>
              <a:t>0</a:t>
            </a:r>
            <a:r>
              <a:rPr lang="en-US" sz="2000" dirty="0">
                <a:cs typeface="Times New Roman" pitchFamily="18" charset="0"/>
                <a:sym typeface="Symbol" panose="05050102010706020507" pitchFamily="18" charset="2"/>
              </a:rPr>
              <a:t> 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,     </a:t>
            </a:r>
            <a:r>
              <a:rPr lang="en-US" sz="2000" baseline="30000" dirty="0">
                <a:cs typeface="Times New Roman" pitchFamily="18" charset="0"/>
                <a:sym typeface="Symbol" panose="05050102010706020507" pitchFamily="18" charset="2"/>
              </a:rPr>
              <a:t>0</a:t>
            </a:r>
            <a:r>
              <a:rPr lang="en-US" sz="2000" dirty="0">
                <a:cs typeface="Times New Roman" pitchFamily="18" charset="0"/>
                <a:sym typeface="Symbol" panose="05050102010706020507" pitchFamily="18" charset="2"/>
              </a:rPr>
              <a:t> e</a:t>
            </a:r>
            <a:r>
              <a:rPr lang="en-US" sz="2000" baseline="30000" dirty="0">
                <a:cs typeface="Times New Roman" pitchFamily="18" charset="0"/>
                <a:sym typeface="Symbol" panose="05050102010706020507" pitchFamily="18" charset="2"/>
              </a:rPr>
              <a:t>+</a:t>
            </a:r>
            <a:r>
              <a:rPr lang="en-US" sz="2000" dirty="0">
                <a:cs typeface="Times New Roman" pitchFamily="18" charset="0"/>
                <a:sym typeface="Symbol" panose="05050102010706020507" pitchFamily="18" charset="2"/>
              </a:rPr>
              <a:t> e </a:t>
            </a:r>
            <a:r>
              <a:rPr lang="en-US" sz="2000" baseline="30000" dirty="0">
                <a:cs typeface="Times New Roman" pitchFamily="18" charset="0"/>
                <a:sym typeface="Symbol" panose="05050102010706020507" pitchFamily="18" charset="2"/>
              </a:rPr>
              <a:t>-</a:t>
            </a:r>
            <a:r>
              <a:rPr lang="en-US" sz="2000" dirty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        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( </a:t>
            </a:r>
            <a:r>
              <a:rPr lang="en-US" dirty="0" err="1" smtClean="0">
                <a:cs typeface="Times New Roman" pitchFamily="18" charset="0"/>
                <a:sym typeface="Symbol" panose="05050102010706020507" pitchFamily="18" charset="2"/>
              </a:rPr>
              <a:t>m</a:t>
            </a:r>
            <a:r>
              <a:rPr lang="en-US" baseline="-25000" dirty="0" err="1" smtClean="0">
                <a:cs typeface="Times New Roman" pitchFamily="18" charset="0"/>
                <a:sym typeface="Symbol" panose="05050102010706020507" pitchFamily="18" charset="2"/>
              </a:rPr>
              <a:t>S</a:t>
            </a:r>
            <a:r>
              <a:rPr lang="en-US" baseline="-25000" dirty="0" smtClean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 &lt;  2 m</a:t>
            </a:r>
            <a:r>
              <a:rPr lang="en-US" baseline="-25000" dirty="0" smtClean="0">
                <a:cs typeface="Times New Roman" pitchFamily="18" charset="0"/>
                <a:sym typeface="Symbol" panose="05050102010706020507" pitchFamily="18" charset="2"/>
              </a:rPr>
              <a:t> 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) </a:t>
            </a:r>
          </a:p>
          <a:p>
            <a:r>
              <a:rPr lang="en-US" dirty="0" smtClean="0">
                <a:solidFill>
                  <a:srgbClr val="3333FF"/>
                </a:solidFill>
                <a:cs typeface="Times New Roman" pitchFamily="18" charset="0"/>
                <a:sym typeface="Symbol" panose="05050102010706020507" pitchFamily="18" charset="2"/>
              </a:rPr>
              <a:t>                                     </a:t>
            </a:r>
            <a:r>
              <a:rPr lang="en-US" i="1" dirty="0" smtClean="0">
                <a:cs typeface="Times New Roman" pitchFamily="18" charset="0"/>
                <a:sym typeface="Symbol" panose="05050102010706020507" pitchFamily="18" charset="2"/>
              </a:rPr>
              <a:t>S 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dirty="0">
                <a:cs typeface="Times New Roman" pitchFamily="18" charset="0"/>
                <a:sym typeface="Symbol" panose="05050102010706020507" pitchFamily="18" charset="2"/>
              </a:rPr>
              <a:t>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   3                                     ( </a:t>
            </a:r>
            <a:r>
              <a:rPr lang="en-US" dirty="0" err="1">
                <a:cs typeface="Times New Roman" pitchFamily="18" charset="0"/>
                <a:sym typeface="Symbol" panose="05050102010706020507" pitchFamily="18" charset="2"/>
              </a:rPr>
              <a:t>m</a:t>
            </a:r>
            <a:r>
              <a:rPr lang="en-US" baseline="-25000" dirty="0" err="1">
                <a:cs typeface="Times New Roman" pitchFamily="18" charset="0"/>
                <a:sym typeface="Symbol" panose="05050102010706020507" pitchFamily="18" charset="2"/>
              </a:rPr>
              <a:t>S</a:t>
            </a:r>
            <a:r>
              <a:rPr lang="en-US" baseline="-25000" dirty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dirty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&gt;  2 m</a:t>
            </a:r>
            <a:r>
              <a:rPr lang="en-US" baseline="-25000" dirty="0">
                <a:cs typeface="Times New Roman" pitchFamily="18" charset="0"/>
                <a:sym typeface="Symbol" panose="05050102010706020507" pitchFamily="18" charset="2"/>
              </a:rPr>
              <a:t> </a:t>
            </a:r>
            <a:r>
              <a:rPr lang="en-US" dirty="0">
                <a:cs typeface="Times New Roman" pitchFamily="18" charset="0"/>
                <a:sym typeface="Symbol" panose="05050102010706020507" pitchFamily="18" charset="2"/>
              </a:rPr>
              <a:t>)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 </a:t>
            </a:r>
            <a:endParaRPr lang="en-US" dirty="0">
              <a:cs typeface="Times New Roman" pitchFamily="18" charset="0"/>
              <a:sym typeface="Symbol" panose="05050102010706020507" pitchFamily="18" charset="2"/>
            </a:endParaRPr>
          </a:p>
          <a:p>
            <a:endParaRPr lang="en-US" dirty="0" smtClean="0">
              <a:cs typeface="Times New Roman" pitchFamily="18" charset="0"/>
              <a:sym typeface="Symbol" panose="05050102010706020507" pitchFamily="18" charset="2"/>
            </a:endParaRPr>
          </a:p>
          <a:p>
            <a:r>
              <a:rPr lang="en-US" dirty="0" smtClean="0">
                <a:solidFill>
                  <a:srgbClr val="C00000"/>
                </a:solidFill>
                <a:cs typeface="Times New Roman" pitchFamily="18" charset="0"/>
                <a:sym typeface="Symbol" panose="05050102010706020507" pitchFamily="18" charset="2"/>
              </a:rPr>
              <a:t>Light </a:t>
            </a:r>
            <a:r>
              <a:rPr lang="en-US" dirty="0" err="1" smtClean="0">
                <a:solidFill>
                  <a:srgbClr val="C00000"/>
                </a:solidFill>
                <a:cs typeface="Times New Roman" pitchFamily="18" charset="0"/>
                <a:sym typeface="Symbol" panose="05050102010706020507" pitchFamily="18" charset="2"/>
              </a:rPr>
              <a:t>pseudoscalar</a:t>
            </a:r>
            <a:r>
              <a:rPr lang="en-US" dirty="0">
                <a:solidFill>
                  <a:srgbClr val="C00000"/>
                </a:solidFill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solidFill>
                  <a:srgbClr val="C00000"/>
                </a:solidFill>
                <a:cs typeface="Times New Roman" pitchFamily="18" charset="0"/>
                <a:sym typeface="Symbol" panose="05050102010706020507" pitchFamily="18" charset="2"/>
              </a:rPr>
              <a:t> (</a:t>
            </a:r>
            <a:r>
              <a:rPr lang="en-US" dirty="0" err="1" smtClean="0">
                <a:solidFill>
                  <a:srgbClr val="C00000"/>
                </a:solidFill>
                <a:cs typeface="Times New Roman" pitchFamily="18" charset="0"/>
                <a:sym typeface="Symbol" panose="05050102010706020507" pitchFamily="18" charset="2"/>
              </a:rPr>
              <a:t>axion</a:t>
            </a:r>
            <a:r>
              <a:rPr lang="en-US" dirty="0" smtClean="0">
                <a:solidFill>
                  <a:srgbClr val="C00000"/>
                </a:solidFill>
                <a:cs typeface="Times New Roman" pitchFamily="18" charset="0"/>
                <a:sym typeface="Symbol" panose="05050102010706020507" pitchFamily="18" charset="2"/>
              </a:rPr>
              <a:t>-like particle)  </a:t>
            </a:r>
          </a:p>
          <a:p>
            <a:endParaRPr lang="en-US" dirty="0">
              <a:solidFill>
                <a:srgbClr val="3333FF"/>
              </a:solidFill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0"/>
            <a:ext cx="8305800" cy="762000"/>
          </a:xfrm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Dark Matter Search in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 Decays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1" name="Equation" r:id="rId4" imgW="100440" imgH="155160" progId="Equation.3">
                  <p:embed/>
                </p:oleObj>
              </mc:Choice>
              <mc:Fallback>
                <p:oleObj name="Equation" r:id="rId4" imgW="100440" imgH="155160" progId="Equation.3">
                  <p:embed/>
                  <p:pic>
                    <p:nvPicPr>
                      <p:cNvPr id="205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24200" y="6245225"/>
            <a:ext cx="32303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cs typeface="Times New Roman" pitchFamily="18" charset="0"/>
                <a:sym typeface="Symbol" panose="05050102010706020507" pitchFamily="18" charset="2"/>
              </a:rPr>
              <a:t>, 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2000" dirty="0" smtClean="0"/>
              <a:t>→   </a:t>
            </a:r>
            <a:r>
              <a:rPr lang="en-US" sz="2000" dirty="0" smtClean="0">
                <a:sym typeface="Symbol" panose="05050102010706020507" pitchFamily="18" charset="2"/>
              </a:rPr>
              <a:t>   </a:t>
            </a:r>
            <a:r>
              <a:rPr lang="en-US" sz="2000" dirty="0" smtClean="0"/>
              <a:t>,   </a:t>
            </a:r>
            <a:r>
              <a:rPr lang="en-US" sz="2000" dirty="0" smtClean="0">
                <a:sym typeface="Symbol" panose="05050102010706020507" pitchFamily="18" charset="2"/>
              </a:rPr>
              <a:t> </a:t>
            </a:r>
            <a:r>
              <a:rPr lang="en-US" sz="2000" dirty="0">
                <a:sym typeface="Symbol" panose="05050102010706020507" pitchFamily="18" charset="2"/>
              </a:rPr>
              <a:t> </a:t>
            </a:r>
            <a:r>
              <a:rPr lang="en-US" sz="2000" dirty="0" smtClean="0">
                <a:sym typeface="Symbol" panose="05050102010706020507" pitchFamily="18" charset="2"/>
              </a:rPr>
              <a:t>e</a:t>
            </a:r>
            <a:r>
              <a:rPr lang="en-US" sz="2000" baseline="30000" dirty="0" smtClean="0">
                <a:sym typeface="Symbol" panose="05050102010706020507" pitchFamily="18" charset="2"/>
              </a:rPr>
              <a:t>+</a:t>
            </a:r>
            <a:r>
              <a:rPr lang="en-US" sz="2000" dirty="0" smtClean="0">
                <a:sym typeface="Symbol" panose="05050102010706020507" pitchFamily="18" charset="2"/>
              </a:rPr>
              <a:t> e</a:t>
            </a:r>
            <a:r>
              <a:rPr lang="en-US" sz="2000" baseline="30000" dirty="0" smtClean="0">
                <a:sym typeface="Symbol" panose="05050102010706020507" pitchFamily="18" charset="2"/>
              </a:rPr>
              <a:t>-</a:t>
            </a:r>
            <a:endParaRPr lang="en-US" sz="20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711478" y="1265327"/>
            <a:ext cx="469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Search for dark matter in sub-GeV range:</a:t>
            </a:r>
            <a:endParaRPr lang="en-US" b="1" dirty="0">
              <a:solidFill>
                <a:srgbClr val="3333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828288"/>
            <a:ext cx="3565969" cy="175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4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533400"/>
          </a:xfrm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Search for B-boson  in η decay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4" y="971265"/>
            <a:ext cx="8229600" cy="4054475"/>
          </a:xfrm>
        </p:spPr>
        <p:txBody>
          <a:bodyPr>
            <a:normAutofit fontScale="55000" lnSpcReduction="20000"/>
          </a:bodyPr>
          <a:lstStyle/>
          <a:p>
            <a:pPr>
              <a:buNone/>
              <a:defRPr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production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</a:t>
            </a:r>
            <a:r>
              <a:rPr lang="en-US" sz="34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A.E. Nelson, N. </a:t>
            </a:r>
            <a:r>
              <a:rPr lang="en-US" sz="3400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Tetradis</a:t>
            </a:r>
            <a:r>
              <a:rPr lang="en-US" sz="34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Phys. </a:t>
            </a:r>
            <a:r>
              <a:rPr lang="en-US" sz="3400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en-US" sz="34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B221, 80 (1989)</a:t>
            </a:r>
          </a:p>
          <a:p>
            <a:pPr>
              <a:buFont typeface="Wingdings" pitchFamily="2" charset="2"/>
              <a:buChar char="u"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>
              <a:buNone/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r>
              <a:rPr lang="en-US" sz="2400" dirty="0" smtClean="0">
                <a:latin typeface="Comic Sans MS" pitchFamily="66" charset="0"/>
              </a:rPr>
              <a:t> </a:t>
            </a:r>
          </a:p>
        </p:txBody>
      </p:sp>
      <p:pic>
        <p:nvPicPr>
          <p:cNvPr id="3078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36985"/>
            <a:ext cx="52578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200400"/>
            <a:ext cx="495300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99876" y="2620961"/>
            <a:ext cx="42605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 B decay:      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B</a:t>
            </a:r>
            <a:r>
              <a:rPr lang="en-US" sz="1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0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 in 140-600 MeV mass range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285999" y="3200400"/>
            <a:ext cx="2274467" cy="2590800"/>
          </a:xfrm>
          <a:prstGeom prst="rect">
            <a:avLst/>
          </a:prstGeom>
          <a:solidFill>
            <a:schemeClr val="accent2">
              <a:lumMod val="60000"/>
              <a:lumOff val="40000"/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anchor="ctr"/>
          <a:lstStyle/>
          <a:p>
            <a:pPr algn="ctr" eaLnBrk="0" hangingPunct="0">
              <a:defRPr/>
            </a:pPr>
            <a:endParaRPr lang="en-US"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3082" name="Rectangle 5"/>
          <p:cNvSpPr>
            <a:spLocks noChangeArrowheads="1"/>
          </p:cNvSpPr>
          <p:nvPr/>
        </p:nvSpPr>
        <p:spPr bwMode="auto">
          <a:xfrm>
            <a:off x="6039507" y="40096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latin typeface="Comic Sans MS" pitchFamily="66" charset="0"/>
              </a:rPr>
              <a:t>S. </a:t>
            </a:r>
            <a:r>
              <a:rPr lang="en-US" sz="1600" b="1" dirty="0" err="1">
                <a:solidFill>
                  <a:srgbClr val="008000"/>
                </a:solidFill>
                <a:latin typeface="Comic Sans MS" pitchFamily="66" charset="0"/>
              </a:rPr>
              <a:t>Tulin</a:t>
            </a:r>
            <a:r>
              <a:rPr lang="en-US" sz="1600" b="1" dirty="0">
                <a:solidFill>
                  <a:srgbClr val="008000"/>
                </a:solidFill>
                <a:latin typeface="Comic Sans MS" pitchFamily="66" charset="0"/>
              </a:rPr>
              <a:t>, </a:t>
            </a:r>
            <a:r>
              <a:rPr lang="en-US" sz="1600" b="1" dirty="0" smtClean="0">
                <a:solidFill>
                  <a:srgbClr val="008000"/>
                </a:solidFill>
                <a:latin typeface="Comic Sans MS" pitchFamily="66" charset="0"/>
              </a:rPr>
              <a:t>Phys.Rev.,D89</a:t>
            </a:r>
            <a:r>
              <a:rPr lang="en-US" sz="1600" b="1" dirty="0">
                <a:solidFill>
                  <a:srgbClr val="008000"/>
                </a:solidFill>
                <a:latin typeface="Comic Sans MS" pitchFamily="66" charset="0"/>
              </a:rPr>
              <a:t>, </a:t>
            </a:r>
            <a:r>
              <a:rPr lang="en-US" sz="1600" b="1" dirty="0" smtClean="0">
                <a:solidFill>
                  <a:srgbClr val="008000"/>
                </a:solidFill>
                <a:latin typeface="Comic Sans MS" pitchFamily="66" charset="0"/>
              </a:rPr>
              <a:t>        </a:t>
            </a:r>
          </a:p>
          <a:p>
            <a:r>
              <a:rPr lang="en-US" sz="1600" b="1" dirty="0" smtClean="0">
                <a:solidFill>
                  <a:srgbClr val="008000"/>
                </a:solidFill>
                <a:latin typeface="Comic Sans MS" pitchFamily="66" charset="0"/>
              </a:rPr>
              <a:t>         14008 </a:t>
            </a:r>
            <a:r>
              <a:rPr lang="en-US" sz="1600" b="1" dirty="0">
                <a:solidFill>
                  <a:srgbClr val="008000"/>
                </a:solidFill>
                <a:latin typeface="Comic Sans MS" pitchFamily="66" charset="0"/>
              </a:rPr>
              <a:t>(2014)</a:t>
            </a:r>
            <a:r>
              <a:rPr lang="en-US" sz="1600" dirty="0">
                <a:solidFill>
                  <a:srgbClr val="008000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6400800"/>
            <a:ext cx="5125107" cy="168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8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68" y="114300"/>
            <a:ext cx="8229600" cy="533400"/>
          </a:xfrm>
        </p:spPr>
        <p:txBody>
          <a:bodyPr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charset="0"/>
                <a:cs typeface="Times New Roman" pitchFamily="18" charset="0"/>
              </a:rPr>
              <a:t>JEF Experimental Reach (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charset="0"/>
                <a:cs typeface="Times New Roman" pitchFamily="18" charset="0"/>
                <a:sym typeface="Symbol" charset="0"/>
              </a:rPr>
              <a:t>  B  </a:t>
            </a:r>
            <a:r>
              <a:rPr lang="en-US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charset="0"/>
                <a:cs typeface="Times New Roman" pitchFamily="18" charset="0"/>
                <a:sym typeface="Symbol" charset="0"/>
              </a:rPr>
              <a:t>0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charset="0"/>
                <a:cs typeface="Times New Roman" pitchFamily="18" charset="0"/>
                <a:sym typeface="Symbol" charset="0"/>
              </a:rPr>
              <a:t> )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172200" y="2209800"/>
            <a:ext cx="289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1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     A </a:t>
            </a:r>
            <a:r>
              <a:rPr lang="en-US" sz="1800" dirty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stringent constraint </a:t>
            </a:r>
            <a:r>
              <a:rPr lang="en-US" sz="1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on the </a:t>
            </a:r>
            <a:r>
              <a:rPr lang="en-US" sz="1800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leptophobic</a:t>
            </a:r>
            <a:endParaRPr lang="en-US" sz="1800" dirty="0" smtClean="0">
              <a:solidFill>
                <a:srgbClr val="3333FF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dirty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        </a:t>
            </a:r>
            <a:r>
              <a:rPr lang="en-US" sz="1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1800" dirty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B-boson in </a:t>
            </a:r>
            <a:endParaRPr lang="en-US" sz="1800" dirty="0" smtClean="0">
              <a:solidFill>
                <a:srgbClr val="3333FF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dirty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    </a:t>
            </a:r>
            <a:r>
              <a:rPr lang="en-US" sz="1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140 - 550 </a:t>
            </a:r>
            <a:r>
              <a:rPr lang="en-US" sz="1800" dirty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MeV </a:t>
            </a:r>
            <a:r>
              <a:rPr lang="en-US" sz="1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range </a:t>
            </a:r>
            <a:endParaRPr lang="en-US" sz="1800" dirty="0">
              <a:solidFill>
                <a:srgbClr val="3333FF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0" y="838200"/>
            <a:ext cx="6406978" cy="579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3489" y="3962400"/>
            <a:ext cx="27238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100 days of taking data</a:t>
            </a:r>
          </a:p>
        </p:txBody>
      </p:sp>
    </p:spTree>
    <p:extLst>
      <p:ext uri="{BB962C8B-B14F-4D97-AF65-F5344CB8AC3E}">
        <p14:creationId xmlns:p14="http://schemas.microsoft.com/office/powerpoint/2010/main" val="175330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8"/>
          <p:cNvSpPr>
            <a:spLocks noChangeArrowheads="1"/>
          </p:cNvSpPr>
          <p:nvPr/>
        </p:nvSpPr>
        <p:spPr bwMode="auto">
          <a:xfrm>
            <a:off x="1828800" y="5410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2536" name="Picture 11" descr="detector_labels_noplug.pd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39800"/>
            <a:ext cx="6096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Left Arrow 24"/>
          <p:cNvSpPr>
            <a:spLocks noChangeArrowheads="1"/>
          </p:cNvSpPr>
          <p:nvPr/>
        </p:nvSpPr>
        <p:spPr bwMode="auto">
          <a:xfrm rot="21017701">
            <a:off x="6261100" y="1976491"/>
            <a:ext cx="449263" cy="196850"/>
          </a:xfrm>
          <a:prstGeom prst="leftArrow">
            <a:avLst>
              <a:gd name="adj1" fmla="val 50000"/>
              <a:gd name="adj2" fmla="val 49946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pic>
        <p:nvPicPr>
          <p:cNvPr id="22541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914400"/>
            <a:ext cx="22860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2" name="TextBox 86"/>
          <p:cNvSpPr txBox="1">
            <a:spLocks noChangeArrowheads="1"/>
          </p:cNvSpPr>
          <p:nvPr/>
        </p:nvSpPr>
        <p:spPr bwMode="auto">
          <a:xfrm>
            <a:off x="7543800" y="483416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FCAL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381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GlueX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Calorimeter Upgrade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0524" y="4743450"/>
            <a:ext cx="8001000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2929FF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Upgrade the inner part of the lead glass Forward Calorimeter with the </a:t>
            </a:r>
          </a:p>
          <a:p>
            <a:pPr marL="342900" indent="-342900">
              <a:spcBef>
                <a:spcPct val="20000"/>
              </a:spcBef>
              <a:buClr>
                <a:srgbClr val="2929FF"/>
              </a:buClr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PbWO</a:t>
            </a:r>
            <a:r>
              <a:rPr lang="en-US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crystals (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FCAL-II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342900" indent="-342900">
              <a:spcBef>
                <a:spcPct val="20000"/>
              </a:spcBef>
              <a:buClr>
                <a:srgbClr val="2929FF"/>
              </a:buClr>
              <a:defRPr/>
            </a:pPr>
            <a:endParaRPr lang="en-US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2929FF"/>
              </a:buClr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- improve reconstruction of photons in forward direction </a:t>
            </a:r>
          </a:p>
          <a:p>
            <a:pPr marL="342900" indent="-342900">
              <a:spcBef>
                <a:spcPct val="20000"/>
              </a:spcBef>
              <a:buClr>
                <a:srgbClr val="2929FF"/>
              </a:buClr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-  improve reconstruction of rare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 decay modes such as   </a:t>
            </a:r>
            <a:r>
              <a:rPr lang="en-US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 </a:t>
            </a:r>
            <a:endParaRPr lang="en-US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48600" y="2073614"/>
            <a:ext cx="419100" cy="4792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9753F-23C0-4BF9-AF98-A7BB53FC388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7143328"/>
      </p:ext>
    </p:extLst>
  </p:cSld>
  <p:clrMapOvr>
    <a:masterClrMapping/>
  </p:clrMapOvr>
  <p:transition advTm="651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8.8|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8.8|7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8.8|7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8.8|7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4|4.4|5.7|3.9|8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18574</TotalTime>
  <Words>1290</Words>
  <Application>Microsoft Office PowerPoint</Application>
  <PresentationFormat>On-screen Show (4:3)</PresentationFormat>
  <Paragraphs>266</Paragraphs>
  <Slides>18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ＭＳ Ｐゴシック</vt:lpstr>
      <vt:lpstr>ＭＳ Ｐゴシック</vt:lpstr>
      <vt:lpstr>Arial</vt:lpstr>
      <vt:lpstr>Cambria Math</vt:lpstr>
      <vt:lpstr>Comic Sans MS</vt:lpstr>
      <vt:lpstr>Lucida Grande</vt:lpstr>
      <vt:lpstr>MS Mincho</vt:lpstr>
      <vt:lpstr>Symbol</vt:lpstr>
      <vt:lpstr>Tahoma</vt:lpstr>
      <vt:lpstr>Times New Roman</vt:lpstr>
      <vt:lpstr>Wingdings</vt:lpstr>
      <vt:lpstr>Default Design</vt:lpstr>
      <vt:lpstr>Equation</vt:lpstr>
      <vt:lpstr>Acrobat Document</vt:lpstr>
      <vt:lpstr>PowerPoint Presentation</vt:lpstr>
      <vt:lpstr>GlueX  Detector in Hall D</vt:lpstr>
      <vt:lpstr>Experiments with the GlueX detector </vt:lpstr>
      <vt:lpstr>PowerPoint Presentation</vt:lpstr>
      <vt:lpstr>Impact  of   0 measurements on  Chiral Perturbation Theory</vt:lpstr>
      <vt:lpstr>Dark Matter Search in  Decays</vt:lpstr>
      <vt:lpstr>Search for B-boson  in η decay</vt:lpstr>
      <vt:lpstr>JEF Experimental Reach (  B  0 )</vt:lpstr>
      <vt:lpstr>GlueX Calorimeter Upgrade</vt:lpstr>
      <vt:lpstr>Calorimeter Upgrade</vt:lpstr>
      <vt:lpstr>Calorimeter Upgrade</vt:lpstr>
      <vt:lpstr>Summary</vt:lpstr>
      <vt:lpstr>Backup Slides</vt:lpstr>
      <vt:lpstr>Search for B boson</vt:lpstr>
      <vt:lpstr>Measurements of  →0 </vt:lpstr>
      <vt:lpstr>PowerPoint Presentation</vt:lpstr>
      <vt:lpstr>C Invariance</vt:lpstr>
      <vt:lpstr>World competition in η decays </vt:lpstr>
    </vt:vector>
  </TitlesOfParts>
  <Company>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 Somov</dc:creator>
  <cp:lastModifiedBy>Alexander Somov</cp:lastModifiedBy>
  <cp:revision>1550</cp:revision>
  <dcterms:created xsi:type="dcterms:W3CDTF">2008-02-29T04:43:20Z</dcterms:created>
  <dcterms:modified xsi:type="dcterms:W3CDTF">2021-08-03T19:58:10Z</dcterms:modified>
</cp:coreProperties>
</file>