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42.xml.rels" ContentType="application/vnd.openxmlformats-package.relationships+xml"/>
  <Override PartName="/ppt/notesSlides/_rels/notesSlide13.xml.rels" ContentType="application/vnd.openxmlformats-package.relationships+xml"/>
  <Override PartName="/ppt/notesSlides/notesSlide42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media/image72.png" ContentType="image/png"/>
  <Override PartName="/ppt/media/image71.png" ContentType="image/png"/>
  <Override PartName="/ppt/media/image70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0.png" ContentType="image/png"/>
  <Override PartName="/ppt/media/image57.png" ContentType="image/png"/>
  <Override PartName="/ppt/media/image56.png" ContentType="image/png"/>
  <Override PartName="/ppt/media/image54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1.jpeg" ContentType="image/jpe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68.png" ContentType="image/png"/>
  <Override PartName="/ppt/media/image7.jpeg" ContentType="image/jpeg"/>
  <Override PartName="/ppt/media/image14.png" ContentType="image/png"/>
  <Override PartName="/ppt/media/image11.gif" ContentType="image/gif"/>
  <Override PartName="/ppt/media/image20.jpeg" ContentType="image/jpeg"/>
  <Override PartName="/ppt/media/image4.jpeg" ContentType="image/jpeg"/>
  <Override PartName="/ppt/media/image38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41.png" ContentType="image/png"/>
  <Override PartName="/ppt/media/image55.png" ContentType="image/png"/>
  <Override PartName="/ppt/media/image5.png" ContentType="image/png"/>
  <Override PartName="/ppt/media/image12.png" ContentType="image/png"/>
  <Override PartName="/ppt/media/image22.png" ContentType="image/png"/>
  <Override PartName="/ppt/media/image52.png" ContentType="image/png"/>
  <Override PartName="/ppt/media/image2.png" ContentType="image/png"/>
  <Override PartName="/ppt/media/image53.png" ContentType="image/png"/>
  <Override PartName="/ppt/media/image3.png" ContentType="image/png"/>
  <Override PartName="/ppt/media/image30.jpeg" ContentType="image/jpeg"/>
  <Override PartName="/ppt/media/image37.png" ContentType="image/png"/>
  <Override PartName="/ppt/media/image58.png" ContentType="image/png"/>
  <Override PartName="/ppt/media/image6.jpeg" ContentType="image/jpeg"/>
  <Override PartName="/ppt/media/image8.png" ContentType="image/png"/>
  <Override PartName="/ppt/media/image23.png" ContentType="image/png"/>
  <Override PartName="/ppt/media/image13.jpeg" ContentType="image/jpeg"/>
  <Override PartName="/ppt/media/image69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45.png" ContentType="image/png"/>
  <Override PartName="/ppt/media/image27.png" ContentType="image/png"/>
  <Override PartName="/ppt/media/image29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26.jpeg" ContentType="image/jpeg"/>
  <Override PartName="/ppt/media/image34.png" ContentType="image/png"/>
  <Override PartName="/ppt/media/image28.png" ContentType="image/png"/>
  <Override PartName="/ppt/media/image35.jpeg" ContentType="image/jpeg"/>
  <Override PartName="/ppt/media/image39.png" ContentType="image/png"/>
  <Override PartName="/ppt/media/image40.png" ContentType="image/png"/>
  <Override PartName="/ppt/media/image61.jpeg" ContentType="image/jpeg"/>
  <Override PartName="/ppt/media/image42.png" ContentType="image/png"/>
  <Override PartName="/ppt/media/image59.jpeg" ContentType="image/jpeg"/>
  <Override PartName="/ppt/media/image16.jpeg" ContentType="image/jpeg"/>
  <Override PartName="/ppt/media/image43.png" ContentType="image/png"/>
  <Override PartName="/ppt/media/image44.png" ContentType="image/png"/>
  <Override PartName="/ppt/media/image46.png" ContentType="image/png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_rels/slide46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45.xml.rels" ContentType="application/vnd.openxmlformats-package.relationships+xml"/>
  <Override PartName="/ppt/slides/_rels/slide34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A717802-CFB8-440A-906D-9CDE3BF9969D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7108E1-88FA-46DB-97FC-35FCA5D96C5B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79BE475-3DDD-4463-8C6E-D695795CE328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2652CA6-C0E3-4CAA-9813-8A3619C092CC}" type="datetime1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01/21/2020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FCA49C9-3ED6-4BB2-8DEC-22239E629C48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edit the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title text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D83C557-698E-4CF4-B1F0-C7AA9D065226}" type="datetime1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01/21/2020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D07505A-C7B2-46C0-808F-2ADB4CF05905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046F1EE-52F5-446E-AA78-6756621DAC2F}" type="datetime1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01/21/2020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D527DCE-41E1-49F9-97EC-CBCB6BBF3EB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hyperlink" Target="https://halldweb.jlab.org/wikiprivate/index.php/Crystal_Quality" TargetMode="External"/><Relationship Id="rId4" Type="http://schemas.openxmlformats.org/officeDocument/2006/relationships/hyperlink" Target="https://halldweb.jlab.org/wikiprivate/index.php/Crystal_Quality" TargetMode="External"/><Relationship Id="rId5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s://halldweb.jlab.org/wiki-private/index.php/PMT_testing" TargetMode="External"/><Relationship Id="rId2" Type="http://schemas.openxmlformats.org/officeDocument/2006/relationships/hyperlink" Target="https://halldweb.jlab.org/wiki-private/index.php/PMT_testing" TargetMode="External"/><Relationship Id="rId3" Type="http://schemas.openxmlformats.org/officeDocument/2006/relationships/hyperlink" Target="https://halldweb.jlab.org/wiki-private/index.php/PMT_testing" TargetMode="External"/><Relationship Id="rId4" Type="http://schemas.openxmlformats.org/officeDocument/2006/relationships/image" Target="../media/image35.jpeg"/><Relationship Id="rId5" Type="http://schemas.openxmlformats.org/officeDocument/2006/relationships/hyperlink" Target="https://halldweb.jlab.org/detectors/fcal2/pmt/NSS2012_JLAB.pdf" TargetMode="External"/><Relationship Id="rId6" Type="http://schemas.openxmlformats.org/officeDocument/2006/relationships/hyperlink" Target="https://halldweb.jlab.org/detectors/fcal2/pmt/NSS2012_JLAB.pdf" TargetMode="External"/><Relationship Id="rId7" Type="http://schemas.openxmlformats.org/officeDocument/2006/relationships/hyperlink" Target="https://halldweb.jlab.org/detectors/fcal2/pmt/NSS2012_JLAB.pdf" TargetMode="External"/><Relationship Id="rId8" Type="http://schemas.openxmlformats.org/officeDocument/2006/relationships/hyperlink" Target="https://halldweb.jlab.org/detectors/fcal2/pmt/NSS2012_JLAB.pdf" TargetMode="External"/><Relationship Id="rId9" Type="http://schemas.openxmlformats.org/officeDocument/2006/relationships/hyperlink" Target="https://halldweb.jlab.org/detectors/fcal2/pmt/NSS2012_JLAB.pdf" TargetMode="External"/><Relationship Id="rId10" Type="http://schemas.openxmlformats.org/officeDocument/2006/relationships/hyperlink" Target="https://halldweb.jlab.org/detectors/fcal2/pmt/NSS2012_JLAB.pdf" TargetMode="External"/><Relationship Id="rId11" Type="http://schemas.openxmlformats.org/officeDocument/2006/relationships/hyperlink" Target="https://halldweb.jlab.org/detectors/fcal2/pmt/NSS2012_JLAB.pdf" TargetMode="External"/><Relationship Id="rId12" Type="http://schemas.openxmlformats.org/officeDocument/2006/relationships/hyperlink" Target="https://halldweb.jlab.org/detectors/fcal2/pmt/NSS2012_JLAB.pdf" TargetMode="External"/><Relationship Id="rId1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slideLayout" Target="../slideLayouts/slideLayout1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gif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107440" y="2189880"/>
            <a:ext cx="4632840" cy="57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Status of the FCAL Insert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624120" y="2905560"/>
            <a:ext cx="116568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A. Somov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2133720" y="3489480"/>
            <a:ext cx="54860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GlueX collaboration meeting,  October 3, 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723960" y="4267080"/>
            <a:ext cx="803880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T. Whitlatch, M. Stevense,  J. Crafts, E. Chudakov , L. Gan, A. Gasparyan,  S. Taylor,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Z. Papandreou, F. Barbosa, C. Stanislav, N. Sandoval, B. Bunton T. Black, T. Daniel,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Z. Zhang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</a:t>
            </a: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support from members of the NPS collaboration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T. Horn, V. Berdnikov, A. Asaturyan, H. Voskanyan                                    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Picture 6" descr=""/>
          <p:cNvPicPr/>
          <p:nvPr/>
        </p:nvPicPr>
        <p:blipFill>
          <a:blip r:embed="rId1"/>
          <a:stretch/>
        </p:blipFill>
        <p:spPr>
          <a:xfrm>
            <a:off x="6644160" y="14400"/>
            <a:ext cx="2133360" cy="2268000"/>
          </a:xfrm>
          <a:prstGeom prst="rect">
            <a:avLst/>
          </a:prstGeom>
          <a:ln>
            <a:noFill/>
          </a:ln>
        </p:spPr>
      </p:pic>
      <p:pic>
        <p:nvPicPr>
          <p:cNvPr id="133" name="Picture 15" descr=""/>
          <p:cNvPicPr/>
          <p:nvPr/>
        </p:nvPicPr>
        <p:blipFill>
          <a:blip r:embed="rId2"/>
          <a:stretch/>
        </p:blipFill>
        <p:spPr>
          <a:xfrm>
            <a:off x="407160" y="231120"/>
            <a:ext cx="4016520" cy="1599840"/>
          </a:xfrm>
          <a:prstGeom prst="rect">
            <a:avLst/>
          </a:prstGeom>
          <a:ln w="12600"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3012840" y="284400"/>
            <a:ext cx="1432800" cy="1064160"/>
          </a:xfrm>
          <a:prstGeom prst="rect">
            <a:avLst/>
          </a:prstGeom>
          <a:solidFill>
            <a:schemeClr val="bg1"/>
          </a:solidFill>
          <a:ln w="93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Picture 26" descr=""/>
          <p:cNvPicPr/>
          <p:nvPr/>
        </p:nvPicPr>
        <p:blipFill>
          <a:blip r:embed="rId3"/>
          <a:stretch/>
        </p:blipFill>
        <p:spPr>
          <a:xfrm>
            <a:off x="3880080" y="801360"/>
            <a:ext cx="1752120" cy="547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09480" y="11304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Light Yield Setup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4245408-3F10-483F-9068-A14CD3E0461D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90" name="Picture 1" descr=""/>
          <p:cNvPicPr/>
          <p:nvPr/>
        </p:nvPicPr>
        <p:blipFill>
          <a:blip r:embed="rId1"/>
          <a:stretch/>
        </p:blipFill>
        <p:spPr>
          <a:xfrm>
            <a:off x="1219320" y="1981080"/>
            <a:ext cx="6324120" cy="3252960"/>
          </a:xfrm>
          <a:prstGeom prst="rect">
            <a:avLst/>
          </a:prstGeom>
          <a:ln>
            <a:noFill/>
          </a:ln>
        </p:spPr>
      </p:pic>
      <p:sp>
        <p:nvSpPr>
          <p:cNvPr id="191" name="CustomShape 3"/>
          <p:cNvSpPr/>
          <p:nvPr/>
        </p:nvSpPr>
        <p:spPr>
          <a:xfrm>
            <a:off x="1810080" y="4714560"/>
            <a:ext cx="2075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2’’ Hamamatsu PMT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5109840" y="4724280"/>
            <a:ext cx="807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Crystal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4067280" y="1344600"/>
            <a:ext cx="4430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Holder for the Reference PMT with scintillator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(movable platform)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>
            <a:off x="2379960" y="5610600"/>
            <a:ext cx="3038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parts have been ordered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783440" y="113040"/>
            <a:ext cx="6307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Crystal Testing Using Pair Spectrometer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742000" y="866160"/>
            <a:ext cx="303876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GlueX-doc-3590, 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Berdnikov, A.Somov, J. Crafts                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5" descr=""/>
          <p:cNvPicPr/>
          <p:nvPr/>
        </p:nvPicPr>
        <p:blipFill>
          <a:blip r:embed="rId1"/>
          <a:stretch/>
        </p:blipFill>
        <p:spPr>
          <a:xfrm>
            <a:off x="5288040" y="1600200"/>
            <a:ext cx="3504960" cy="399384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47880" y="764640"/>
            <a:ext cx="232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283320" y="1306080"/>
            <a:ext cx="4571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Study SICCAS and CRYTUR crystals using a 3x3 calorimeter prototype installed  behind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pair spectrometer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2"/>
          <a:stretch/>
        </p:blipFill>
        <p:spPr>
          <a:xfrm>
            <a:off x="782280" y="3350160"/>
            <a:ext cx="3590280" cy="2102400"/>
          </a:xfrm>
          <a:prstGeom prst="rect">
            <a:avLst/>
          </a:prstGeom>
          <a:ln>
            <a:noFill/>
          </a:ln>
        </p:spPr>
      </p:pic>
      <p:sp>
        <p:nvSpPr>
          <p:cNvPr id="201" name="CustomShape 5"/>
          <p:cNvSpPr/>
          <p:nvPr/>
        </p:nvSpPr>
        <p:spPr>
          <a:xfrm>
            <a:off x="1802520" y="5924160"/>
            <a:ext cx="62694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https://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halldweb.jlab.org/wikiprivate/index.php/Crystal_Quality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Draft of the NPS NIM paper describing crystal properties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6"/>
          <p:cNvSpPr/>
          <p:nvPr/>
        </p:nvSpPr>
        <p:spPr>
          <a:xfrm>
            <a:off x="297360" y="2770200"/>
            <a:ext cx="4559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‘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Projection’ of the crystal to the PS hodoscope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935D9EF-9D2F-4E5B-84CE-6277C6DDC68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640800" y="914400"/>
            <a:ext cx="5637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 up to 12 PWO crystals (modules) at the same time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3965760" y="3822840"/>
            <a:ext cx="5177880" cy="281916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645840" y="1447920"/>
            <a:ext cx="5526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Install test bench on the platform behind the 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 data in parallel with GlueX     (fadc in the ST crate)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1783440" y="113040"/>
            <a:ext cx="6307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Crystal Testing Using Pair Spectrometer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6102720" y="2800440"/>
            <a:ext cx="281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 assembly for testing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3" descr=""/>
          <p:cNvPicPr/>
          <p:nvPr/>
        </p:nvPicPr>
        <p:blipFill>
          <a:blip r:embed="rId2"/>
          <a:stretch/>
        </p:blipFill>
        <p:spPr>
          <a:xfrm>
            <a:off x="456840" y="2754000"/>
            <a:ext cx="5682960" cy="1432440"/>
          </a:xfrm>
          <a:prstGeom prst="rect">
            <a:avLst/>
          </a:prstGeom>
          <a:ln>
            <a:noFill/>
          </a:ln>
        </p:spPr>
      </p:pic>
      <p:sp>
        <p:nvSpPr>
          <p:cNvPr id="210" name="CustomShape 6"/>
          <p:cNvSpPr/>
          <p:nvPr/>
        </p:nvSpPr>
        <p:spPr>
          <a:xfrm>
            <a:off x="3692520" y="3726720"/>
            <a:ext cx="656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7"/>
          <p:cNvSpPr/>
          <p:nvPr/>
        </p:nvSpPr>
        <p:spPr>
          <a:xfrm>
            <a:off x="2017080" y="3738600"/>
            <a:ext cx="943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Crystral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8"/>
          <p:cNvSpPr/>
          <p:nvPr/>
        </p:nvSpPr>
        <p:spPr>
          <a:xfrm>
            <a:off x="4645080" y="3726720"/>
            <a:ext cx="883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Divider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9"/>
          <p:cNvSpPr/>
          <p:nvPr/>
        </p:nvSpPr>
        <p:spPr>
          <a:xfrm>
            <a:off x="6855120" y="6135480"/>
            <a:ext cx="1811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modules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the test bench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10"/>
          <p:cNvSpPr/>
          <p:nvPr/>
        </p:nvSpPr>
        <p:spPr>
          <a:xfrm>
            <a:off x="284400" y="5229720"/>
            <a:ext cx="27378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measure light yield,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energy resolution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Study light guides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85800" y="5105520"/>
            <a:ext cx="8152920" cy="177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PbWO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4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crystal wrapped with a ESR reflective foil (60 μm) and Tedlar (40 μm)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Brass tension strips (25 μm) are brazed to flanges and hold the module together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PMT is placed inside G-10 housing, wrapped with mu-metal foil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E1ACA1C-88D8-4225-AB6B-CD85DDBDA0B2}" type="slidenum">
              <a:rPr b="0" lang="en-US" sz="1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838080" y="0"/>
            <a:ext cx="77720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Module Assembly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Picture 9" descr=""/>
          <p:cNvPicPr/>
          <p:nvPr/>
        </p:nvPicPr>
        <p:blipFill>
          <a:blip r:embed="rId1"/>
          <a:stretch/>
        </p:blipFill>
        <p:spPr>
          <a:xfrm>
            <a:off x="533520" y="1143000"/>
            <a:ext cx="5333760" cy="3999960"/>
          </a:xfrm>
          <a:prstGeom prst="rect">
            <a:avLst/>
          </a:prstGeom>
          <a:ln>
            <a:noFill/>
          </a:ln>
        </p:spPr>
      </p:pic>
      <p:sp>
        <p:nvSpPr>
          <p:cNvPr id="219" name="CustomShape 4"/>
          <p:cNvSpPr/>
          <p:nvPr/>
        </p:nvSpPr>
        <p:spPr>
          <a:xfrm>
            <a:off x="3215520" y="1352520"/>
            <a:ext cx="146880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PbWO</a:t>
            </a:r>
            <a:r>
              <a:rPr b="0" lang="en-US" sz="1800" spc="-1" strike="noStrike" baseline="-25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</a:t>
            </a: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crystal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2169360" y="1976760"/>
            <a:ext cx="144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 housing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3048120" y="2432880"/>
            <a:ext cx="380520" cy="46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7"/>
          <p:cNvSpPr/>
          <p:nvPr/>
        </p:nvSpPr>
        <p:spPr>
          <a:xfrm>
            <a:off x="4044240" y="3352680"/>
            <a:ext cx="1188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Brass strip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8"/>
          <p:cNvSpPr/>
          <p:nvPr/>
        </p:nvSpPr>
        <p:spPr>
          <a:xfrm>
            <a:off x="1712160" y="4507560"/>
            <a:ext cx="246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 divider &amp; Amplifier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9"/>
          <p:cNvSpPr/>
          <p:nvPr/>
        </p:nvSpPr>
        <p:spPr>
          <a:xfrm>
            <a:off x="4239720" y="1828800"/>
            <a:ext cx="40824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10"/>
          <p:cNvSpPr/>
          <p:nvPr/>
        </p:nvSpPr>
        <p:spPr>
          <a:xfrm flipH="1" flipV="1">
            <a:off x="2438280" y="3733200"/>
            <a:ext cx="465840" cy="66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11"/>
          <p:cNvSpPr/>
          <p:nvPr/>
        </p:nvSpPr>
        <p:spPr>
          <a:xfrm flipH="1" flipV="1">
            <a:off x="4190400" y="2680200"/>
            <a:ext cx="477720" cy="59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2"/>
          <p:cNvSpPr/>
          <p:nvPr/>
        </p:nvSpPr>
        <p:spPr>
          <a:xfrm>
            <a:off x="1051920" y="673920"/>
            <a:ext cx="4381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CCAL module (design based on HyCal, Hall B)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13"/>
          <p:cNvSpPr/>
          <p:nvPr/>
        </p:nvSpPr>
        <p:spPr>
          <a:xfrm flipH="1">
            <a:off x="6133320" y="1927080"/>
            <a:ext cx="2762640" cy="14619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 module features: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Soft iron PMT housing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 Acrylic light guide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2979360" y="224280"/>
            <a:ext cx="3855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Solenoid Magnetic Field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Picture 6" descr=""/>
          <p:cNvPicPr/>
          <p:nvPr/>
        </p:nvPicPr>
        <p:blipFill>
          <a:blip r:embed="rId1"/>
          <a:stretch/>
        </p:blipFill>
        <p:spPr>
          <a:xfrm>
            <a:off x="1618920" y="1356480"/>
            <a:ext cx="6124680" cy="3621240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 flipH="1">
            <a:off x="2542320" y="3561480"/>
            <a:ext cx="15120" cy="90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3"/>
          <p:cNvSpPr/>
          <p:nvPr/>
        </p:nvSpPr>
        <p:spPr>
          <a:xfrm flipH="1">
            <a:off x="5309280" y="4016160"/>
            <a:ext cx="1440" cy="46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2309760" y="2975040"/>
            <a:ext cx="135000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FCAL lead glass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face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4816080" y="2907000"/>
            <a:ext cx="1493280" cy="75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 glass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downstream end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6"/>
          <p:cNvSpPr/>
          <p:nvPr/>
        </p:nvSpPr>
        <p:spPr>
          <a:xfrm>
            <a:off x="3143160" y="1219320"/>
            <a:ext cx="39042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Longitudinal field at beamline  (r = 0)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7"/>
          <p:cNvSpPr/>
          <p:nvPr/>
        </p:nvSpPr>
        <p:spPr>
          <a:xfrm rot="16200000">
            <a:off x="1095840" y="2141640"/>
            <a:ext cx="1423080" cy="4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(Gauss)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8"/>
          <p:cNvSpPr/>
          <p:nvPr/>
        </p:nvSpPr>
        <p:spPr>
          <a:xfrm>
            <a:off x="6461640" y="4769280"/>
            <a:ext cx="963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(cm)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TextShape 9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732F744-52B8-415A-9E23-9163F12058C2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9" name="CustomShape 10"/>
          <p:cNvSpPr/>
          <p:nvPr/>
        </p:nvSpPr>
        <p:spPr>
          <a:xfrm>
            <a:off x="2076480" y="5492520"/>
            <a:ext cx="5238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field was also measure in front of the FCAL (TOF)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good agreement with the field map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11"/>
          <p:cNvSpPr/>
          <p:nvPr/>
        </p:nvSpPr>
        <p:spPr>
          <a:xfrm>
            <a:off x="349560" y="786600"/>
            <a:ext cx="1950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GlueX-doc-4166-v3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976840" y="262080"/>
            <a:ext cx="3855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Solenoid Magnetic Field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Picture 1" descr=""/>
          <p:cNvPicPr/>
          <p:nvPr/>
        </p:nvPicPr>
        <p:blipFill>
          <a:blip r:embed="rId1"/>
          <a:stretch/>
        </p:blipFill>
        <p:spPr>
          <a:xfrm>
            <a:off x="4443120" y="2660040"/>
            <a:ext cx="4575600" cy="2945880"/>
          </a:xfrm>
          <a:prstGeom prst="rect">
            <a:avLst/>
          </a:prstGeom>
          <a:ln>
            <a:noFill/>
          </a:ln>
        </p:spPr>
      </p:pic>
      <p:pic>
        <p:nvPicPr>
          <p:cNvPr id="243" name="Picture 2" descr=""/>
          <p:cNvPicPr/>
          <p:nvPr/>
        </p:nvPicPr>
        <p:blipFill>
          <a:blip r:embed="rId2"/>
          <a:stretch/>
        </p:blipFill>
        <p:spPr>
          <a:xfrm>
            <a:off x="122760" y="2646360"/>
            <a:ext cx="4596840" cy="295956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1236240" y="3339360"/>
            <a:ext cx="360" cy="184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3"/>
          <p:cNvSpPr/>
          <p:nvPr/>
        </p:nvSpPr>
        <p:spPr>
          <a:xfrm flipH="1">
            <a:off x="5531760" y="4388400"/>
            <a:ext cx="12600" cy="88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4"/>
          <p:cNvSpPr/>
          <p:nvPr/>
        </p:nvSpPr>
        <p:spPr>
          <a:xfrm>
            <a:off x="5717880" y="4451040"/>
            <a:ext cx="61848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Insert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1302480" y="4306320"/>
            <a:ext cx="61848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Insert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6"/>
          <p:cNvSpPr/>
          <p:nvPr/>
        </p:nvSpPr>
        <p:spPr>
          <a:xfrm>
            <a:off x="2793240" y="1831320"/>
            <a:ext cx="3902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 cm downstream the FCAL lead block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7"/>
          <p:cNvSpPr/>
          <p:nvPr/>
        </p:nvSpPr>
        <p:spPr>
          <a:xfrm>
            <a:off x="1257480" y="2473200"/>
            <a:ext cx="2279880" cy="40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at   Z  = 690 cm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8"/>
          <p:cNvSpPr/>
          <p:nvPr/>
        </p:nvSpPr>
        <p:spPr>
          <a:xfrm>
            <a:off x="5624640" y="2473200"/>
            <a:ext cx="2275200" cy="40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at   Z  = 690 cm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9"/>
          <p:cNvSpPr/>
          <p:nvPr/>
        </p:nvSpPr>
        <p:spPr>
          <a:xfrm>
            <a:off x="1371600" y="2575800"/>
            <a:ext cx="2279880" cy="40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at   Z  = 690 cm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0"/>
          <p:cNvSpPr/>
          <p:nvPr/>
        </p:nvSpPr>
        <p:spPr>
          <a:xfrm rot="16200000">
            <a:off x="-593640" y="3285720"/>
            <a:ext cx="1578600" cy="4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(Gauss)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11"/>
          <p:cNvSpPr/>
          <p:nvPr/>
        </p:nvSpPr>
        <p:spPr>
          <a:xfrm rot="16200000">
            <a:off x="3741840" y="3299040"/>
            <a:ext cx="1584720" cy="4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(Gauss)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TextShape 1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0CFEF02-4DF3-4820-A3AC-82397C283FA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183480" y="4105440"/>
            <a:ext cx="3195360" cy="636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 Glass  L = 45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3871800" y="4742640"/>
            <a:ext cx="1376640" cy="338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PWO  L = 20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3094200" y="368280"/>
            <a:ext cx="3855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Solenoid Magnetic Field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58" name="Table 4"/>
          <p:cNvGraphicFramePr/>
          <p:nvPr/>
        </p:nvGraphicFramePr>
        <p:xfrm>
          <a:off x="1560960" y="1989720"/>
          <a:ext cx="5798160" cy="1455120"/>
        </p:xfrm>
        <a:graphic>
          <a:graphicData uri="http://schemas.openxmlformats.org/drawingml/2006/table">
            <a:tbl>
              <a:tblPr/>
              <a:tblGrid>
                <a:gridCol w="1014480"/>
                <a:gridCol w="1922040"/>
                <a:gridCol w="1326600"/>
                <a:gridCol w="1535040"/>
              </a:tblGrid>
              <a:tr h="281880"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Z (cm)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Z (cm) 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Bz (r = 0 cm)   G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Bx (r = 40 cm )   G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880"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625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FCAL upstream face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880"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645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68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920"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670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FCAL downstream face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54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560"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690 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44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34200" bIns="342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9" name="CustomShape 5"/>
          <p:cNvSpPr/>
          <p:nvPr/>
        </p:nvSpPr>
        <p:spPr>
          <a:xfrm>
            <a:off x="1125720" y="5502600"/>
            <a:ext cx="1798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6"/>
          <p:cNvSpPr/>
          <p:nvPr/>
        </p:nvSpPr>
        <p:spPr>
          <a:xfrm>
            <a:off x="1337400" y="5081760"/>
            <a:ext cx="61560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7"/>
          <p:cNvSpPr/>
          <p:nvPr/>
        </p:nvSpPr>
        <p:spPr>
          <a:xfrm>
            <a:off x="3167640" y="3741120"/>
            <a:ext cx="72504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625 cm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8"/>
          <p:cNvSpPr/>
          <p:nvPr/>
        </p:nvSpPr>
        <p:spPr>
          <a:xfrm>
            <a:off x="6375960" y="3751200"/>
            <a:ext cx="68688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670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9"/>
          <p:cNvSpPr/>
          <p:nvPr/>
        </p:nvSpPr>
        <p:spPr>
          <a:xfrm>
            <a:off x="3646440" y="5162760"/>
            <a:ext cx="72504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635 cm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4982400" y="5159160"/>
            <a:ext cx="72504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655 cm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TextShape 1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7ADA872-C92C-4319-A92A-1F10F3CED93B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267840" y="1232280"/>
            <a:ext cx="258912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Proposed Position of </a:t>
            </a:r>
            <a:endParaRPr b="0" lang="en-US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1" lang="en-US" sz="2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 FCAL II</a:t>
            </a:r>
            <a:endParaRPr b="0" lang="en-US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3375000" y="1503720"/>
            <a:ext cx="3195360" cy="636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 Glass  L = 45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063680" y="2140560"/>
            <a:ext cx="1376640" cy="338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PWO  L = 20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 flipV="1">
            <a:off x="2738520" y="2900520"/>
            <a:ext cx="664920" cy="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5"/>
          <p:cNvSpPr/>
          <p:nvPr/>
        </p:nvSpPr>
        <p:spPr>
          <a:xfrm>
            <a:off x="2648160" y="2479680"/>
            <a:ext cx="61560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6"/>
          <p:cNvSpPr/>
          <p:nvPr/>
        </p:nvSpPr>
        <p:spPr>
          <a:xfrm>
            <a:off x="2999160" y="1139040"/>
            <a:ext cx="96588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= 625 cm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6181920" y="1149480"/>
            <a:ext cx="9277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= 670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8"/>
          <p:cNvSpPr/>
          <p:nvPr/>
        </p:nvSpPr>
        <p:spPr>
          <a:xfrm>
            <a:off x="5808960" y="3735720"/>
            <a:ext cx="3195360" cy="636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 Glass  L = 45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9"/>
          <p:cNvSpPr/>
          <p:nvPr/>
        </p:nvSpPr>
        <p:spPr>
          <a:xfrm>
            <a:off x="6497640" y="4372920"/>
            <a:ext cx="1376640" cy="338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PWO  L = 20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10"/>
          <p:cNvSpPr/>
          <p:nvPr/>
        </p:nvSpPr>
        <p:spPr>
          <a:xfrm>
            <a:off x="5635800" y="4569120"/>
            <a:ext cx="61560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11"/>
          <p:cNvSpPr/>
          <p:nvPr/>
        </p:nvSpPr>
        <p:spPr>
          <a:xfrm>
            <a:off x="5407200" y="3371400"/>
            <a:ext cx="96588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= 660 cm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2"/>
          <p:cNvSpPr/>
          <p:nvPr/>
        </p:nvSpPr>
        <p:spPr>
          <a:xfrm>
            <a:off x="7147080" y="4858920"/>
            <a:ext cx="157716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(CCAL) = 690 cm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13"/>
          <p:cNvSpPr/>
          <p:nvPr/>
        </p:nvSpPr>
        <p:spPr>
          <a:xfrm flipV="1">
            <a:off x="5631120" y="4971240"/>
            <a:ext cx="664920" cy="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14"/>
          <p:cNvSpPr/>
          <p:nvPr/>
        </p:nvSpPr>
        <p:spPr>
          <a:xfrm>
            <a:off x="290880" y="3371400"/>
            <a:ext cx="4941720" cy="279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57040" indent="-256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Two FCAL outer rings cannot be calibrated  using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photons from the target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Move FCAL downstream the beam by 35 cm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Maximum field at Z = 690 cm  44  Gauss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1" lang="en-US" sz="1600" spc="-1" strike="noStrike">
                <a:solidFill>
                  <a:srgbClr val="122ca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Bz (r = 0) = 44 Gauss, Bx (r = 40 cm) = 8 Gauss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FCAL modules from the inner part (replaced by PWO)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can be used to instrument one extra outer layer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15"/>
          <p:cNvSpPr/>
          <p:nvPr/>
        </p:nvSpPr>
        <p:spPr>
          <a:xfrm>
            <a:off x="3602160" y="2616840"/>
            <a:ext cx="96588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= 635 cm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16"/>
          <p:cNvSpPr/>
          <p:nvPr/>
        </p:nvSpPr>
        <p:spPr>
          <a:xfrm>
            <a:off x="5140080" y="2627280"/>
            <a:ext cx="96588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= 655 cm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17"/>
          <p:cNvSpPr/>
          <p:nvPr/>
        </p:nvSpPr>
        <p:spPr>
          <a:xfrm>
            <a:off x="6570720" y="2765880"/>
            <a:ext cx="2295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18"/>
          <p:cNvSpPr/>
          <p:nvPr/>
        </p:nvSpPr>
        <p:spPr>
          <a:xfrm>
            <a:off x="6668640" y="2333880"/>
            <a:ext cx="214236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 downstream by 35 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19"/>
          <p:cNvSpPr/>
          <p:nvPr/>
        </p:nvSpPr>
        <p:spPr>
          <a:xfrm>
            <a:off x="3403800" y="2479680"/>
            <a:ext cx="659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a7ebb"/>
            </a:solidFill>
            <a:round/>
            <a:headEnd len="med" type="arrow" w="sm"/>
            <a:tailEnd len="med" type="arrow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20"/>
          <p:cNvSpPr/>
          <p:nvPr/>
        </p:nvSpPr>
        <p:spPr>
          <a:xfrm>
            <a:off x="3508920" y="2228040"/>
            <a:ext cx="46296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cm</a:t>
            </a:r>
            <a:endParaRPr b="0" lang="en-US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8A2DDF0-68AD-4B57-AF50-270A06BCC8EA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447360" y="478440"/>
            <a:ext cx="3018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FCAL Acceptance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Picture 6" descr=""/>
          <p:cNvPicPr/>
          <p:nvPr/>
        </p:nvPicPr>
        <p:blipFill>
          <a:blip r:embed="rId1"/>
          <a:stretch/>
        </p:blipFill>
        <p:spPr>
          <a:xfrm>
            <a:off x="295200" y="1769040"/>
            <a:ext cx="4828680" cy="3823920"/>
          </a:xfrm>
          <a:prstGeom prst="rect">
            <a:avLst/>
          </a:prstGeom>
          <a:ln>
            <a:noFill/>
          </a:ln>
        </p:spPr>
      </p:pic>
      <p:sp>
        <p:nvSpPr>
          <p:cNvPr id="289" name="CustomShape 2"/>
          <p:cNvSpPr/>
          <p:nvPr/>
        </p:nvSpPr>
        <p:spPr>
          <a:xfrm>
            <a:off x="3862800" y="4064400"/>
            <a:ext cx="5760" cy="91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3"/>
          <p:cNvSpPr/>
          <p:nvPr/>
        </p:nvSpPr>
        <p:spPr>
          <a:xfrm>
            <a:off x="5418360" y="2422800"/>
            <a:ext cx="354420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57040" indent="-256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Move FCAL platform downstream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beam by 35 cm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FCAL aperture is decreased by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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  = 7.5  cm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Line 4"/>
          <p:cNvSpPr/>
          <p:nvPr/>
        </p:nvSpPr>
        <p:spPr>
          <a:xfrm>
            <a:off x="1050120" y="3139560"/>
            <a:ext cx="2818800" cy="0"/>
          </a:xfrm>
          <a:prstGeom prst="line">
            <a:avLst/>
          </a:prstGeom>
          <a:ln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A1F4966-5B5D-4D66-A591-39D5C341D552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760640" y="1595880"/>
            <a:ext cx="1506600" cy="1480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2"/>
          <p:cNvSpPr/>
          <p:nvPr/>
        </p:nvSpPr>
        <p:spPr>
          <a:xfrm>
            <a:off x="4825440" y="1648080"/>
            <a:ext cx="1376640" cy="138960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3"/>
          <p:cNvSpPr/>
          <p:nvPr/>
        </p:nvSpPr>
        <p:spPr>
          <a:xfrm>
            <a:off x="4890240" y="1706760"/>
            <a:ext cx="1233360" cy="1263600"/>
          </a:xfrm>
          <a:prstGeom prst="ellipse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4"/>
          <p:cNvSpPr/>
          <p:nvPr/>
        </p:nvSpPr>
        <p:spPr>
          <a:xfrm>
            <a:off x="4893480" y="533520"/>
            <a:ext cx="3735000" cy="4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en-US" sz="2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Housing: 3 x 3 Prototype</a:t>
            </a:r>
            <a:endParaRPr b="0" lang="en-US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Picture 6" descr=""/>
          <p:cNvPicPr/>
          <p:nvPr/>
        </p:nvPicPr>
        <p:blipFill>
          <a:blip r:embed="rId1"/>
          <a:stretch/>
        </p:blipFill>
        <p:spPr>
          <a:xfrm>
            <a:off x="472320" y="1011600"/>
            <a:ext cx="3532680" cy="2649240"/>
          </a:xfrm>
          <a:prstGeom prst="rect">
            <a:avLst/>
          </a:prstGeom>
          <a:ln>
            <a:noFill/>
          </a:ln>
        </p:spPr>
      </p:pic>
      <p:sp>
        <p:nvSpPr>
          <p:cNvPr id="298" name="CustomShape 5"/>
          <p:cNvSpPr/>
          <p:nvPr/>
        </p:nvSpPr>
        <p:spPr>
          <a:xfrm>
            <a:off x="472320" y="3750120"/>
            <a:ext cx="3638880" cy="21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length (no leads):    8.73 cm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LG length:                        3.5 cm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Total:                                12.23 cm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Flange (+gap):              0.8 cm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12.23 – 0.8 = 11.43 cm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housing length 10.5 cm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can make PMT housing 6 – 7 mm longer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6"/>
          <p:cNvSpPr/>
          <p:nvPr/>
        </p:nvSpPr>
        <p:spPr>
          <a:xfrm>
            <a:off x="5132520" y="1298880"/>
            <a:ext cx="79380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20.6 mm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7"/>
          <p:cNvSpPr/>
          <p:nvPr/>
        </p:nvSpPr>
        <p:spPr>
          <a:xfrm>
            <a:off x="4640040" y="4061520"/>
            <a:ext cx="4070520" cy="152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Average crystal width: 20.55 mm   ( sigma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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25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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)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ESR thickness:  65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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20.55 + 0.13 = 20.68 mm    (+ Tedlar)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cannot make housing wider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 diameter &lt; 19.0 mm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8"/>
          <p:cNvSpPr/>
          <p:nvPr/>
        </p:nvSpPr>
        <p:spPr>
          <a:xfrm>
            <a:off x="6733080" y="1706760"/>
            <a:ext cx="19774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Housing D = 19.9mm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Mu-metal foil:   350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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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9"/>
          <p:cNvSpPr/>
          <p:nvPr/>
        </p:nvSpPr>
        <p:spPr>
          <a:xfrm>
            <a:off x="4662720" y="3292200"/>
            <a:ext cx="19717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Steel 1020 (not annealed)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10"/>
          <p:cNvSpPr/>
          <p:nvPr/>
        </p:nvSpPr>
        <p:spPr>
          <a:xfrm>
            <a:off x="6743880" y="2736720"/>
            <a:ext cx="17283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(350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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 foil welded and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annealed)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TextShape 1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96591A5-3255-4D07-9E8E-00BC4C3B0B7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33520" y="38088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Project Overview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535791C-516C-467F-819F-8C7FFA113260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2860920" y="1611720"/>
            <a:ext cx="3412800" cy="310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PbWO Crystals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Module Design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and Active Base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Electronics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Frame Design / Engineering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133720" y="5111280"/>
            <a:ext cx="5943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https://halldweb.jlab.org/wiki/index.php/FCAL_Insert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3347640" y="266760"/>
            <a:ext cx="3184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Field Measurement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6" name="Picture 3" descr=""/>
          <p:cNvPicPr/>
          <p:nvPr/>
        </p:nvPicPr>
        <p:blipFill>
          <a:blip r:embed="rId1"/>
          <a:stretch/>
        </p:blipFill>
        <p:spPr>
          <a:xfrm>
            <a:off x="765000" y="1527840"/>
            <a:ext cx="6176880" cy="3662640"/>
          </a:xfrm>
          <a:prstGeom prst="rect">
            <a:avLst/>
          </a:prstGeom>
          <a:ln>
            <a:noFill/>
          </a:ln>
        </p:spPr>
      </p:pic>
      <p:sp>
        <p:nvSpPr>
          <p:cNvPr id="307" name="CustomShape 2"/>
          <p:cNvSpPr/>
          <p:nvPr/>
        </p:nvSpPr>
        <p:spPr>
          <a:xfrm>
            <a:off x="1905120" y="1432440"/>
            <a:ext cx="15235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Longitudinal Field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5090760" y="1432440"/>
            <a:ext cx="12859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Transverse Field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2369160" y="5232960"/>
            <a:ext cx="392472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14200" indent="-213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Transverse field can be easily shielded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4200" indent="-213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 is much less sensitive to the longitudinal field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5"/>
          <p:cNvSpPr/>
          <p:nvPr/>
        </p:nvSpPr>
        <p:spPr>
          <a:xfrm>
            <a:off x="7235280" y="2239560"/>
            <a:ext cx="1578600" cy="111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Expected maximum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transverse field is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Gauss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(at Z = 690 cm)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290A82C-8B31-412C-A1A5-C448F13A9DFB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230920" y="304920"/>
            <a:ext cx="5891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Response to LED (no Shielding)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6771240" y="1361880"/>
            <a:ext cx="1893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Longitudinal Field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Picture 4" descr=""/>
          <p:cNvPicPr/>
          <p:nvPr/>
        </p:nvPicPr>
        <p:blipFill>
          <a:blip r:embed="rId1"/>
          <a:stretch/>
        </p:blipFill>
        <p:spPr>
          <a:xfrm>
            <a:off x="842040" y="1708200"/>
            <a:ext cx="7223400" cy="3805200"/>
          </a:xfrm>
          <a:prstGeom prst="rect">
            <a:avLst/>
          </a:prstGeom>
          <a:ln>
            <a:noFill/>
          </a:ln>
        </p:spPr>
      </p:pic>
      <p:sp>
        <p:nvSpPr>
          <p:cNvPr id="31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F110364-A612-4671-B027-165ED7833FF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1" descr=""/>
          <p:cNvPicPr/>
          <p:nvPr/>
        </p:nvPicPr>
        <p:blipFill>
          <a:blip r:embed="rId1"/>
          <a:stretch/>
        </p:blipFill>
        <p:spPr>
          <a:xfrm>
            <a:off x="252360" y="1609560"/>
            <a:ext cx="7439760" cy="3918960"/>
          </a:xfrm>
          <a:prstGeom prst="rect">
            <a:avLst/>
          </a:prstGeom>
          <a:ln>
            <a:noFill/>
          </a:ln>
        </p:spPr>
      </p:pic>
      <p:sp>
        <p:nvSpPr>
          <p:cNvPr id="317" name="CustomShape 1"/>
          <p:cNvSpPr/>
          <p:nvPr/>
        </p:nvSpPr>
        <p:spPr>
          <a:xfrm>
            <a:off x="1999440" y="341640"/>
            <a:ext cx="5832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Response to LED (no shielding)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7010280" y="1164240"/>
            <a:ext cx="1704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Transverse Field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22D2A93-C073-4FF1-A508-DBF52C68C57E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3736440" y="304920"/>
            <a:ext cx="2044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LED Setup 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1" name="Picture 2" descr=""/>
          <p:cNvPicPr/>
          <p:nvPr/>
        </p:nvPicPr>
        <p:blipFill>
          <a:blip r:embed="rId1"/>
          <a:stretch/>
        </p:blipFill>
        <p:spPr>
          <a:xfrm>
            <a:off x="2057400" y="1515240"/>
            <a:ext cx="4929120" cy="3696840"/>
          </a:xfrm>
          <a:prstGeom prst="rect">
            <a:avLst/>
          </a:prstGeom>
          <a:ln>
            <a:noFill/>
          </a:ln>
        </p:spPr>
      </p:pic>
      <p:sp>
        <p:nvSpPr>
          <p:cNvPr id="322" name="CustomShape 2"/>
          <p:cNvSpPr/>
          <p:nvPr/>
        </p:nvSpPr>
        <p:spPr>
          <a:xfrm>
            <a:off x="1452240" y="5584320"/>
            <a:ext cx="71967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14200" indent="-21384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 PMT response for different field values using an LED system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F90A5F6-FCA4-49EE-B5B8-F783ECFB5E29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1831680" y="261000"/>
            <a:ext cx="6275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Response to LED ( with Shielding)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5" name="Picture 2" descr=""/>
          <p:cNvPicPr/>
          <p:nvPr/>
        </p:nvPicPr>
        <p:blipFill>
          <a:blip r:embed="rId1"/>
          <a:stretch/>
        </p:blipFill>
        <p:spPr>
          <a:xfrm>
            <a:off x="588960" y="1836720"/>
            <a:ext cx="7535520" cy="4468320"/>
          </a:xfrm>
          <a:prstGeom prst="rect">
            <a:avLst/>
          </a:prstGeom>
          <a:ln>
            <a:noFill/>
          </a:ln>
        </p:spPr>
      </p:pic>
      <p:sp>
        <p:nvSpPr>
          <p:cNvPr id="326" name="CustomShape 2"/>
          <p:cNvSpPr/>
          <p:nvPr/>
        </p:nvSpPr>
        <p:spPr>
          <a:xfrm flipH="1">
            <a:off x="2693880" y="3067560"/>
            <a:ext cx="360" cy="49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3"/>
          <p:cNvSpPr/>
          <p:nvPr/>
        </p:nvSpPr>
        <p:spPr>
          <a:xfrm flipH="1">
            <a:off x="3071520" y="3069720"/>
            <a:ext cx="360" cy="49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4"/>
          <p:cNvSpPr/>
          <p:nvPr/>
        </p:nvSpPr>
        <p:spPr>
          <a:xfrm flipH="1">
            <a:off x="6451200" y="2991960"/>
            <a:ext cx="360" cy="49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5"/>
          <p:cNvSpPr/>
          <p:nvPr/>
        </p:nvSpPr>
        <p:spPr>
          <a:xfrm flipH="1">
            <a:off x="6843240" y="2989800"/>
            <a:ext cx="360" cy="49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6"/>
          <p:cNvSpPr/>
          <p:nvPr/>
        </p:nvSpPr>
        <p:spPr>
          <a:xfrm>
            <a:off x="2552040" y="5987160"/>
            <a:ext cx="3578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6328080" y="5959080"/>
            <a:ext cx="3578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</a:t>
            </a:r>
            <a:r>
              <a:rPr b="0" lang="en-US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8"/>
          <p:cNvSpPr/>
          <p:nvPr/>
        </p:nvSpPr>
        <p:spPr>
          <a:xfrm>
            <a:off x="2732400" y="1279440"/>
            <a:ext cx="327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Response to the longitudinal field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TextShape 9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5731A32-FBC6-49FF-BF0D-AAABB3632252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1635120" y="113040"/>
            <a:ext cx="6364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Response to LED ( with Shielding 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1931040" y="914760"/>
            <a:ext cx="42897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Rotate prototype by about 10 degrees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longitudinal and transverse components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6" name="Picture 1" descr=""/>
          <p:cNvPicPr/>
          <p:nvPr/>
        </p:nvPicPr>
        <p:blipFill>
          <a:blip r:embed="rId1"/>
          <a:stretch/>
        </p:blipFill>
        <p:spPr>
          <a:xfrm>
            <a:off x="780840" y="1870920"/>
            <a:ext cx="6757560" cy="4006800"/>
          </a:xfrm>
          <a:prstGeom prst="rect">
            <a:avLst/>
          </a:prstGeom>
          <a:ln>
            <a:noFill/>
          </a:ln>
        </p:spPr>
      </p:pic>
      <p:sp>
        <p:nvSpPr>
          <p:cNvPr id="337" name="CustomShape 3"/>
          <p:cNvSpPr/>
          <p:nvPr/>
        </p:nvSpPr>
        <p:spPr>
          <a:xfrm>
            <a:off x="2831760" y="5612040"/>
            <a:ext cx="1418400" cy="31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Total Field   (G)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6146640" y="5605920"/>
            <a:ext cx="1418400" cy="31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Total Field   (G)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8BDD8C9-308D-43EE-8DDA-907587C0FE5A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0" name="CustomShape 6"/>
          <p:cNvSpPr/>
          <p:nvPr/>
        </p:nvSpPr>
        <p:spPr>
          <a:xfrm>
            <a:off x="6644520" y="813600"/>
            <a:ext cx="1950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GlueX-doc-4166-v3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605240" y="212040"/>
            <a:ext cx="5457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Magnetic shielding (TOSCA Simulation)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5943600" y="2584800"/>
            <a:ext cx="914364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3" name="Picture 6" descr=""/>
          <p:cNvPicPr/>
          <p:nvPr/>
        </p:nvPicPr>
        <p:blipFill>
          <a:blip r:embed="rId1"/>
          <a:srcRect l="19026" t="2359" r="29217" b="0"/>
          <a:stretch/>
        </p:blipFill>
        <p:spPr>
          <a:xfrm>
            <a:off x="494640" y="2445480"/>
            <a:ext cx="3580920" cy="3640680"/>
          </a:xfrm>
          <a:prstGeom prst="rect">
            <a:avLst/>
          </a:prstGeom>
          <a:ln>
            <a:noFill/>
          </a:ln>
        </p:spPr>
      </p:pic>
      <p:sp>
        <p:nvSpPr>
          <p:cNvPr id="344" name="CustomShape 3"/>
          <p:cNvSpPr/>
          <p:nvPr/>
        </p:nvSpPr>
        <p:spPr>
          <a:xfrm>
            <a:off x="858240" y="4758840"/>
            <a:ext cx="3380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1667880" y="4022280"/>
            <a:ext cx="3380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2578320" y="3204720"/>
            <a:ext cx="3380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6"/>
          <p:cNvSpPr/>
          <p:nvPr/>
        </p:nvSpPr>
        <p:spPr>
          <a:xfrm>
            <a:off x="2347560" y="3193920"/>
            <a:ext cx="3380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7"/>
          <p:cNvSpPr/>
          <p:nvPr/>
        </p:nvSpPr>
        <p:spPr>
          <a:xfrm flipV="1">
            <a:off x="2174040" y="3426480"/>
            <a:ext cx="222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8"/>
          <p:cNvSpPr/>
          <p:nvPr/>
        </p:nvSpPr>
        <p:spPr>
          <a:xfrm>
            <a:off x="7322400" y="711720"/>
            <a:ext cx="1401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A. Glamazdin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9"/>
          <p:cNvSpPr/>
          <p:nvPr/>
        </p:nvSpPr>
        <p:spPr>
          <a:xfrm>
            <a:off x="1027440" y="1259280"/>
            <a:ext cx="7314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https://halldweb.jlab.org/wiki-private/index.php/Private:Eta_Rare_Decay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10"/>
          <p:cNvSpPr/>
          <p:nvPr/>
        </p:nvSpPr>
        <p:spPr>
          <a:xfrm>
            <a:off x="4470840" y="2237040"/>
            <a:ext cx="4500360" cy="344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43080" indent="-342720">
              <a:lnSpc>
                <a:spcPct val="100000"/>
              </a:lnSpc>
              <a:buClr>
                <a:srgbClr val="2b1ba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 field shielding simulated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TOSCA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b1ba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Field measurements were performed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Hall D and using Helmholz coils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b1ba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Realistic 3x3 prototype (PMT housing)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20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ready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will be tested  using Helmholz coils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shortly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13" descr=""/>
          <p:cNvPicPr/>
          <p:nvPr/>
        </p:nvPicPr>
        <p:blipFill>
          <a:blip r:embed="rId1"/>
          <a:stretch/>
        </p:blipFill>
        <p:spPr>
          <a:xfrm>
            <a:off x="402480" y="1348200"/>
            <a:ext cx="8466840" cy="4607640"/>
          </a:xfrm>
          <a:prstGeom prst="rect">
            <a:avLst/>
          </a:prstGeom>
          <a:ln>
            <a:noFill/>
          </a:ln>
        </p:spPr>
      </p:pic>
      <p:sp>
        <p:nvSpPr>
          <p:cNvPr id="35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FF87E2E-FBCE-4088-B4F4-387B12D829D0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1746360" y="343080"/>
            <a:ext cx="577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19x19 Hybrid FCal with Solenoid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3254040" y="1972800"/>
            <a:ext cx="277344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35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P=5cm, µ-shield 360µm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Sol-1: x=y=3.125cm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Sol-2: x=y=19.925cm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Sol-3: x=y=38.825cm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Sol-4: x=36.725, y=38.825cm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6900120" y="2318760"/>
            <a:ext cx="121572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PMT’s face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(3cm guide)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5"/>
          <p:cNvSpPr/>
          <p:nvPr/>
        </p:nvSpPr>
        <p:spPr>
          <a:xfrm>
            <a:off x="6298920" y="2966760"/>
            <a:ext cx="121572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PMT’s face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(4cm guide)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6"/>
          <p:cNvSpPr/>
          <p:nvPr/>
        </p:nvSpPr>
        <p:spPr>
          <a:xfrm flipH="1">
            <a:off x="6908400" y="3448080"/>
            <a:ext cx="8640" cy="112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c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7"/>
          <p:cNvSpPr/>
          <p:nvPr/>
        </p:nvSpPr>
        <p:spPr>
          <a:xfrm flipH="1">
            <a:off x="7598520" y="2881440"/>
            <a:ext cx="8640" cy="112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c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8"/>
          <p:cNvSpPr/>
          <p:nvPr/>
        </p:nvSpPr>
        <p:spPr>
          <a:xfrm flipH="1">
            <a:off x="6225480" y="3430800"/>
            <a:ext cx="8640" cy="112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c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9"/>
          <p:cNvSpPr/>
          <p:nvPr/>
        </p:nvSpPr>
        <p:spPr>
          <a:xfrm>
            <a:off x="5053320" y="3305520"/>
            <a:ext cx="121572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PMT’s face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(5cm guide)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10"/>
          <p:cNvSpPr/>
          <p:nvPr/>
        </p:nvSpPr>
        <p:spPr>
          <a:xfrm>
            <a:off x="887040" y="3993120"/>
            <a:ext cx="5997960" cy="358920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11"/>
          <p:cNvSpPr/>
          <p:nvPr/>
        </p:nvSpPr>
        <p:spPr>
          <a:xfrm>
            <a:off x="2360160" y="6126840"/>
            <a:ext cx="4556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Magnetic field can be reduced below 0.5 Gauss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676800" y="5400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and Active Base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2D12BFB-B1B7-484B-A112-A618BB602538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354960" y="879480"/>
            <a:ext cx="841536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500 R4125 PMTs were ordered for Hall 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will be delivered by the end of April 2020, first 50 by the end of November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 PMTs using an LED setup at JLAB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have already tested a few hundred PMTs for CCAL and NPS (no defective PMTs found)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https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://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halldweb.jlab.org/wiki-private/index.php/PMT_testing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 will be instrumented with the Active Base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amplifier gain – 24 (reduce HV, small anode current)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stable gain at high rate (up 2 – 3 MHz)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Active Base was installed on CCAL and used for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PeimEx data taking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7" name="Picture 2" descr=""/>
          <p:cNvPicPr/>
          <p:nvPr/>
        </p:nvPicPr>
        <p:blipFill>
          <a:blip r:embed="rId4"/>
          <a:stretch/>
        </p:blipFill>
        <p:spPr>
          <a:xfrm rot="5400000">
            <a:off x="6247080" y="3754080"/>
            <a:ext cx="2895120" cy="2171520"/>
          </a:xfrm>
          <a:prstGeom prst="rect">
            <a:avLst/>
          </a:prstGeom>
          <a:ln>
            <a:noFill/>
          </a:ln>
        </p:spPr>
      </p:pic>
      <p:sp>
        <p:nvSpPr>
          <p:cNvPr id="368" name="CustomShape 4"/>
          <p:cNvSpPr/>
          <p:nvPr/>
        </p:nvSpPr>
        <p:spPr>
          <a:xfrm>
            <a:off x="872280" y="3418560"/>
            <a:ext cx="5333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New Active PMT Base for 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6"/>
              </a:rPr>
              <a:t>PbWO4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7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8"/>
              </a:rPr>
              <a:t>(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9"/>
              </a:rPr>
              <a:t>Popov, H. 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0"/>
              </a:rPr>
              <a:t>Mkrtchyan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1"/>
              </a:rPr>
              <a:t>, presentation at IEEE, Nov 2012</a:t>
            </a:r>
            <a:r>
              <a:rPr b="0" lang="en-U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2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2537640" y="222480"/>
            <a:ext cx="4981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Active Base Linearity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0" name="Picture 11" descr=""/>
          <p:cNvPicPr/>
          <p:nvPr/>
        </p:nvPicPr>
        <p:blipFill>
          <a:blip r:embed="rId1"/>
          <a:stretch/>
        </p:blipFill>
        <p:spPr>
          <a:xfrm>
            <a:off x="344160" y="1447920"/>
            <a:ext cx="4391280" cy="2525400"/>
          </a:xfrm>
          <a:prstGeom prst="rect">
            <a:avLst/>
          </a:prstGeom>
          <a:ln>
            <a:noFill/>
          </a:ln>
        </p:spPr>
      </p:pic>
      <p:pic>
        <p:nvPicPr>
          <p:cNvPr id="371" name="Picture 9" descr=""/>
          <p:cNvPicPr/>
          <p:nvPr/>
        </p:nvPicPr>
        <p:blipFill>
          <a:blip r:embed="rId2"/>
          <a:stretch/>
        </p:blipFill>
        <p:spPr>
          <a:xfrm>
            <a:off x="4697280" y="1447920"/>
            <a:ext cx="4394880" cy="2527560"/>
          </a:xfrm>
          <a:prstGeom prst="rect">
            <a:avLst/>
          </a:prstGeom>
          <a:ln>
            <a:noFill/>
          </a:ln>
        </p:spPr>
      </p:pic>
      <p:sp>
        <p:nvSpPr>
          <p:cNvPr id="372" name="CustomShape 2"/>
          <p:cNvSpPr/>
          <p:nvPr/>
        </p:nvSpPr>
        <p:spPr>
          <a:xfrm>
            <a:off x="1323000" y="2725920"/>
            <a:ext cx="1557720" cy="54684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750 V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V  FADC range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5558760" y="2789280"/>
            <a:ext cx="1592280" cy="54684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850 V 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V  FADC  range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4"/>
          <p:cNvSpPr/>
          <p:nvPr/>
        </p:nvSpPr>
        <p:spPr>
          <a:xfrm>
            <a:off x="1006200" y="1538280"/>
            <a:ext cx="2161080" cy="295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Original PMT base, gain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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5"/>
          <p:cNvSpPr/>
          <p:nvPr/>
        </p:nvSpPr>
        <p:spPr>
          <a:xfrm>
            <a:off x="5513040" y="1533960"/>
            <a:ext cx="1670040" cy="295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Modified base, gain 3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6"/>
          <p:cNvSpPr/>
          <p:nvPr/>
        </p:nvSpPr>
        <p:spPr>
          <a:xfrm>
            <a:off x="864720" y="4496040"/>
            <a:ext cx="773640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14200" indent="-213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Found somewhat non-linear performance of the active base during beam tests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4200" indent="-213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linearity can be improved by reducing the amplifier gain and increasing HV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tuning of the  PMT base are  required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Popov is going to tune the active base design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the new version will be available in November, will be tested with CCAL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7"/>
          <p:cNvSpPr/>
          <p:nvPr/>
        </p:nvSpPr>
        <p:spPr>
          <a:xfrm>
            <a:off x="3187080" y="961920"/>
            <a:ext cx="27979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Linearity of the FADC peak amplitude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533520" y="85680"/>
            <a:ext cx="7772040" cy="68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PWO Crystals 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527CC8B-832A-49D4-B7B1-E087BD4805BE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702360" y="4495680"/>
            <a:ext cx="7860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trying to get Wuhan University involved to perform crystal preselection at SICCAS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1005480" y="2469960"/>
            <a:ext cx="7238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https://halldweb.jlab.org/wiki-private/index.php/Crystal_Specifications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276120" y="902880"/>
            <a:ext cx="88182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PWO crystals: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20.5 mm x 20.5 mm x 200 mm   ( FCAL insert: an array of 40 x 40 crystals)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 vendors: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SICCAS:  Shanghai Institute of Ceramics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CRYTUR:  Integrated crystal based solution, Czech Republic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235800" y="3018600"/>
            <a:ext cx="77990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Ordered for Hall D: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500 crystals from SICCAS        ( expect to receive 150 crystals in November 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64   crystals from CRYTUR       ( will receive 37 crystals in October 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Visited SICCAS in August (L. Gan,  Z. Zhang,  A. Somov) and discussed QA tests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222840" y="5709960"/>
            <a:ext cx="6246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Collaborate with the Hall C NPS group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building PbWO calorimeter, already have about 1100 crystals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8"/>
          <p:cNvSpPr/>
          <p:nvPr/>
        </p:nvSpPr>
        <p:spPr>
          <a:xfrm>
            <a:off x="228240" y="5133960"/>
            <a:ext cx="6267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Many crystal QA tests were performed during CCAL fabrication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609480" y="30492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Readout Electronics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F5482D4-A734-49CD-BB97-8D9A650153A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6434280" y="1201320"/>
            <a:ext cx="2221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See talk by Fernando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639000" y="2058120"/>
            <a:ext cx="8305560" cy="31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standard readout (fadc250) and trigger electronics. Will require                                      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</a:t>
            </a: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new VSX crates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VXS crates  - ordered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FADC 250   - ordered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Procurement of CTP (VTP) is in process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Trigger Interface modules    - ordered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586800" y="16740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Frame Design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926BA5C-3F3B-475B-A0B5-1C70B2F1CD79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4" name="CustomShape 3"/>
          <p:cNvSpPr/>
          <p:nvPr/>
        </p:nvSpPr>
        <p:spPr>
          <a:xfrm>
            <a:off x="6833880" y="510120"/>
            <a:ext cx="1680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See talk by Tim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5" name="Picture 4" descr=""/>
          <p:cNvPicPr/>
          <p:nvPr/>
        </p:nvPicPr>
        <p:blipFill>
          <a:blip r:embed="rId1"/>
          <a:stretch/>
        </p:blipFill>
        <p:spPr>
          <a:xfrm>
            <a:off x="228600" y="1432080"/>
            <a:ext cx="4974840" cy="5289120"/>
          </a:xfrm>
          <a:prstGeom prst="rect">
            <a:avLst/>
          </a:prstGeom>
          <a:ln>
            <a:noFill/>
          </a:ln>
        </p:spPr>
      </p:pic>
      <p:sp>
        <p:nvSpPr>
          <p:cNvPr id="386" name="CustomShape 4"/>
          <p:cNvSpPr/>
          <p:nvPr/>
        </p:nvSpPr>
        <p:spPr>
          <a:xfrm>
            <a:off x="4386240" y="1508760"/>
            <a:ext cx="4113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Regular meetings with engineering group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5"/>
          <p:cNvSpPr/>
          <p:nvPr/>
        </p:nvSpPr>
        <p:spPr>
          <a:xfrm>
            <a:off x="3276720" y="1929600"/>
            <a:ext cx="55623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https://halldweb.jlab.org/wiki/index.php/FCAL_Insert_Design_Meetings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6"/>
          <p:cNvSpPr/>
          <p:nvPr/>
        </p:nvSpPr>
        <p:spPr>
          <a:xfrm>
            <a:off x="5221080" y="2732760"/>
            <a:ext cx="31597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Working on the frame design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Light monitoring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Electronics patch panels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7"/>
          <p:cNvSpPr/>
          <p:nvPr/>
        </p:nvSpPr>
        <p:spPr>
          <a:xfrm>
            <a:off x="5635800" y="879480"/>
            <a:ext cx="2581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Stephanie, Keith Harding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1877400" y="246600"/>
            <a:ext cx="64508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Energy Resolution Measured with CCAL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1" name="Picture 2" descr=""/>
          <p:cNvPicPr/>
          <p:nvPr/>
        </p:nvPicPr>
        <p:blipFill>
          <a:blip r:embed="rId1"/>
          <a:stretch/>
        </p:blipFill>
        <p:spPr>
          <a:xfrm>
            <a:off x="5559120" y="2192400"/>
            <a:ext cx="3443400" cy="2215800"/>
          </a:xfrm>
          <a:prstGeom prst="rect">
            <a:avLst/>
          </a:prstGeom>
          <a:ln>
            <a:noFill/>
          </a:ln>
        </p:spPr>
      </p:pic>
      <p:sp>
        <p:nvSpPr>
          <p:cNvPr id="392" name="CustomShape 2"/>
          <p:cNvSpPr/>
          <p:nvPr/>
        </p:nvSpPr>
        <p:spPr>
          <a:xfrm>
            <a:off x="7551000" y="2544480"/>
            <a:ext cx="925920" cy="8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3"/>
          <p:cNvSpPr/>
          <p:nvPr/>
        </p:nvSpPr>
        <p:spPr>
          <a:xfrm>
            <a:off x="7277760" y="3248640"/>
            <a:ext cx="25884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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4"/>
          <p:cNvSpPr/>
          <p:nvPr/>
        </p:nvSpPr>
        <p:spPr>
          <a:xfrm>
            <a:off x="7731360" y="3441600"/>
            <a:ext cx="25884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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5"/>
          <p:cNvSpPr/>
          <p:nvPr/>
        </p:nvSpPr>
        <p:spPr>
          <a:xfrm>
            <a:off x="8370720" y="3573000"/>
            <a:ext cx="25884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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6"/>
          <p:cNvSpPr/>
          <p:nvPr/>
        </p:nvSpPr>
        <p:spPr>
          <a:xfrm>
            <a:off x="7159680" y="2535840"/>
            <a:ext cx="14821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57040" indent="-256680">
              <a:lnSpc>
                <a:spcPct val="100000"/>
              </a:lnSpc>
              <a:buClr>
                <a:srgbClr val="ff0000"/>
              </a:buClr>
              <a:buFont typeface="Symbol"/>
              <a:buChar char="·"/>
            </a:pPr>
            <a:r>
              <a:rPr b="0" lang="en-US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NPS prototype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7"/>
          <p:cNvSpPr/>
          <p:nvPr/>
        </p:nvSpPr>
        <p:spPr>
          <a:xfrm>
            <a:off x="6795360" y="1892520"/>
            <a:ext cx="111996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HyCal (Hall B)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8"/>
          <p:cNvSpPr/>
          <p:nvPr/>
        </p:nvSpPr>
        <p:spPr>
          <a:xfrm>
            <a:off x="2203560" y="1892520"/>
            <a:ext cx="126144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NPS Prototype 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9" name="Picture 6" descr=""/>
          <p:cNvPicPr/>
          <p:nvPr/>
        </p:nvPicPr>
        <p:blipFill>
          <a:blip r:embed="rId2"/>
          <a:stretch/>
        </p:blipFill>
        <p:spPr>
          <a:xfrm>
            <a:off x="417600" y="2156040"/>
            <a:ext cx="5279040" cy="2467080"/>
          </a:xfrm>
          <a:prstGeom prst="rect">
            <a:avLst/>
          </a:prstGeom>
          <a:ln>
            <a:noFill/>
          </a:ln>
        </p:spPr>
      </p:pic>
      <p:sp>
        <p:nvSpPr>
          <p:cNvPr id="400" name="CustomShape 9"/>
          <p:cNvSpPr/>
          <p:nvPr/>
        </p:nvSpPr>
        <p:spPr>
          <a:xfrm>
            <a:off x="1305720" y="2572200"/>
            <a:ext cx="148860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3x3 array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bypassed amplifier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10"/>
          <p:cNvSpPr/>
          <p:nvPr/>
        </p:nvSpPr>
        <p:spPr>
          <a:xfrm>
            <a:off x="3035520" y="2807280"/>
            <a:ext cx="2039400" cy="20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11"/>
          <p:cNvSpPr/>
          <p:nvPr/>
        </p:nvSpPr>
        <p:spPr>
          <a:xfrm>
            <a:off x="3035520" y="2807280"/>
            <a:ext cx="2039400" cy="420480"/>
          </a:xfrm>
          <a:prstGeom prst="rect">
            <a:avLst/>
          </a:prstGeom>
          <a:blipFill>
            <a:blip r:embed="rId3"/>
            <a:stretch>
              <a:fillRect l="-2978" t="-2803" r="0" b="-856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12"/>
          <p:cNvSpPr/>
          <p:nvPr/>
        </p:nvSpPr>
        <p:spPr>
          <a:xfrm>
            <a:off x="1501920" y="4644000"/>
            <a:ext cx="728460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Relatively good energy resolution, which is consistent with the resolution of the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Hall B HyCal  calorimeter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Rate and PMT anode current have to be considered (some measurements were performed) 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13"/>
          <p:cNvSpPr/>
          <p:nvPr/>
        </p:nvSpPr>
        <p:spPr>
          <a:xfrm>
            <a:off x="663840" y="1518480"/>
            <a:ext cx="244728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Preliminary plot, will be updated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14"/>
          <p:cNvSpPr/>
          <p:nvPr/>
        </p:nvSpPr>
        <p:spPr>
          <a:xfrm>
            <a:off x="2495880" y="5981040"/>
            <a:ext cx="5585040" cy="7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details can be found in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GlueX-doc-3590, GlueX-doc-3998, V. Berdnikov, A.Somov, J. Crafts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2484000" y="304920"/>
            <a:ext cx="4486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Action Items and Next Steps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F3C17CF-3884-4FE2-85CC-2453EA0DC1B8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8" name="CustomShape 3"/>
          <p:cNvSpPr/>
          <p:nvPr/>
        </p:nvSpPr>
        <p:spPr>
          <a:xfrm>
            <a:off x="380880" y="1255320"/>
            <a:ext cx="853416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Prepare testing facility for crystals  (In progress)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Finalize the module design: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 Test light guide materials and coupling (Silicon cookies, type of glue to attach to PMT)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 Size of the module holding strap and brazing compound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Finalize design of the PMT active base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Measure PMT anode current (decide of the amplifier gain) using CCAL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Planning  to test modified dividers using CCAL (V. Popov is tuning the active base)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Finalize the design of the frame (cooling, electronics patch panels)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Start testing PWO crystals (November) and assembling modules (summer 2020)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3214800" y="2666880"/>
            <a:ext cx="2937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Backup Slides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B5553F2-3E24-44A9-BEF6-BA2327C03584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609480" y="30492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Active Base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AC18245-23AB-4F54-8B48-F5C16BB46320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457200" y="1295280"/>
            <a:ext cx="8534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685800" y="15228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Di-photon Yield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C5008E8-E32D-47AD-BB43-892B9D20C5DE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16" name="Picture 1" descr=""/>
          <p:cNvPicPr/>
          <p:nvPr/>
        </p:nvPicPr>
        <p:blipFill>
          <a:blip r:embed="rId1"/>
          <a:stretch/>
        </p:blipFill>
        <p:spPr>
          <a:xfrm>
            <a:off x="304920" y="3171240"/>
            <a:ext cx="4676400" cy="2924640"/>
          </a:xfrm>
          <a:prstGeom prst="rect">
            <a:avLst/>
          </a:prstGeom>
          <a:ln>
            <a:noFill/>
          </a:ln>
        </p:spPr>
      </p:pic>
      <p:pic>
        <p:nvPicPr>
          <p:cNvPr id="417" name="Picture 2" descr=""/>
          <p:cNvPicPr/>
          <p:nvPr/>
        </p:nvPicPr>
        <p:blipFill>
          <a:blip r:embed="rId2"/>
          <a:stretch/>
        </p:blipFill>
        <p:spPr>
          <a:xfrm>
            <a:off x="4572000" y="3209400"/>
            <a:ext cx="4553280" cy="2847600"/>
          </a:xfrm>
          <a:prstGeom prst="rect">
            <a:avLst/>
          </a:prstGeom>
          <a:ln>
            <a:noFill/>
          </a:ln>
        </p:spPr>
      </p:pic>
      <p:pic>
        <p:nvPicPr>
          <p:cNvPr id="418" name="Picture 4" descr=""/>
          <p:cNvPicPr/>
          <p:nvPr/>
        </p:nvPicPr>
        <p:blipFill>
          <a:blip r:embed="rId3"/>
          <a:stretch/>
        </p:blipFill>
        <p:spPr>
          <a:xfrm>
            <a:off x="5410080" y="887400"/>
            <a:ext cx="3504960" cy="2379960"/>
          </a:xfrm>
          <a:prstGeom prst="rect">
            <a:avLst/>
          </a:prstGeom>
          <a:ln>
            <a:noFill/>
          </a:ln>
        </p:spPr>
      </p:pic>
      <p:sp>
        <p:nvSpPr>
          <p:cNvPr id="419" name="CustomShape 3"/>
          <p:cNvSpPr/>
          <p:nvPr/>
        </p:nvSpPr>
        <p:spPr>
          <a:xfrm flipH="1">
            <a:off x="5366520" y="3267720"/>
            <a:ext cx="500400" cy="128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CustomShape 4"/>
          <p:cNvSpPr/>
          <p:nvPr/>
        </p:nvSpPr>
        <p:spPr>
          <a:xfrm>
            <a:off x="3962520" y="6031440"/>
            <a:ext cx="761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5"/>
          <p:cNvSpPr/>
          <p:nvPr/>
        </p:nvSpPr>
        <p:spPr>
          <a:xfrm>
            <a:off x="8001000" y="6031440"/>
            <a:ext cx="761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6"/>
          <p:cNvSpPr/>
          <p:nvPr/>
        </p:nvSpPr>
        <p:spPr>
          <a:xfrm>
            <a:off x="1600200" y="3581280"/>
            <a:ext cx="1904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 period: 1 day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7"/>
          <p:cNvSpPr/>
          <p:nvPr/>
        </p:nvSpPr>
        <p:spPr>
          <a:xfrm>
            <a:off x="5958000" y="3657600"/>
            <a:ext cx="2118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 period: 2 days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8"/>
          <p:cNvSpPr/>
          <p:nvPr/>
        </p:nvSpPr>
        <p:spPr>
          <a:xfrm>
            <a:off x="1248120" y="4876920"/>
            <a:ext cx="2013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Relatively stable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performance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9"/>
          <p:cNvSpPr/>
          <p:nvPr/>
        </p:nvSpPr>
        <p:spPr>
          <a:xfrm>
            <a:off x="5531400" y="5135400"/>
            <a:ext cx="2895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Problematic modules in FCAL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10"/>
          <p:cNvSpPr/>
          <p:nvPr/>
        </p:nvSpPr>
        <p:spPr>
          <a:xfrm>
            <a:off x="6934320" y="1580040"/>
            <a:ext cx="473040" cy="4006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CustomShape 11"/>
          <p:cNvSpPr/>
          <p:nvPr/>
        </p:nvSpPr>
        <p:spPr>
          <a:xfrm>
            <a:off x="654480" y="1475280"/>
            <a:ext cx="4747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Compute tagged flux for all PrimEx production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runs (CCDB)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12"/>
          <p:cNvSpPr/>
          <p:nvPr/>
        </p:nvSpPr>
        <p:spPr>
          <a:xfrm>
            <a:off x="647280" y="2598120"/>
            <a:ext cx="3728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Flux normalized yield of di-photons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13"/>
          <p:cNvSpPr/>
          <p:nvPr/>
        </p:nvSpPr>
        <p:spPr>
          <a:xfrm>
            <a:off x="6210000" y="679680"/>
            <a:ext cx="1921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FCAL XY of clusters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762120" y="22860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CCAL Light Monitoring System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46EE1C9-F4D8-4850-953B-DF8DBE51AFC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32" name="Picture 3" descr=""/>
          <p:cNvPicPr/>
          <p:nvPr/>
        </p:nvPicPr>
        <p:blipFill>
          <a:blip r:embed="rId1"/>
          <a:stretch/>
        </p:blipFill>
        <p:spPr>
          <a:xfrm>
            <a:off x="762120" y="914400"/>
            <a:ext cx="4674240" cy="2923200"/>
          </a:xfrm>
          <a:prstGeom prst="rect">
            <a:avLst/>
          </a:prstGeom>
          <a:ln>
            <a:noFill/>
          </a:ln>
        </p:spPr>
      </p:pic>
      <p:pic>
        <p:nvPicPr>
          <p:cNvPr id="433" name="Picture 5" descr=""/>
          <p:cNvPicPr/>
          <p:nvPr/>
        </p:nvPicPr>
        <p:blipFill>
          <a:blip r:embed="rId2"/>
          <a:stretch/>
        </p:blipFill>
        <p:spPr>
          <a:xfrm>
            <a:off x="762120" y="3886200"/>
            <a:ext cx="4758840" cy="2230200"/>
          </a:xfrm>
          <a:prstGeom prst="rect">
            <a:avLst/>
          </a:prstGeom>
          <a:ln>
            <a:noFill/>
          </a:ln>
        </p:spPr>
      </p:pic>
      <p:sp>
        <p:nvSpPr>
          <p:cNvPr id="434" name="CustomShape 3"/>
          <p:cNvSpPr/>
          <p:nvPr/>
        </p:nvSpPr>
        <p:spPr>
          <a:xfrm>
            <a:off x="4419720" y="3516840"/>
            <a:ext cx="761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4"/>
          <p:cNvSpPr/>
          <p:nvPr/>
        </p:nvSpPr>
        <p:spPr>
          <a:xfrm>
            <a:off x="4343400" y="6183720"/>
            <a:ext cx="761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5"/>
          <p:cNvSpPr/>
          <p:nvPr/>
        </p:nvSpPr>
        <p:spPr>
          <a:xfrm>
            <a:off x="1371600" y="2754720"/>
            <a:ext cx="8377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run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6"/>
          <p:cNvSpPr/>
          <p:nvPr/>
        </p:nvSpPr>
        <p:spPr>
          <a:xfrm>
            <a:off x="3962520" y="2743200"/>
            <a:ext cx="9140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last run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7"/>
          <p:cNvSpPr/>
          <p:nvPr/>
        </p:nvSpPr>
        <p:spPr>
          <a:xfrm>
            <a:off x="5354280" y="1295280"/>
            <a:ext cx="33555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Reference PMT receives light from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LED and Alpha source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good LED stability measured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respect to Alpha,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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0.2 %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8"/>
          <p:cNvSpPr/>
          <p:nvPr/>
        </p:nvSpPr>
        <p:spPr>
          <a:xfrm rot="16200000">
            <a:off x="9720" y="2046600"/>
            <a:ext cx="136656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(LED) /  A (Alpha)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9"/>
          <p:cNvSpPr/>
          <p:nvPr/>
        </p:nvSpPr>
        <p:spPr>
          <a:xfrm rot="16200000">
            <a:off x="365400" y="4314960"/>
            <a:ext cx="6638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(LED)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10"/>
          <p:cNvSpPr/>
          <p:nvPr/>
        </p:nvSpPr>
        <p:spPr>
          <a:xfrm>
            <a:off x="1371600" y="5410080"/>
            <a:ext cx="8377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US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run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11"/>
          <p:cNvSpPr/>
          <p:nvPr/>
        </p:nvSpPr>
        <p:spPr>
          <a:xfrm>
            <a:off x="4038480" y="5410080"/>
            <a:ext cx="9140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last run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12"/>
          <p:cNvSpPr/>
          <p:nvPr/>
        </p:nvSpPr>
        <p:spPr>
          <a:xfrm>
            <a:off x="5582880" y="4140360"/>
            <a:ext cx="2898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LED response in various CCAL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13"/>
          <p:cNvSpPr/>
          <p:nvPr/>
        </p:nvSpPr>
        <p:spPr>
          <a:xfrm>
            <a:off x="5198760" y="4964760"/>
            <a:ext cx="511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609480" y="7632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 Active Base  Performance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D6DB974-7245-43BF-B16D-7AB97252B6F1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1087920" y="857160"/>
            <a:ext cx="71038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Observed non – linear response of the calorimeter (couple of percents)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during commissioning run in December 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somewhat worse energy resolution than expected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8" name="Picture 4" descr=""/>
          <p:cNvPicPr/>
          <p:nvPr/>
        </p:nvPicPr>
        <p:blipFill>
          <a:blip r:embed="rId1"/>
          <a:stretch/>
        </p:blipFill>
        <p:spPr>
          <a:xfrm>
            <a:off x="228600" y="4314240"/>
            <a:ext cx="5427360" cy="2543400"/>
          </a:xfrm>
          <a:prstGeom prst="rect">
            <a:avLst/>
          </a:prstGeom>
          <a:ln>
            <a:noFill/>
          </a:ln>
        </p:spPr>
      </p:pic>
      <p:sp>
        <p:nvSpPr>
          <p:cNvPr id="449" name="CustomShape 4"/>
          <p:cNvSpPr/>
          <p:nvPr/>
        </p:nvSpPr>
        <p:spPr>
          <a:xfrm>
            <a:off x="705960" y="4118040"/>
            <a:ext cx="432432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FADC amplitude as a function of the beam energy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5"/>
          <p:cNvSpPr/>
          <p:nvPr/>
        </p:nvSpPr>
        <p:spPr>
          <a:xfrm>
            <a:off x="5666760" y="4924080"/>
            <a:ext cx="28695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 GeV :    3200 FADC channels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6"/>
          <p:cNvSpPr/>
          <p:nvPr/>
        </p:nvSpPr>
        <p:spPr>
          <a:xfrm>
            <a:off x="1295280" y="2139840"/>
            <a:ext cx="7848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PMTs were operated at relatively small HVs (650 – 700 V),  HV recommended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by  Hamamatsu  is about 1 kV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7"/>
          <p:cNvSpPr/>
          <p:nvPr/>
        </p:nvSpPr>
        <p:spPr>
          <a:xfrm>
            <a:off x="1045800" y="2906640"/>
            <a:ext cx="7640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2b1ba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Changed FADC voltage range to 2 V and  increase HV by 50 V in January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b1ba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Study linearity using calibration runs (CCAL in the beam)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8"/>
          <p:cNvSpPr/>
          <p:nvPr/>
        </p:nvSpPr>
        <p:spPr>
          <a:xfrm>
            <a:off x="5736960" y="5555880"/>
            <a:ext cx="13608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Rate &lt; 30 kHz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6" descr=""/>
          <p:cNvPicPr/>
          <p:nvPr/>
        </p:nvPicPr>
        <p:blipFill>
          <a:blip r:embed="rId1"/>
          <a:stretch/>
        </p:blipFill>
        <p:spPr>
          <a:xfrm>
            <a:off x="111240" y="1881000"/>
            <a:ext cx="3088800" cy="1776240"/>
          </a:xfrm>
          <a:prstGeom prst="rect">
            <a:avLst/>
          </a:prstGeom>
          <a:ln>
            <a:noFill/>
          </a:ln>
        </p:spPr>
      </p:pic>
      <p:pic>
        <p:nvPicPr>
          <p:cNvPr id="455" name="Picture 2" descr=""/>
          <p:cNvPicPr/>
          <p:nvPr/>
        </p:nvPicPr>
        <p:blipFill>
          <a:blip r:embed="rId2"/>
          <a:stretch/>
        </p:blipFill>
        <p:spPr>
          <a:xfrm>
            <a:off x="2892240" y="4038480"/>
            <a:ext cx="3126960" cy="1798200"/>
          </a:xfrm>
          <a:prstGeom prst="rect">
            <a:avLst/>
          </a:prstGeom>
          <a:ln>
            <a:noFill/>
          </a:ln>
        </p:spPr>
      </p:pic>
      <p:sp>
        <p:nvSpPr>
          <p:cNvPr id="456" name="CustomShape 1"/>
          <p:cNvSpPr/>
          <p:nvPr/>
        </p:nvSpPr>
        <p:spPr>
          <a:xfrm>
            <a:off x="1972440" y="2782800"/>
            <a:ext cx="577440" cy="295920"/>
          </a:xfrm>
          <a:prstGeom prst="rect">
            <a:avLst/>
          </a:prstGeom>
          <a:solidFill>
            <a:srgbClr val="ffff00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570 V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5257800" y="4114800"/>
            <a:ext cx="742680" cy="295920"/>
          </a:xfrm>
          <a:prstGeom prst="rect">
            <a:avLst/>
          </a:prstGeom>
          <a:solidFill>
            <a:srgbClr val="ffff00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750 V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3"/>
          <p:cNvSpPr/>
          <p:nvPr/>
        </p:nvSpPr>
        <p:spPr>
          <a:xfrm>
            <a:off x="3288600" y="4267080"/>
            <a:ext cx="172476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Signal attenuator (0.1)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4"/>
          <p:cNvSpPr/>
          <p:nvPr/>
        </p:nvSpPr>
        <p:spPr>
          <a:xfrm>
            <a:off x="442440" y="1418040"/>
            <a:ext cx="187884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Calorimeter CELL = -4, -4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5"/>
          <p:cNvSpPr/>
          <p:nvPr/>
        </p:nvSpPr>
        <p:spPr>
          <a:xfrm>
            <a:off x="1968840" y="423000"/>
            <a:ext cx="5862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Linearity as a Function of Operational HV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1" name="Picture 1" descr=""/>
          <p:cNvPicPr/>
          <p:nvPr/>
        </p:nvPicPr>
        <p:blipFill>
          <a:blip r:embed="rId3"/>
          <a:stretch/>
        </p:blipFill>
        <p:spPr>
          <a:xfrm>
            <a:off x="2971800" y="1828800"/>
            <a:ext cx="3158640" cy="1816560"/>
          </a:xfrm>
          <a:prstGeom prst="rect">
            <a:avLst/>
          </a:prstGeom>
          <a:ln>
            <a:noFill/>
          </a:ln>
        </p:spPr>
      </p:pic>
      <p:pic>
        <p:nvPicPr>
          <p:cNvPr id="462" name="Picture 5" descr=""/>
          <p:cNvPicPr/>
          <p:nvPr/>
        </p:nvPicPr>
        <p:blipFill>
          <a:blip r:embed="rId4"/>
          <a:stretch/>
        </p:blipFill>
        <p:spPr>
          <a:xfrm>
            <a:off x="5903280" y="1828800"/>
            <a:ext cx="3215520" cy="1849320"/>
          </a:xfrm>
          <a:prstGeom prst="rect">
            <a:avLst/>
          </a:prstGeom>
          <a:ln>
            <a:noFill/>
          </a:ln>
        </p:spPr>
      </p:pic>
      <p:sp>
        <p:nvSpPr>
          <p:cNvPr id="463" name="CustomShape 6"/>
          <p:cNvSpPr/>
          <p:nvPr/>
        </p:nvSpPr>
        <p:spPr>
          <a:xfrm>
            <a:off x="5027760" y="2751840"/>
            <a:ext cx="666360" cy="295920"/>
          </a:xfrm>
          <a:prstGeom prst="rect">
            <a:avLst/>
          </a:prstGeom>
          <a:solidFill>
            <a:srgbClr val="ffff00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630 V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7"/>
          <p:cNvSpPr/>
          <p:nvPr/>
        </p:nvSpPr>
        <p:spPr>
          <a:xfrm>
            <a:off x="7845480" y="2737080"/>
            <a:ext cx="786600" cy="295920"/>
          </a:xfrm>
          <a:prstGeom prst="rect">
            <a:avLst/>
          </a:prstGeom>
          <a:solidFill>
            <a:srgbClr val="ffff00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680 V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8"/>
          <p:cNvSpPr/>
          <p:nvPr/>
        </p:nvSpPr>
        <p:spPr>
          <a:xfrm>
            <a:off x="6458040" y="2143080"/>
            <a:ext cx="10483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Spring, 2019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9"/>
          <p:cNvSpPr/>
          <p:nvPr/>
        </p:nvSpPr>
        <p:spPr>
          <a:xfrm>
            <a:off x="3525480" y="2141280"/>
            <a:ext cx="84420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Fall, 2018</a:t>
            </a:r>
            <a:endParaRPr b="0" lang="en-US" sz="1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10"/>
          <p:cNvSpPr/>
          <p:nvPr/>
        </p:nvSpPr>
        <p:spPr>
          <a:xfrm>
            <a:off x="2288520" y="6102720"/>
            <a:ext cx="437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Linearity is improved with the HV increase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214800" y="533520"/>
            <a:ext cx="2747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Crystal QA Tests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590920" y="2209680"/>
            <a:ext cx="440388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Visual inspection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Measurement of crystal dimensions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Measurement of light transmission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Measurement of light yield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609480" y="23400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Test Modified Active Base with the </a:t>
            </a:r>
            <a:br/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Bypassed Amplifier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DF0F602-6DBF-4322-B1D2-E99D024764D0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70" name="Picture 5" descr=""/>
          <p:cNvPicPr/>
          <p:nvPr/>
        </p:nvPicPr>
        <p:blipFill>
          <a:blip r:embed="rId1"/>
          <a:stretch/>
        </p:blipFill>
        <p:spPr>
          <a:xfrm>
            <a:off x="304920" y="1676520"/>
            <a:ext cx="4641480" cy="4209480"/>
          </a:xfrm>
          <a:prstGeom prst="rect">
            <a:avLst/>
          </a:prstGeom>
          <a:ln>
            <a:noFill/>
          </a:ln>
        </p:spPr>
      </p:pic>
      <p:sp>
        <p:nvSpPr>
          <p:cNvPr id="471" name="CustomShape 3"/>
          <p:cNvSpPr/>
          <p:nvPr/>
        </p:nvSpPr>
        <p:spPr>
          <a:xfrm>
            <a:off x="1099800" y="2057400"/>
            <a:ext cx="1414440" cy="1043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2" name="CustomShape 4"/>
          <p:cNvSpPr/>
          <p:nvPr/>
        </p:nvSpPr>
        <p:spPr>
          <a:xfrm>
            <a:off x="5257800" y="2363040"/>
            <a:ext cx="36572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Install 9 PMT bases with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bypassed amplifier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 bases with the reduced gain: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gain 3 and 6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3456000" y="1199520"/>
            <a:ext cx="260280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Linearity: ADC Peak Amplitude</a:t>
            </a:r>
            <a:endParaRPr b="0" lang="en-US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4" name="Picture 11" descr=""/>
          <p:cNvPicPr/>
          <p:nvPr/>
        </p:nvPicPr>
        <p:blipFill>
          <a:blip r:embed="rId1"/>
          <a:stretch/>
        </p:blipFill>
        <p:spPr>
          <a:xfrm>
            <a:off x="52200" y="1940040"/>
            <a:ext cx="3071880" cy="1766520"/>
          </a:xfrm>
          <a:prstGeom prst="rect">
            <a:avLst/>
          </a:prstGeom>
          <a:ln>
            <a:noFill/>
          </a:ln>
        </p:spPr>
      </p:pic>
      <p:pic>
        <p:nvPicPr>
          <p:cNvPr id="475" name="Picture 7" descr=""/>
          <p:cNvPicPr/>
          <p:nvPr/>
        </p:nvPicPr>
        <p:blipFill>
          <a:blip r:embed="rId2"/>
          <a:stretch/>
        </p:blipFill>
        <p:spPr>
          <a:xfrm>
            <a:off x="2932200" y="1940040"/>
            <a:ext cx="3200040" cy="1840320"/>
          </a:xfrm>
          <a:prstGeom prst="rect">
            <a:avLst/>
          </a:prstGeom>
          <a:ln>
            <a:noFill/>
          </a:ln>
        </p:spPr>
      </p:pic>
      <p:pic>
        <p:nvPicPr>
          <p:cNvPr id="476" name="Picture 9" descr=""/>
          <p:cNvPicPr/>
          <p:nvPr/>
        </p:nvPicPr>
        <p:blipFill>
          <a:blip r:embed="rId3"/>
          <a:stretch/>
        </p:blipFill>
        <p:spPr>
          <a:xfrm>
            <a:off x="911160" y="3993840"/>
            <a:ext cx="3251520" cy="1869840"/>
          </a:xfrm>
          <a:prstGeom prst="rect">
            <a:avLst/>
          </a:prstGeom>
          <a:ln>
            <a:noFill/>
          </a:ln>
        </p:spPr>
      </p:pic>
      <p:pic>
        <p:nvPicPr>
          <p:cNvPr id="477" name="Picture 10" descr=""/>
          <p:cNvPicPr/>
          <p:nvPr/>
        </p:nvPicPr>
        <p:blipFill>
          <a:blip r:embed="rId4"/>
          <a:stretch/>
        </p:blipFill>
        <p:spPr>
          <a:xfrm>
            <a:off x="4821120" y="4012920"/>
            <a:ext cx="3371760" cy="1939320"/>
          </a:xfrm>
          <a:prstGeom prst="rect">
            <a:avLst/>
          </a:prstGeom>
          <a:ln>
            <a:noFill/>
          </a:ln>
        </p:spPr>
      </p:pic>
      <p:sp>
        <p:nvSpPr>
          <p:cNvPr id="478" name="CustomShape 2"/>
          <p:cNvSpPr/>
          <p:nvPr/>
        </p:nvSpPr>
        <p:spPr>
          <a:xfrm>
            <a:off x="522720" y="1978200"/>
            <a:ext cx="776160" cy="272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 4, 4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3"/>
          <p:cNvSpPr/>
          <p:nvPr/>
        </p:nvSpPr>
        <p:spPr>
          <a:xfrm>
            <a:off x="3570480" y="1978200"/>
            <a:ext cx="776160" cy="272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 4, 4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4"/>
          <p:cNvSpPr/>
          <p:nvPr/>
        </p:nvSpPr>
        <p:spPr>
          <a:xfrm>
            <a:off x="6438240" y="1986480"/>
            <a:ext cx="776160" cy="272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 4, 4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5"/>
          <p:cNvSpPr/>
          <p:nvPr/>
        </p:nvSpPr>
        <p:spPr>
          <a:xfrm>
            <a:off x="682560" y="2771640"/>
            <a:ext cx="1857960" cy="569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CCAL Spring 2019, gain 24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750 V 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V range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6"/>
          <p:cNvSpPr/>
          <p:nvPr/>
        </p:nvSpPr>
        <p:spPr>
          <a:xfrm>
            <a:off x="3351240" y="2817360"/>
            <a:ext cx="1180440" cy="72972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Bypassed amplifier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810 V 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0.5 V range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7"/>
          <p:cNvSpPr/>
          <p:nvPr/>
        </p:nvSpPr>
        <p:spPr>
          <a:xfrm>
            <a:off x="1407240" y="4905000"/>
            <a:ext cx="1180440" cy="569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gain 3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850 V  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 V range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8"/>
          <p:cNvSpPr/>
          <p:nvPr/>
        </p:nvSpPr>
        <p:spPr>
          <a:xfrm>
            <a:off x="5347800" y="5019480"/>
            <a:ext cx="1180440" cy="569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gain 6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800 V  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 V range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9"/>
          <p:cNvSpPr/>
          <p:nvPr/>
        </p:nvSpPr>
        <p:spPr>
          <a:xfrm>
            <a:off x="1551240" y="4065480"/>
            <a:ext cx="776160" cy="272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 -5, 4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10"/>
          <p:cNvSpPr/>
          <p:nvPr/>
        </p:nvSpPr>
        <p:spPr>
          <a:xfrm>
            <a:off x="5347800" y="4092840"/>
            <a:ext cx="776160" cy="272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 -5, 5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7" name="Picture 12" descr=""/>
          <p:cNvPicPr/>
          <p:nvPr/>
        </p:nvPicPr>
        <p:blipFill>
          <a:blip r:embed="rId5"/>
          <a:stretch/>
        </p:blipFill>
        <p:spPr>
          <a:xfrm>
            <a:off x="5911560" y="1946880"/>
            <a:ext cx="3244320" cy="1865880"/>
          </a:xfrm>
          <a:prstGeom prst="rect">
            <a:avLst/>
          </a:prstGeom>
          <a:ln>
            <a:noFill/>
          </a:ln>
        </p:spPr>
      </p:pic>
      <p:sp>
        <p:nvSpPr>
          <p:cNvPr id="488" name="CustomShape 11"/>
          <p:cNvSpPr/>
          <p:nvPr/>
        </p:nvSpPr>
        <p:spPr>
          <a:xfrm>
            <a:off x="6294600" y="2841480"/>
            <a:ext cx="1180440" cy="72972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Bypassed amplifier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960 V 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V range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12"/>
          <p:cNvSpPr/>
          <p:nvPr/>
        </p:nvSpPr>
        <p:spPr>
          <a:xfrm>
            <a:off x="57960" y="3557520"/>
            <a:ext cx="1857960" cy="25020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Vpeak = 1.7 V (3501 cnt)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13"/>
          <p:cNvSpPr/>
          <p:nvPr/>
        </p:nvSpPr>
        <p:spPr>
          <a:xfrm>
            <a:off x="6549840" y="2013480"/>
            <a:ext cx="776160" cy="27288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 4, 4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14"/>
          <p:cNvSpPr/>
          <p:nvPr/>
        </p:nvSpPr>
        <p:spPr>
          <a:xfrm>
            <a:off x="6224400" y="3587760"/>
            <a:ext cx="1857960" cy="25020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Vpeak = 1.6 V (3228 cnt)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15"/>
          <p:cNvSpPr/>
          <p:nvPr/>
        </p:nvSpPr>
        <p:spPr>
          <a:xfrm>
            <a:off x="7591320" y="2181960"/>
            <a:ext cx="1143000" cy="41004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Divider limitations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16"/>
          <p:cNvSpPr/>
          <p:nvPr/>
        </p:nvSpPr>
        <p:spPr>
          <a:xfrm>
            <a:off x="3228480" y="3611880"/>
            <a:ext cx="1857960" cy="25020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Vpeak = 0.4 V ( 3474 cnt)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17"/>
          <p:cNvSpPr/>
          <p:nvPr/>
        </p:nvSpPr>
        <p:spPr>
          <a:xfrm>
            <a:off x="1073880" y="5632920"/>
            <a:ext cx="1857960" cy="25020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Vpeak = 1.2 V ( 2480 cnt)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18"/>
          <p:cNvSpPr/>
          <p:nvPr/>
        </p:nvSpPr>
        <p:spPr>
          <a:xfrm>
            <a:off x="5134320" y="5699160"/>
            <a:ext cx="1857960" cy="250200"/>
          </a:xfrm>
          <a:prstGeom prst="rect">
            <a:avLst/>
          </a:prstGeom>
          <a:solidFill>
            <a:schemeClr val="bg1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Vpeak = 1.6 V ( 3359 cnt)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7010280" y="4572000"/>
            <a:ext cx="1371240" cy="15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2"/>
          <p:cNvSpPr/>
          <p:nvPr/>
        </p:nvSpPr>
        <p:spPr>
          <a:xfrm>
            <a:off x="723960" y="77400"/>
            <a:ext cx="77720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Hall D Compton Calorimeter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266760" y="2074680"/>
            <a:ext cx="4343040" cy="424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Array of 12x12 PbWO</a:t>
            </a:r>
            <a:r>
              <a:rPr b="0" lang="en-US" sz="1800" spc="-1" strike="noStrike" baseline="-2500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crystals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hole: 2 x 2 crystals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Tungsten absorber covers the inner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</a:t>
            </a: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most layer  (taken from HyCal)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Water cooling  (minimum 5</a:t>
            </a: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</a:t>
            </a: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C),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nitrogen purge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LED-based gain monitoring system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Positioned on X-Y movable platform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4"/>
          <p:cNvSpPr/>
          <p:nvPr/>
        </p:nvSpPr>
        <p:spPr>
          <a:xfrm>
            <a:off x="1790640" y="5778720"/>
            <a:ext cx="56383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Hamamatsu R4125 PMT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423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SzPct val="70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HV dividers with amplifiers, designed by Vlad Popov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0" name="Picture 7" descr=""/>
          <p:cNvPicPr/>
          <p:nvPr/>
        </p:nvPicPr>
        <p:blipFill>
          <a:blip r:embed="rId1"/>
          <a:stretch/>
        </p:blipFill>
        <p:spPr>
          <a:xfrm>
            <a:off x="4724280" y="2239200"/>
            <a:ext cx="4190760" cy="3220560"/>
          </a:xfrm>
          <a:prstGeom prst="rect">
            <a:avLst/>
          </a:prstGeom>
          <a:ln>
            <a:noFill/>
          </a:ln>
        </p:spPr>
      </p:pic>
      <p:sp>
        <p:nvSpPr>
          <p:cNvPr id="501" name="CustomShape 5"/>
          <p:cNvSpPr/>
          <p:nvPr/>
        </p:nvSpPr>
        <p:spPr>
          <a:xfrm>
            <a:off x="5943600" y="801360"/>
            <a:ext cx="3156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Berdnikov, T. Horn,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H. Voskonyan,  H. Mkrtchyan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CustomShape 6"/>
          <p:cNvSpPr/>
          <p:nvPr/>
        </p:nvSpPr>
        <p:spPr>
          <a:xfrm>
            <a:off x="0" y="1029960"/>
            <a:ext cx="59432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 algn="ctr">
              <a:lnSpc>
                <a:spcPct val="90000"/>
              </a:lnSpc>
              <a:buClr>
                <a:srgbClr val="8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Collaboration between Hall D and Hall C  (NPS prototype)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85466FD-C3DE-4750-A30E-531BC7F9340B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990720" y="76320"/>
            <a:ext cx="77720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Calorimeter Fabrication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 flipH="1" flipV="1">
            <a:off x="2133720" y="5498640"/>
            <a:ext cx="328320" cy="33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400">
            <a:solidFill>
              <a:schemeClr val="bg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CustomShape 4"/>
          <p:cNvSpPr/>
          <p:nvPr/>
        </p:nvSpPr>
        <p:spPr>
          <a:xfrm>
            <a:off x="1523880" y="3962520"/>
            <a:ext cx="36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400">
            <a:solidFill>
              <a:schemeClr val="bg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7" name="Picture 3" descr=""/>
          <p:cNvPicPr/>
          <p:nvPr/>
        </p:nvPicPr>
        <p:blipFill>
          <a:blip r:embed="rId1"/>
          <a:stretch/>
        </p:blipFill>
        <p:spPr>
          <a:xfrm>
            <a:off x="1143000" y="1145160"/>
            <a:ext cx="7162560" cy="5371920"/>
          </a:xfrm>
          <a:prstGeom prst="rect">
            <a:avLst/>
          </a:prstGeom>
          <a:ln>
            <a:noFill/>
          </a:ln>
        </p:spPr>
      </p:pic>
      <p:sp>
        <p:nvSpPr>
          <p:cNvPr id="508" name="CustomShape 5"/>
          <p:cNvSpPr/>
          <p:nvPr/>
        </p:nvSpPr>
        <p:spPr>
          <a:xfrm>
            <a:off x="1556280" y="5129280"/>
            <a:ext cx="14824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Cooling Plates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CustomShape 6"/>
          <p:cNvSpPr/>
          <p:nvPr/>
        </p:nvSpPr>
        <p:spPr>
          <a:xfrm>
            <a:off x="5669640" y="5029200"/>
            <a:ext cx="13881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 housing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CustomShape 7"/>
          <p:cNvSpPr/>
          <p:nvPr/>
        </p:nvSpPr>
        <p:spPr>
          <a:xfrm flipH="1" flipV="1">
            <a:off x="4876920" y="5029200"/>
            <a:ext cx="609120" cy="18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bg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Shape 1"/>
          <p:cNvSpPr txBox="1"/>
          <p:nvPr/>
        </p:nvSpPr>
        <p:spPr>
          <a:xfrm>
            <a:off x="789480" y="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Light Monitoring System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AEE34D9-EB4C-47E4-97D7-7E976F36D3E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13" name="Picture 2" descr=""/>
          <p:cNvPicPr/>
          <p:nvPr/>
        </p:nvPicPr>
        <p:blipFill>
          <a:blip r:embed="rId1"/>
          <a:stretch/>
        </p:blipFill>
        <p:spPr>
          <a:xfrm>
            <a:off x="4724280" y="3638520"/>
            <a:ext cx="4394520" cy="2381040"/>
          </a:xfrm>
          <a:prstGeom prst="rect">
            <a:avLst/>
          </a:prstGeom>
          <a:ln>
            <a:noFill/>
          </a:ln>
        </p:spPr>
      </p:pic>
      <p:pic>
        <p:nvPicPr>
          <p:cNvPr id="514" name="Picture 4" descr=""/>
          <p:cNvPicPr/>
          <p:nvPr/>
        </p:nvPicPr>
        <p:blipFill>
          <a:blip r:embed="rId2"/>
          <a:stretch/>
        </p:blipFill>
        <p:spPr>
          <a:xfrm>
            <a:off x="54720" y="2610000"/>
            <a:ext cx="4647960" cy="3485880"/>
          </a:xfrm>
          <a:prstGeom prst="rect">
            <a:avLst/>
          </a:prstGeom>
          <a:ln>
            <a:noFill/>
          </a:ln>
        </p:spPr>
      </p:pic>
      <p:sp>
        <p:nvSpPr>
          <p:cNvPr id="515" name="CustomShape 3"/>
          <p:cNvSpPr/>
          <p:nvPr/>
        </p:nvSpPr>
        <p:spPr>
          <a:xfrm>
            <a:off x="596880" y="884880"/>
            <a:ext cx="79254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2b1ba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 reference PMTs are installed to monitor LED stability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b1ba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PMT receives light from the LED fiber and YAP:CE Am light source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b1ba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LED and Alpha-source triggers are used during data taking (special trigger types)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CustomShape 4"/>
          <p:cNvSpPr/>
          <p:nvPr/>
        </p:nvSpPr>
        <p:spPr>
          <a:xfrm>
            <a:off x="5253120" y="3211920"/>
            <a:ext cx="321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Reference PMT FADC amplitudes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CustomShape 5"/>
          <p:cNvSpPr/>
          <p:nvPr/>
        </p:nvSpPr>
        <p:spPr>
          <a:xfrm>
            <a:off x="2044080" y="3886200"/>
            <a:ext cx="542160" cy="27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PMT1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6"/>
          <p:cNvSpPr/>
          <p:nvPr/>
        </p:nvSpPr>
        <p:spPr>
          <a:xfrm>
            <a:off x="2577600" y="4599720"/>
            <a:ext cx="542160" cy="27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PMT2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789480" y="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Rate per Counter  (PrimEx D Conditions)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D8FB71A-DC55-4D58-923C-0EA54108A8A1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21" name="Picture 2" descr=""/>
          <p:cNvPicPr/>
          <p:nvPr/>
        </p:nvPicPr>
        <p:blipFill>
          <a:blip r:embed="rId1"/>
          <a:stretch/>
        </p:blipFill>
        <p:spPr>
          <a:xfrm>
            <a:off x="29160" y="1523880"/>
            <a:ext cx="5076360" cy="4512240"/>
          </a:xfrm>
          <a:prstGeom prst="rect">
            <a:avLst/>
          </a:prstGeom>
          <a:ln>
            <a:noFill/>
          </a:ln>
        </p:spPr>
      </p:pic>
      <p:sp>
        <p:nvSpPr>
          <p:cNvPr id="522" name="CustomShape 3"/>
          <p:cNvSpPr/>
          <p:nvPr/>
        </p:nvSpPr>
        <p:spPr>
          <a:xfrm>
            <a:off x="5347080" y="882720"/>
            <a:ext cx="36572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Maximum rate per counter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250  kHz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(at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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 MeV threshold)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Rates are in a good agreement with the simulation for PrimEx 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4"/>
          <p:cNvSpPr/>
          <p:nvPr/>
        </p:nvSpPr>
        <p:spPr>
          <a:xfrm>
            <a:off x="2995200" y="2286000"/>
            <a:ext cx="915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250 kHz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CustomShape 5"/>
          <p:cNvSpPr/>
          <p:nvPr/>
        </p:nvSpPr>
        <p:spPr>
          <a:xfrm flipH="1">
            <a:off x="2133000" y="2470680"/>
            <a:ext cx="595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5" name="Picture 10" descr=""/>
          <p:cNvPicPr/>
          <p:nvPr/>
        </p:nvPicPr>
        <p:blipFill>
          <a:blip r:embed="rId2"/>
          <a:stretch/>
        </p:blipFill>
        <p:spPr>
          <a:xfrm>
            <a:off x="5664600" y="3429000"/>
            <a:ext cx="3021840" cy="3021840"/>
          </a:xfrm>
          <a:prstGeom prst="rect">
            <a:avLst/>
          </a:prstGeom>
          <a:ln>
            <a:noFill/>
          </a:ln>
        </p:spPr>
      </p:pic>
      <p:sp>
        <p:nvSpPr>
          <p:cNvPr id="526" name="CustomShape 6"/>
          <p:cNvSpPr/>
          <p:nvPr/>
        </p:nvSpPr>
        <p:spPr>
          <a:xfrm>
            <a:off x="6285240" y="2953800"/>
            <a:ext cx="134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FADC scalers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1866960" y="152280"/>
            <a:ext cx="58093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Linearity:  ADC Peak Amplitude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1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(Bypassed amplifier, 1000 V,  2 V range, Spring 2019)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8" name="Picture 9" descr=""/>
          <p:cNvPicPr/>
          <p:nvPr/>
        </p:nvPicPr>
        <p:blipFill>
          <a:blip r:embed="rId1"/>
          <a:stretch/>
        </p:blipFill>
        <p:spPr>
          <a:xfrm>
            <a:off x="6155640" y="2601000"/>
            <a:ext cx="2861280" cy="1645560"/>
          </a:xfrm>
          <a:prstGeom prst="rect">
            <a:avLst/>
          </a:prstGeom>
          <a:ln>
            <a:noFill/>
          </a:ln>
        </p:spPr>
      </p:pic>
      <p:pic>
        <p:nvPicPr>
          <p:cNvPr id="529" name="Picture 10" descr=""/>
          <p:cNvPicPr/>
          <p:nvPr/>
        </p:nvPicPr>
        <p:blipFill>
          <a:blip r:embed="rId2"/>
          <a:stretch/>
        </p:blipFill>
        <p:spPr>
          <a:xfrm>
            <a:off x="6141600" y="1026360"/>
            <a:ext cx="2861280" cy="1645560"/>
          </a:xfrm>
          <a:prstGeom prst="rect">
            <a:avLst/>
          </a:prstGeom>
          <a:ln>
            <a:noFill/>
          </a:ln>
        </p:spPr>
      </p:pic>
      <p:pic>
        <p:nvPicPr>
          <p:cNvPr id="530" name="Picture 12" descr=""/>
          <p:cNvPicPr/>
          <p:nvPr/>
        </p:nvPicPr>
        <p:blipFill>
          <a:blip r:embed="rId3"/>
          <a:stretch/>
        </p:blipFill>
        <p:spPr>
          <a:xfrm>
            <a:off x="3190320" y="2601000"/>
            <a:ext cx="2861280" cy="1645560"/>
          </a:xfrm>
          <a:prstGeom prst="rect">
            <a:avLst/>
          </a:prstGeom>
          <a:ln>
            <a:noFill/>
          </a:ln>
        </p:spPr>
      </p:pic>
      <p:pic>
        <p:nvPicPr>
          <p:cNvPr id="531" name="Picture 13" descr=""/>
          <p:cNvPicPr/>
          <p:nvPr/>
        </p:nvPicPr>
        <p:blipFill>
          <a:blip r:embed="rId4"/>
          <a:stretch/>
        </p:blipFill>
        <p:spPr>
          <a:xfrm>
            <a:off x="3183840" y="1091880"/>
            <a:ext cx="2861280" cy="1645560"/>
          </a:xfrm>
          <a:prstGeom prst="rect">
            <a:avLst/>
          </a:prstGeom>
          <a:ln>
            <a:noFill/>
          </a:ln>
        </p:spPr>
      </p:pic>
      <p:pic>
        <p:nvPicPr>
          <p:cNvPr id="532" name="Picture 15" descr=""/>
          <p:cNvPicPr/>
          <p:nvPr/>
        </p:nvPicPr>
        <p:blipFill>
          <a:blip r:embed="rId5"/>
          <a:stretch/>
        </p:blipFill>
        <p:spPr>
          <a:xfrm>
            <a:off x="242640" y="2629440"/>
            <a:ext cx="2861280" cy="1645560"/>
          </a:xfrm>
          <a:prstGeom prst="rect">
            <a:avLst/>
          </a:prstGeom>
          <a:ln>
            <a:noFill/>
          </a:ln>
        </p:spPr>
      </p:pic>
      <p:pic>
        <p:nvPicPr>
          <p:cNvPr id="533" name="Picture 16" descr=""/>
          <p:cNvPicPr/>
          <p:nvPr/>
        </p:nvPicPr>
        <p:blipFill>
          <a:blip r:embed="rId6"/>
          <a:stretch/>
        </p:blipFill>
        <p:spPr>
          <a:xfrm>
            <a:off x="243000" y="1093320"/>
            <a:ext cx="2861280" cy="1645560"/>
          </a:xfrm>
          <a:prstGeom prst="rect">
            <a:avLst/>
          </a:prstGeom>
          <a:ln>
            <a:noFill/>
          </a:ln>
        </p:spPr>
      </p:pic>
      <p:pic>
        <p:nvPicPr>
          <p:cNvPr id="534" name="Picture 14" descr=""/>
          <p:cNvPicPr/>
          <p:nvPr/>
        </p:nvPicPr>
        <p:blipFill>
          <a:blip r:embed="rId7"/>
          <a:stretch/>
        </p:blipFill>
        <p:spPr>
          <a:xfrm>
            <a:off x="280440" y="4050000"/>
            <a:ext cx="2861280" cy="1645560"/>
          </a:xfrm>
          <a:prstGeom prst="rect">
            <a:avLst/>
          </a:prstGeom>
          <a:ln>
            <a:noFill/>
          </a:ln>
        </p:spPr>
      </p:pic>
      <p:pic>
        <p:nvPicPr>
          <p:cNvPr id="535" name="Picture 11" descr=""/>
          <p:cNvPicPr/>
          <p:nvPr/>
        </p:nvPicPr>
        <p:blipFill>
          <a:blip r:embed="rId8"/>
          <a:stretch/>
        </p:blipFill>
        <p:spPr>
          <a:xfrm>
            <a:off x="3190320" y="4043880"/>
            <a:ext cx="2861280" cy="1645560"/>
          </a:xfrm>
          <a:prstGeom prst="rect">
            <a:avLst/>
          </a:prstGeom>
          <a:ln>
            <a:noFill/>
          </a:ln>
        </p:spPr>
      </p:pic>
      <p:pic>
        <p:nvPicPr>
          <p:cNvPr id="536" name="Picture 7" descr=""/>
          <p:cNvPicPr/>
          <p:nvPr/>
        </p:nvPicPr>
        <p:blipFill>
          <a:blip r:embed="rId9"/>
          <a:stretch/>
        </p:blipFill>
        <p:spPr>
          <a:xfrm>
            <a:off x="6162120" y="4069080"/>
            <a:ext cx="2861280" cy="1645560"/>
          </a:xfrm>
          <a:prstGeom prst="rect">
            <a:avLst/>
          </a:prstGeom>
          <a:ln>
            <a:noFill/>
          </a:ln>
        </p:spPr>
      </p:pic>
      <p:sp>
        <p:nvSpPr>
          <p:cNvPr id="537" name="CustomShape 2"/>
          <p:cNvSpPr/>
          <p:nvPr/>
        </p:nvSpPr>
        <p:spPr>
          <a:xfrm>
            <a:off x="3591720" y="2815200"/>
            <a:ext cx="776160" cy="27288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 4, 4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CustomShape 3"/>
          <p:cNvSpPr/>
          <p:nvPr/>
        </p:nvSpPr>
        <p:spPr>
          <a:xfrm>
            <a:off x="2579760" y="5791320"/>
            <a:ext cx="43578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Better linearity at small amplitudes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90db3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190d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Negative non-linearity at large amplitudes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230840" y="287280"/>
            <a:ext cx="24336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Visual Inspection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3" descr=""/>
          <p:cNvPicPr/>
          <p:nvPr/>
        </p:nvPicPr>
        <p:blipFill>
          <a:blip r:embed="rId1"/>
          <a:stretch/>
        </p:blipFill>
        <p:spPr>
          <a:xfrm>
            <a:off x="584640" y="3400200"/>
            <a:ext cx="4000320" cy="2999880"/>
          </a:xfrm>
          <a:prstGeom prst="rect">
            <a:avLst/>
          </a:prstGeom>
          <a:ln>
            <a:noFill/>
          </a:ln>
        </p:spPr>
      </p:pic>
      <p:pic>
        <p:nvPicPr>
          <p:cNvPr id="152" name="Picture 6" descr=""/>
          <p:cNvPicPr/>
          <p:nvPr/>
        </p:nvPicPr>
        <p:blipFill>
          <a:blip r:embed="rId2"/>
          <a:stretch/>
        </p:blipFill>
        <p:spPr>
          <a:xfrm>
            <a:off x="5781960" y="702720"/>
            <a:ext cx="3361680" cy="2057040"/>
          </a:xfrm>
          <a:prstGeom prst="rect">
            <a:avLst/>
          </a:prstGeom>
          <a:ln>
            <a:noFill/>
          </a:ln>
        </p:spPr>
      </p:pic>
      <p:pic>
        <p:nvPicPr>
          <p:cNvPr id="153" name="Picture 7" descr=""/>
          <p:cNvPicPr/>
          <p:nvPr/>
        </p:nvPicPr>
        <p:blipFill>
          <a:blip r:embed="rId3"/>
          <a:srcRect l="0" t="0" r="0" b="8796"/>
          <a:stretch/>
        </p:blipFill>
        <p:spPr>
          <a:xfrm>
            <a:off x="5808960" y="2945160"/>
            <a:ext cx="2861640" cy="1702440"/>
          </a:xfrm>
          <a:prstGeom prst="rect">
            <a:avLst/>
          </a:prstGeom>
          <a:ln>
            <a:noFill/>
          </a:ln>
        </p:spPr>
      </p:pic>
      <p:pic>
        <p:nvPicPr>
          <p:cNvPr id="154" name="Picture 8" descr=""/>
          <p:cNvPicPr/>
          <p:nvPr/>
        </p:nvPicPr>
        <p:blipFill>
          <a:blip r:embed="rId4"/>
          <a:srcRect l="0" t="0" r="0" b="15668"/>
          <a:stretch/>
        </p:blipFill>
        <p:spPr>
          <a:xfrm>
            <a:off x="5808960" y="4900320"/>
            <a:ext cx="2861640" cy="165240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635400" y="1064160"/>
            <a:ext cx="44812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 crystal color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laser pointer to observe cloudy regions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 edge quality for scratches and chips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6584760" y="4129560"/>
            <a:ext cx="1310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Clear crystal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6488640" y="6019920"/>
            <a:ext cx="1552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Cloudy regions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5822640" y="2367000"/>
            <a:ext cx="2154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yellow discoloratiuon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235320" y="152280"/>
            <a:ext cx="2732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Crystal Dimensions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Picture 12" descr=""/>
          <p:cNvPicPr/>
          <p:nvPr/>
        </p:nvPicPr>
        <p:blipFill>
          <a:blip r:embed="rId1"/>
          <a:stretch/>
        </p:blipFill>
        <p:spPr>
          <a:xfrm>
            <a:off x="380880" y="1101960"/>
            <a:ext cx="4220280" cy="316512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5118840" y="929520"/>
            <a:ext cx="28141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NPS test Lab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Granite table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Vertical height gage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2"/>
          <a:stretch/>
        </p:blipFill>
        <p:spPr>
          <a:xfrm>
            <a:off x="4624200" y="3507120"/>
            <a:ext cx="4748040" cy="308736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5549760" y="2356920"/>
            <a:ext cx="2896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Crystal measurement for NPS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(CCAL)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 rot="10800000">
            <a:off x="5524560" y="2743200"/>
            <a:ext cx="380520" cy="3045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5"/>
          <p:cNvSpPr/>
          <p:nvPr/>
        </p:nvSpPr>
        <p:spPr>
          <a:xfrm>
            <a:off x="609480" y="5105520"/>
            <a:ext cx="3657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2b1ba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lab and setup will be used to measure the Hall D crystals as well.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33520" y="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Light Transmission Measurement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74FF003-EE94-41A7-8D3E-CA5365DC4F63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95760" y="3940200"/>
            <a:ext cx="44744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Setup at Jefferson Lab (Carl Zorn’s lab)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 automatic operation for measurements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  will be used by Hall 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Reproduce transmittance measurements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performed with the setup  at CUA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Measurement procedure: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Picture 2" descr=""/>
          <p:cNvPicPr/>
          <p:nvPr/>
        </p:nvPicPr>
        <p:blipFill>
          <a:blip r:embed="rId1"/>
          <a:stretch/>
        </p:blipFill>
        <p:spPr>
          <a:xfrm>
            <a:off x="235440" y="838080"/>
            <a:ext cx="4290480" cy="2853000"/>
          </a:xfrm>
          <a:prstGeom prst="rect">
            <a:avLst/>
          </a:prstGeom>
          <a:ln>
            <a:noFill/>
          </a:ln>
        </p:spPr>
      </p:pic>
      <p:pic>
        <p:nvPicPr>
          <p:cNvPr id="170" name="Picture 4" descr=""/>
          <p:cNvPicPr/>
          <p:nvPr/>
        </p:nvPicPr>
        <p:blipFill>
          <a:blip r:embed="rId2"/>
          <a:stretch/>
        </p:blipFill>
        <p:spPr>
          <a:xfrm>
            <a:off x="4722840" y="1560600"/>
            <a:ext cx="4344480" cy="3011040"/>
          </a:xfrm>
          <a:prstGeom prst="rect">
            <a:avLst/>
          </a:prstGeom>
          <a:ln>
            <a:noFill/>
          </a:ln>
        </p:spPr>
      </p:pic>
      <p:sp>
        <p:nvSpPr>
          <p:cNvPr id="171" name="CustomShape 4"/>
          <p:cNvSpPr/>
          <p:nvPr/>
        </p:nvSpPr>
        <p:spPr>
          <a:xfrm>
            <a:off x="5625000" y="4492800"/>
            <a:ext cx="3041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Correlation between crystal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transmittance and crystal color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5314680" y="1193760"/>
            <a:ext cx="3504960" cy="81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crystal transmittance as a function of            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wavelength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380880" y="6324480"/>
            <a:ext cx="7700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https://halldweb.jlab.org/wiki/index.ph/Measurement_Light_Transmission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6622920" y="2803320"/>
            <a:ext cx="1560240" cy="51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crystal with yellow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discoloration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Line 8"/>
          <p:cNvSpPr/>
          <p:nvPr/>
        </p:nvSpPr>
        <p:spPr>
          <a:xfrm flipH="1" flipV="1">
            <a:off x="6355440" y="2802960"/>
            <a:ext cx="228600" cy="230400"/>
          </a:xfrm>
          <a:prstGeom prst="line">
            <a:avLst/>
          </a:prstGeom>
          <a:ln w="25560">
            <a:solidFill>
              <a:srgbClr val="8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3137760" y="272160"/>
            <a:ext cx="3111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Crystal Transmittance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Picture 1" descr=""/>
          <p:cNvPicPr/>
          <p:nvPr/>
        </p:nvPicPr>
        <p:blipFill>
          <a:blip r:embed="rId1"/>
          <a:stretch/>
        </p:blipFill>
        <p:spPr>
          <a:xfrm>
            <a:off x="1486080" y="1664640"/>
            <a:ext cx="6781320" cy="473220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2928960" y="1295280"/>
            <a:ext cx="3895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Crystal Transmittance Measured  at CUA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54760" y="3600"/>
            <a:ext cx="7772040" cy="685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Light Yield Setup 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D924FDF-DDFE-436A-BACB-2344BCF2CC7F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1" name="Picture 5" descr=""/>
          <p:cNvPicPr/>
          <p:nvPr/>
        </p:nvPicPr>
        <p:blipFill>
          <a:blip r:embed="rId1"/>
          <a:stretch/>
        </p:blipFill>
        <p:spPr>
          <a:xfrm>
            <a:off x="554760" y="808560"/>
            <a:ext cx="3885840" cy="2914200"/>
          </a:xfrm>
          <a:prstGeom prst="rect">
            <a:avLst/>
          </a:prstGeom>
          <a:ln>
            <a:noFill/>
          </a:ln>
        </p:spPr>
      </p:pic>
      <p:pic>
        <p:nvPicPr>
          <p:cNvPr id="182" name="Picture 7" descr=""/>
          <p:cNvPicPr/>
          <p:nvPr/>
        </p:nvPicPr>
        <p:blipFill>
          <a:blip r:embed="rId2"/>
          <a:stretch/>
        </p:blipFill>
        <p:spPr>
          <a:xfrm>
            <a:off x="5117760" y="1312920"/>
            <a:ext cx="3701160" cy="2420640"/>
          </a:xfrm>
          <a:prstGeom prst="rect">
            <a:avLst/>
          </a:prstGeom>
          <a:ln>
            <a:noFill/>
          </a:ln>
        </p:spPr>
      </p:pic>
      <p:pic>
        <p:nvPicPr>
          <p:cNvPr id="183" name="Picture 8" descr=""/>
          <p:cNvPicPr/>
          <p:nvPr/>
        </p:nvPicPr>
        <p:blipFill>
          <a:blip r:embed="rId3"/>
          <a:stretch/>
        </p:blipFill>
        <p:spPr>
          <a:xfrm>
            <a:off x="5134680" y="3809880"/>
            <a:ext cx="3795480" cy="2482200"/>
          </a:xfrm>
          <a:prstGeom prst="rect">
            <a:avLst/>
          </a:prstGeom>
          <a:ln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915840" y="4375800"/>
            <a:ext cx="34045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Na-22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+ and gamma source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- two 0.511 MeV photons. One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 Sharp"/>
              </a:rPr>
              <a:t>used for the trigger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7170120" y="816480"/>
            <a:ext cx="1324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Berdnikov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6957360" y="2496240"/>
            <a:ext cx="1276920" cy="64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Trigger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LaB</a:t>
            </a:r>
            <a:r>
              <a:rPr b="0" lang="en-US" sz="1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(Ce) scint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7004880" y="5206680"/>
            <a:ext cx="650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19696</TotalTime>
  <Application>LibreOffice/5.3.6.1$Linux_X86_64 LibreOffice_project/30$Build-1</Application>
  <Words>2507</Words>
  <Paragraphs>571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Alexander Somov</dc:creator>
  <dc:description/>
  <dc:language>en-US</dc:language>
  <cp:lastModifiedBy>somov</cp:lastModifiedBy>
  <dcterms:modified xsi:type="dcterms:W3CDTF">2019-10-05T14:30:35Z</dcterms:modified>
  <cp:revision>1524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46</vt:i4>
  </property>
</Properties>
</file>