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2" r:id="rId8"/>
    <p:sldId id="263" r:id="rId9"/>
    <p:sldId id="261" r:id="rId10"/>
    <p:sldId id="265" r:id="rId11"/>
    <p:sldId id="264" r:id="rId12"/>
    <p:sldId id="266" r:id="rId13"/>
    <p:sldId id="267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63" d="100"/>
          <a:sy n="63" d="100"/>
        </p:scale>
        <p:origin x="6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F4A016-3594-90D4-871B-B8DDD45A31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C169D-85B9-D951-9EAE-84D2EAC09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54B3B0-877E-D3E6-048F-02FB79843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2674E-8FB6-4DAA-A63F-3E4A685467CA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E75BC5-30DB-9BB5-5EEE-64ABF3D83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937CF3-EAFA-8EA4-9DDA-6C20044F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28B4-3D9B-4681-BCBC-EEC163D3C4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45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1CB0C1-E69E-B907-CC10-1E819D3D4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560C00-8FF9-D0AA-C31C-A38887D5C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C9198A-0A00-55F3-A928-5B9BEAD13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2674E-8FB6-4DAA-A63F-3E4A685467CA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994EE1-A941-7927-A864-ECF07F7F6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2EA2B4-C926-3057-AF6B-1B6DA34C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28B4-3D9B-4681-BCBC-EEC163D3C4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476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18121EB-4CE8-9B70-4CE4-8BE4D8F9A2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92878CA-08A1-AFD7-DFA7-738671C27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768B74-BBB9-E4BB-D34D-094215BD8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2674E-8FB6-4DAA-A63F-3E4A685467CA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571097-07C0-5A6F-C015-8125E23DF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C36067-31CC-538D-4950-051BA903C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28B4-3D9B-4681-BCBC-EEC163D3C4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033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61D53C-C6FD-C509-7AD2-4577DB780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E0D2B6-5803-EB83-9912-130EC3AA9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E21B6C-D247-AF68-579D-43B56CB23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2674E-8FB6-4DAA-A63F-3E4A685467CA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3459A-3700-34EB-2F82-3DE49E618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E1F99A-A694-174E-42EE-BBFA09CD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28B4-3D9B-4681-BCBC-EEC163D3C4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98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2C73AE-8DD3-88B1-AB0C-3D252D204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03CA0F-1FE9-2B5F-EAD6-405C355B8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007656-583D-C72A-BA3B-534703C7D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2674E-8FB6-4DAA-A63F-3E4A685467CA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C70753-3725-FF09-F1C9-8BBA5B599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1F8295-504F-8636-22ED-0998331F8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28B4-3D9B-4681-BCBC-EEC163D3C4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94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FE3552-1901-6B8B-6B76-5961001CA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ED4157-925D-B87F-698F-111F83D385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0C7690C-4872-C907-1A25-22651F8FA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E0AFCF-71A3-E939-ABF3-E92BC6EE2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2674E-8FB6-4DAA-A63F-3E4A685467CA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6570A4-CB50-B090-3863-D6C107DC2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15584B-E81A-A4FB-D99C-F83B84B65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28B4-3D9B-4681-BCBC-EEC163D3C4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579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48C801-B98E-20DC-29C8-13484052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0823C1-B363-1605-88B7-3F9BEEFD7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875ACAA-C01C-D65C-92FC-75F05D864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130FB69-40BE-6C15-9805-B82AEBAEBC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E51B59F-0E0C-A3FC-9A30-B1BC23F608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109236-F8D4-5420-B767-AAB1AAF24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2674E-8FB6-4DAA-A63F-3E4A685467CA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0B713D6-8C05-9584-01DD-EF6A01A5F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CA57C99-FA88-6376-576D-C51A30725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28B4-3D9B-4681-BCBC-EEC163D3C4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948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EC28A-8C17-1A95-1FFE-DD1EEFBDC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DFA0BB8-FCE5-B357-2F2C-1299DBE7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2674E-8FB6-4DAA-A63F-3E4A685467CA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87557FF-94CC-7F2E-F78A-29EF48A34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D2D44B2-CA82-8789-5711-329FE9F4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28B4-3D9B-4681-BCBC-EEC163D3C4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521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06A7F1F-ED8E-B8D4-30F5-0B01C9F49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2674E-8FB6-4DAA-A63F-3E4A685467CA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A89A7E-6F5E-BB66-B87B-E69CE98FF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F5BF5F-05B5-CE89-EEB5-0311C7E52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28B4-3D9B-4681-BCBC-EEC163D3C4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310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14370-8F2D-0085-7D90-4C012FAFE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A87F360-C246-DC46-D623-4B2D32627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B53333A-4AC4-42A4-42BA-20DC1830D6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BB1316-830D-53F4-9822-68AD21B76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2674E-8FB6-4DAA-A63F-3E4A685467CA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A55BC-9FFA-26D3-A16E-C428EEC2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CC8273-DE43-90C8-8FAC-61164BB96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28B4-3D9B-4681-BCBC-EEC163D3C4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191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081713-1A55-DCBE-F64B-0296F70BE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BCFBF55-836C-A55D-C10E-3D47A2F390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58F1CEF-228C-BD6E-B71A-174524C3D3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9929B3-3496-5C75-BC59-D6EE3C5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2674E-8FB6-4DAA-A63F-3E4A685467CA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B5E8FB-E63F-4BC4-50A6-055AD9B78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6D502A-F588-577E-2AA7-C5F1DFDAA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28B4-3D9B-4681-BCBC-EEC163D3C4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433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8607085-B7BB-DA8E-293E-C03E4CF6E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23F9F8E-94E7-4E0C-5D58-043FE18C2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986BB8-691A-3CFC-002E-AEC7315E32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2674E-8FB6-4DAA-A63F-3E4A685467CA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4D6CF6-F6DB-AEEF-C9FC-3D31C90855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C16C46-7726-4FC0-5D08-CBCF90C12D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428B4-3D9B-4681-BCBC-EEC163D3C4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01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35093C-8248-804E-9B41-2835A1B26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86" y="436880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Aptos" panose="020B0004020202020204" pitchFamily="34" charset="0"/>
              </a:rPr>
              <a:t>Crystal Quality </a:t>
            </a:r>
            <a:r>
              <a:rPr lang="en-US" altLang="zh-CN" b="1" dirty="0" smtClean="0">
                <a:latin typeface="Aptos" panose="020B0004020202020204" pitchFamily="34" charset="0"/>
              </a:rPr>
              <a:t>Test</a:t>
            </a:r>
            <a:br>
              <a:rPr lang="en-US" altLang="zh-CN" b="1" dirty="0" smtClean="0">
                <a:latin typeface="Aptos" panose="020B0004020202020204" pitchFamily="34" charset="0"/>
              </a:rPr>
            </a:br>
            <a:r>
              <a:rPr lang="en-US" altLang="zh-CN" sz="2800" b="1" dirty="0" smtClean="0">
                <a:latin typeface="Aptos" panose="020B0004020202020204" pitchFamily="34" charset="0"/>
              </a:rPr>
              <a:t>(70 crystals recently received from SICCAS)</a:t>
            </a:r>
            <a:endParaRPr lang="zh-CN" altLang="en-US" sz="2800" b="1" dirty="0">
              <a:latin typeface="Aptos" panose="020B0004020202020204" pitchFamily="34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E36AF5B-9684-7CDF-DE65-3E70C88409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8786" y="3435888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A. Somov, V. </a:t>
            </a:r>
            <a:r>
              <a:rPr lang="en-US" altLang="zh-CN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Berdnikov</a:t>
            </a:r>
            <a:r>
              <a:rPr lang="en-US" altLang="zh-CN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, H. </a:t>
            </a:r>
            <a:r>
              <a:rPr lang="en-US" altLang="zh-CN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Voskanyan</a:t>
            </a:r>
            <a:r>
              <a:rPr lang="en-US" altLang="zh-CN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, A. </a:t>
            </a:r>
            <a:r>
              <a:rPr lang="en-US" altLang="zh-CN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Asaturyan</a:t>
            </a:r>
            <a:r>
              <a:rPr lang="en-US" altLang="zh-CN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, A. Liu, B. Liu </a:t>
            </a:r>
            <a:endParaRPr lang="en-US" altLang="zh-CN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zh-CN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September 22, </a:t>
            </a:r>
            <a:r>
              <a:rPr lang="en-US" altLang="zh-CN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endParaRPr lang="zh-CN" altLang="en-US" dirty="0"/>
          </a:p>
          <a:p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F54B6C4-B295-7AC5-2CAB-D34C6F32F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68" y="642013"/>
            <a:ext cx="10301836" cy="2404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D2C36BB-99E1-10A6-1292-A5FAC1E49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68" y="5975571"/>
            <a:ext cx="10301836" cy="240416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2D5F215-4F37-E79A-5FAA-7DD1B1842C39}"/>
              </a:ext>
            </a:extLst>
          </p:cNvPr>
          <p:cNvSpPr txBox="1">
            <a:spLocks/>
          </p:cNvSpPr>
          <p:nvPr/>
        </p:nvSpPr>
        <p:spPr>
          <a:xfrm>
            <a:off x="11458576" y="6253163"/>
            <a:ext cx="336268" cy="4227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1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</a:t>
            </a:fld>
            <a:endParaRPr lang="en-US" sz="1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914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49E75A-F53F-15A2-C265-0BC69FD84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C000"/>
                </a:solidFill>
                <a:latin typeface="Aptos" panose="020B0004020202020204" pitchFamily="34" charset="0"/>
              </a:rPr>
              <a:t>No. 417</a:t>
            </a:r>
            <a:endParaRPr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126A2209-9CE9-4C11-EC3D-B8C673067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5" t="17461" r="28663" b="26194"/>
          <a:stretch/>
        </p:blipFill>
        <p:spPr>
          <a:xfrm>
            <a:off x="7245556" y="4057350"/>
            <a:ext cx="3541506" cy="2632877"/>
          </a:xfr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C842342-8DDB-4848-7423-E25B5BCEFB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" y="1846898"/>
            <a:ext cx="5755640" cy="43167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54E1C34-E8FD-9DC9-2808-6AADFE2F6B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t="24590" r="38378" b="18164"/>
          <a:stretch/>
        </p:blipFill>
        <p:spPr>
          <a:xfrm rot="10800000">
            <a:off x="7687635" y="1718550"/>
            <a:ext cx="2657349" cy="2296157"/>
          </a:xfrm>
          <a:prstGeom prst="rect">
            <a:avLst/>
          </a:prstGeom>
        </p:spPr>
      </p:pic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413D93E7-917C-FC25-C6D3-7D51656EA83E}"/>
              </a:ext>
            </a:extLst>
          </p:cNvPr>
          <p:cNvSpPr txBox="1">
            <a:spLocks/>
          </p:cNvSpPr>
          <p:nvPr/>
        </p:nvSpPr>
        <p:spPr>
          <a:xfrm>
            <a:off x="6096000" y="239071"/>
            <a:ext cx="6210728" cy="147947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Too many chips on chamfers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Scratches on faces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Big chamfers</a:t>
            </a:r>
          </a:p>
          <a:p>
            <a:endParaRPr lang="zh-CN" altLang="en-US" dirty="0"/>
          </a:p>
        </p:txBody>
      </p:sp>
      <p:sp>
        <p:nvSpPr>
          <p:cNvPr id="11" name="流程图: 接点 10">
            <a:extLst>
              <a:ext uri="{FF2B5EF4-FFF2-40B4-BE49-F238E27FC236}">
                <a16:creationId xmlns:a16="http://schemas.microsoft.com/office/drawing/2014/main" id="{1ACE9466-FAC2-F616-BB73-188E556F8568}"/>
              </a:ext>
            </a:extLst>
          </p:cNvPr>
          <p:cNvSpPr/>
          <p:nvPr/>
        </p:nvSpPr>
        <p:spPr>
          <a:xfrm>
            <a:off x="3061699" y="3708971"/>
            <a:ext cx="92467" cy="77055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流程图: 接点 11">
            <a:extLst>
              <a:ext uri="{FF2B5EF4-FFF2-40B4-BE49-F238E27FC236}">
                <a16:creationId xmlns:a16="http://schemas.microsoft.com/office/drawing/2014/main" id="{519A39D7-28C3-79C8-5941-C5728AB96683}"/>
              </a:ext>
            </a:extLst>
          </p:cNvPr>
          <p:cNvSpPr/>
          <p:nvPr/>
        </p:nvSpPr>
        <p:spPr>
          <a:xfrm>
            <a:off x="1037689" y="4140484"/>
            <a:ext cx="174661" cy="107879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流程图: 接点 12">
            <a:extLst>
              <a:ext uri="{FF2B5EF4-FFF2-40B4-BE49-F238E27FC236}">
                <a16:creationId xmlns:a16="http://schemas.microsoft.com/office/drawing/2014/main" id="{0D31C518-E59A-84F7-ECD3-DD36C7AAE77A}"/>
              </a:ext>
            </a:extLst>
          </p:cNvPr>
          <p:cNvSpPr/>
          <p:nvPr/>
        </p:nvSpPr>
        <p:spPr>
          <a:xfrm>
            <a:off x="1343776" y="4140485"/>
            <a:ext cx="94605" cy="107878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流程图: 接点 13">
            <a:extLst>
              <a:ext uri="{FF2B5EF4-FFF2-40B4-BE49-F238E27FC236}">
                <a16:creationId xmlns:a16="http://schemas.microsoft.com/office/drawing/2014/main" id="{7B5A6B15-D5E4-1504-88C8-9E98151375D9}"/>
              </a:ext>
            </a:extLst>
          </p:cNvPr>
          <p:cNvSpPr/>
          <p:nvPr/>
        </p:nvSpPr>
        <p:spPr>
          <a:xfrm>
            <a:off x="1682823" y="4140486"/>
            <a:ext cx="94605" cy="107877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接点 14">
            <a:extLst>
              <a:ext uri="{FF2B5EF4-FFF2-40B4-BE49-F238E27FC236}">
                <a16:creationId xmlns:a16="http://schemas.microsoft.com/office/drawing/2014/main" id="{CDF023FB-179F-754D-300F-9F46790DE1E2}"/>
              </a:ext>
            </a:extLst>
          </p:cNvPr>
          <p:cNvSpPr/>
          <p:nvPr/>
        </p:nvSpPr>
        <p:spPr>
          <a:xfrm>
            <a:off x="1921185" y="4140487"/>
            <a:ext cx="135702" cy="107876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流程图: 接点 15">
            <a:extLst>
              <a:ext uri="{FF2B5EF4-FFF2-40B4-BE49-F238E27FC236}">
                <a16:creationId xmlns:a16="http://schemas.microsoft.com/office/drawing/2014/main" id="{E4B40F6E-F2C3-7765-B34E-C4D871C89FB7}"/>
              </a:ext>
            </a:extLst>
          </p:cNvPr>
          <p:cNvSpPr/>
          <p:nvPr/>
        </p:nvSpPr>
        <p:spPr>
          <a:xfrm>
            <a:off x="2200644" y="4140484"/>
            <a:ext cx="135702" cy="107876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流程图: 接点 16">
            <a:extLst>
              <a:ext uri="{FF2B5EF4-FFF2-40B4-BE49-F238E27FC236}">
                <a16:creationId xmlns:a16="http://schemas.microsoft.com/office/drawing/2014/main" id="{4D315647-AED0-1C0F-1CF6-E87DBB64363E}"/>
              </a:ext>
            </a:extLst>
          </p:cNvPr>
          <p:cNvSpPr/>
          <p:nvPr/>
        </p:nvSpPr>
        <p:spPr>
          <a:xfrm>
            <a:off x="4477738" y="4140484"/>
            <a:ext cx="135702" cy="107876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流程图: 接点 17">
            <a:extLst>
              <a:ext uri="{FF2B5EF4-FFF2-40B4-BE49-F238E27FC236}">
                <a16:creationId xmlns:a16="http://schemas.microsoft.com/office/drawing/2014/main" id="{9879B3BA-63B0-7025-F69B-897ABA16AFC0}"/>
              </a:ext>
            </a:extLst>
          </p:cNvPr>
          <p:cNvSpPr/>
          <p:nvPr/>
        </p:nvSpPr>
        <p:spPr>
          <a:xfrm>
            <a:off x="4755140" y="4140484"/>
            <a:ext cx="135702" cy="107876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流程图: 接点 18">
            <a:extLst>
              <a:ext uri="{FF2B5EF4-FFF2-40B4-BE49-F238E27FC236}">
                <a16:creationId xmlns:a16="http://schemas.microsoft.com/office/drawing/2014/main" id="{70509EE1-7CE7-D930-0153-8284ADB46AF0}"/>
              </a:ext>
            </a:extLst>
          </p:cNvPr>
          <p:cNvSpPr/>
          <p:nvPr/>
        </p:nvSpPr>
        <p:spPr>
          <a:xfrm>
            <a:off x="4890842" y="4140484"/>
            <a:ext cx="135702" cy="107876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流程图: 接点 19">
            <a:extLst>
              <a:ext uri="{FF2B5EF4-FFF2-40B4-BE49-F238E27FC236}">
                <a16:creationId xmlns:a16="http://schemas.microsoft.com/office/drawing/2014/main" id="{16FFC74B-3D21-8A67-2B6E-8B22EA4FFB3B}"/>
              </a:ext>
            </a:extLst>
          </p:cNvPr>
          <p:cNvSpPr/>
          <p:nvPr/>
        </p:nvSpPr>
        <p:spPr>
          <a:xfrm>
            <a:off x="5026544" y="4140484"/>
            <a:ext cx="135702" cy="107876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流程图: 接点 20">
            <a:extLst>
              <a:ext uri="{FF2B5EF4-FFF2-40B4-BE49-F238E27FC236}">
                <a16:creationId xmlns:a16="http://schemas.microsoft.com/office/drawing/2014/main" id="{B12C8132-0CAB-BCF3-AE79-A04BFDCD76DC}"/>
              </a:ext>
            </a:extLst>
          </p:cNvPr>
          <p:cNvSpPr/>
          <p:nvPr/>
        </p:nvSpPr>
        <p:spPr>
          <a:xfrm>
            <a:off x="5162589" y="4140484"/>
            <a:ext cx="135702" cy="107876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流程图: 接点 21">
            <a:extLst>
              <a:ext uri="{FF2B5EF4-FFF2-40B4-BE49-F238E27FC236}">
                <a16:creationId xmlns:a16="http://schemas.microsoft.com/office/drawing/2014/main" id="{7177DAA9-5457-9217-0532-925E9B4C24EF}"/>
              </a:ext>
            </a:extLst>
          </p:cNvPr>
          <p:cNvSpPr/>
          <p:nvPr/>
        </p:nvSpPr>
        <p:spPr>
          <a:xfrm>
            <a:off x="3860220" y="4155700"/>
            <a:ext cx="81555" cy="77444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流程图: 接点 22">
            <a:extLst>
              <a:ext uri="{FF2B5EF4-FFF2-40B4-BE49-F238E27FC236}">
                <a16:creationId xmlns:a16="http://schemas.microsoft.com/office/drawing/2014/main" id="{08AC779B-60DC-F237-47ED-E26A175F1536}"/>
              </a:ext>
            </a:extLst>
          </p:cNvPr>
          <p:cNvSpPr/>
          <p:nvPr/>
        </p:nvSpPr>
        <p:spPr>
          <a:xfrm>
            <a:off x="3710107" y="4155700"/>
            <a:ext cx="79263" cy="7286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流程图: 接点 24">
            <a:extLst>
              <a:ext uri="{FF2B5EF4-FFF2-40B4-BE49-F238E27FC236}">
                <a16:creationId xmlns:a16="http://schemas.microsoft.com/office/drawing/2014/main" id="{2E08D04E-24D7-F6B4-E566-9D0F4545CBC9}"/>
              </a:ext>
            </a:extLst>
          </p:cNvPr>
          <p:cNvSpPr/>
          <p:nvPr/>
        </p:nvSpPr>
        <p:spPr>
          <a:xfrm>
            <a:off x="3547163" y="4155700"/>
            <a:ext cx="79263" cy="7286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流程图: 接点 25">
            <a:extLst>
              <a:ext uri="{FF2B5EF4-FFF2-40B4-BE49-F238E27FC236}">
                <a16:creationId xmlns:a16="http://schemas.microsoft.com/office/drawing/2014/main" id="{FBE8D4DC-146C-F7B7-C53C-260C81EA9134}"/>
              </a:ext>
            </a:extLst>
          </p:cNvPr>
          <p:cNvSpPr/>
          <p:nvPr/>
        </p:nvSpPr>
        <p:spPr>
          <a:xfrm>
            <a:off x="3009328" y="4175500"/>
            <a:ext cx="79263" cy="7286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流程图: 接点 26">
            <a:extLst>
              <a:ext uri="{FF2B5EF4-FFF2-40B4-BE49-F238E27FC236}">
                <a16:creationId xmlns:a16="http://schemas.microsoft.com/office/drawing/2014/main" id="{F8404DCA-0D04-A607-EE9F-6D6450A27B9C}"/>
              </a:ext>
            </a:extLst>
          </p:cNvPr>
          <p:cNvSpPr/>
          <p:nvPr/>
        </p:nvSpPr>
        <p:spPr>
          <a:xfrm>
            <a:off x="3917275" y="3698500"/>
            <a:ext cx="79263" cy="7286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流程图: 接点 27">
            <a:extLst>
              <a:ext uri="{FF2B5EF4-FFF2-40B4-BE49-F238E27FC236}">
                <a16:creationId xmlns:a16="http://schemas.microsoft.com/office/drawing/2014/main" id="{6E2CE556-ADA9-F059-6253-E020A002968B}"/>
              </a:ext>
            </a:extLst>
          </p:cNvPr>
          <p:cNvSpPr/>
          <p:nvPr/>
        </p:nvSpPr>
        <p:spPr>
          <a:xfrm>
            <a:off x="4193501" y="3698500"/>
            <a:ext cx="79263" cy="7286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流程图: 接点 28">
            <a:extLst>
              <a:ext uri="{FF2B5EF4-FFF2-40B4-BE49-F238E27FC236}">
                <a16:creationId xmlns:a16="http://schemas.microsoft.com/office/drawing/2014/main" id="{5A801F43-0F29-0C20-1D1A-0D9DF425660C}"/>
              </a:ext>
            </a:extLst>
          </p:cNvPr>
          <p:cNvSpPr/>
          <p:nvPr/>
        </p:nvSpPr>
        <p:spPr>
          <a:xfrm>
            <a:off x="4369713" y="3698500"/>
            <a:ext cx="79263" cy="7286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流程图: 接点 29">
            <a:extLst>
              <a:ext uri="{FF2B5EF4-FFF2-40B4-BE49-F238E27FC236}">
                <a16:creationId xmlns:a16="http://schemas.microsoft.com/office/drawing/2014/main" id="{5509C8AA-2361-5A05-604F-41768CD9AD77}"/>
              </a:ext>
            </a:extLst>
          </p:cNvPr>
          <p:cNvSpPr/>
          <p:nvPr/>
        </p:nvSpPr>
        <p:spPr>
          <a:xfrm>
            <a:off x="4462073" y="3698500"/>
            <a:ext cx="79263" cy="7286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流程图: 接点 30">
            <a:extLst>
              <a:ext uri="{FF2B5EF4-FFF2-40B4-BE49-F238E27FC236}">
                <a16:creationId xmlns:a16="http://schemas.microsoft.com/office/drawing/2014/main" id="{88C1C730-6518-D808-35C8-D46CFBD3856D}"/>
              </a:ext>
            </a:extLst>
          </p:cNvPr>
          <p:cNvSpPr/>
          <p:nvPr/>
        </p:nvSpPr>
        <p:spPr>
          <a:xfrm>
            <a:off x="3634202" y="3698500"/>
            <a:ext cx="79263" cy="7286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流程图: 接点 31">
            <a:extLst>
              <a:ext uri="{FF2B5EF4-FFF2-40B4-BE49-F238E27FC236}">
                <a16:creationId xmlns:a16="http://schemas.microsoft.com/office/drawing/2014/main" id="{3633CEB4-FE2B-DD5D-E755-A7B4BDC3FB52}"/>
              </a:ext>
            </a:extLst>
          </p:cNvPr>
          <p:cNvSpPr/>
          <p:nvPr/>
        </p:nvSpPr>
        <p:spPr>
          <a:xfrm>
            <a:off x="3541842" y="3698500"/>
            <a:ext cx="79263" cy="7286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流程图: 接点 32">
            <a:extLst>
              <a:ext uri="{FF2B5EF4-FFF2-40B4-BE49-F238E27FC236}">
                <a16:creationId xmlns:a16="http://schemas.microsoft.com/office/drawing/2014/main" id="{867A28C4-CC6B-08A9-A11B-6EEE90FD2C30}"/>
              </a:ext>
            </a:extLst>
          </p:cNvPr>
          <p:cNvSpPr/>
          <p:nvPr/>
        </p:nvSpPr>
        <p:spPr>
          <a:xfrm>
            <a:off x="2509425" y="4155700"/>
            <a:ext cx="79263" cy="7286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流程图: 接点 33">
            <a:extLst>
              <a:ext uri="{FF2B5EF4-FFF2-40B4-BE49-F238E27FC236}">
                <a16:creationId xmlns:a16="http://schemas.microsoft.com/office/drawing/2014/main" id="{224F80BB-5A64-85FE-D1C3-CBDC225E1357}"/>
              </a:ext>
            </a:extLst>
          </p:cNvPr>
          <p:cNvSpPr/>
          <p:nvPr/>
        </p:nvSpPr>
        <p:spPr>
          <a:xfrm>
            <a:off x="2623641" y="4155700"/>
            <a:ext cx="79263" cy="7286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流程图: 接点 34">
            <a:extLst>
              <a:ext uri="{FF2B5EF4-FFF2-40B4-BE49-F238E27FC236}">
                <a16:creationId xmlns:a16="http://schemas.microsoft.com/office/drawing/2014/main" id="{433DEF65-2C25-6B1C-9B2A-4EE32991E4F5}"/>
              </a:ext>
            </a:extLst>
          </p:cNvPr>
          <p:cNvSpPr/>
          <p:nvPr/>
        </p:nvSpPr>
        <p:spPr>
          <a:xfrm>
            <a:off x="967129" y="3698500"/>
            <a:ext cx="143733" cy="87526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流程图: 接点 35">
            <a:extLst>
              <a:ext uri="{FF2B5EF4-FFF2-40B4-BE49-F238E27FC236}">
                <a16:creationId xmlns:a16="http://schemas.microsoft.com/office/drawing/2014/main" id="{96A61CBB-3B8F-83EE-CF65-C4E5671929B4}"/>
              </a:ext>
            </a:extLst>
          </p:cNvPr>
          <p:cNvSpPr/>
          <p:nvPr/>
        </p:nvSpPr>
        <p:spPr>
          <a:xfrm>
            <a:off x="8902257" y="5215903"/>
            <a:ext cx="441767" cy="312516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Slide Number Placeholder 1">
            <a:extLst>
              <a:ext uri="{FF2B5EF4-FFF2-40B4-BE49-F238E27FC236}">
                <a16:creationId xmlns:a16="http://schemas.microsoft.com/office/drawing/2014/main" id="{1E6ADED0-2D47-393A-57E6-3CF9CBFFC1AE}"/>
              </a:ext>
            </a:extLst>
          </p:cNvPr>
          <p:cNvSpPr txBox="1">
            <a:spLocks/>
          </p:cNvSpPr>
          <p:nvPr/>
        </p:nvSpPr>
        <p:spPr>
          <a:xfrm>
            <a:off x="11458575" y="6253163"/>
            <a:ext cx="414337" cy="4227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1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 sz="1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02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B371C-89BA-80C2-3A66-4A14D1200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C000"/>
                </a:solidFill>
                <a:latin typeface="Aptos" panose="020B0004020202020204" pitchFamily="34" charset="0"/>
              </a:rPr>
              <a:t>No. 419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801F27-338B-F135-DC49-BF33A74A0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82885"/>
            <a:ext cx="6210728" cy="1479479"/>
          </a:xfrm>
        </p:spPr>
        <p:txBody>
          <a:bodyPr/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Too many chips on chamfers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Scratches on faces</a:t>
            </a: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1B8E401-D7C6-F838-B3FE-AD733D5A0D1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" y="1846898"/>
            <a:ext cx="5755640" cy="43167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7CC47DD-C999-EB60-C9EF-06376B9A09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846898"/>
            <a:ext cx="5755640" cy="4316730"/>
          </a:xfrm>
          <a:prstGeom prst="rect">
            <a:avLst/>
          </a:prstGeom>
        </p:spPr>
      </p:pic>
      <p:sp>
        <p:nvSpPr>
          <p:cNvPr id="7" name="流程图: 接点 6">
            <a:extLst>
              <a:ext uri="{FF2B5EF4-FFF2-40B4-BE49-F238E27FC236}">
                <a16:creationId xmlns:a16="http://schemas.microsoft.com/office/drawing/2014/main" id="{8F44066E-35A4-84B9-C409-C0F6EF9C6AA4}"/>
              </a:ext>
            </a:extLst>
          </p:cNvPr>
          <p:cNvSpPr/>
          <p:nvPr/>
        </p:nvSpPr>
        <p:spPr>
          <a:xfrm>
            <a:off x="1165914" y="4035287"/>
            <a:ext cx="106293" cy="8945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流程图: 接点 7">
            <a:extLst>
              <a:ext uri="{FF2B5EF4-FFF2-40B4-BE49-F238E27FC236}">
                <a16:creationId xmlns:a16="http://schemas.microsoft.com/office/drawing/2014/main" id="{C320F254-75F1-BC7E-AB6F-66C2FE2C790E}"/>
              </a:ext>
            </a:extLst>
          </p:cNvPr>
          <p:cNvSpPr/>
          <p:nvPr/>
        </p:nvSpPr>
        <p:spPr>
          <a:xfrm>
            <a:off x="1323007" y="4035287"/>
            <a:ext cx="106293" cy="8945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流程图: 接点 8">
            <a:extLst>
              <a:ext uri="{FF2B5EF4-FFF2-40B4-BE49-F238E27FC236}">
                <a16:creationId xmlns:a16="http://schemas.microsoft.com/office/drawing/2014/main" id="{1CE74B01-9B30-6ACA-ABAB-DFC9C1113F57}"/>
              </a:ext>
            </a:extLst>
          </p:cNvPr>
          <p:cNvSpPr/>
          <p:nvPr/>
        </p:nvSpPr>
        <p:spPr>
          <a:xfrm>
            <a:off x="1454608" y="4035287"/>
            <a:ext cx="106293" cy="8945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流程图: 接点 9">
            <a:extLst>
              <a:ext uri="{FF2B5EF4-FFF2-40B4-BE49-F238E27FC236}">
                <a16:creationId xmlns:a16="http://schemas.microsoft.com/office/drawing/2014/main" id="{092C446E-E61B-EA8D-EF33-96C13CFCEBC3}"/>
              </a:ext>
            </a:extLst>
          </p:cNvPr>
          <p:cNvSpPr/>
          <p:nvPr/>
        </p:nvSpPr>
        <p:spPr>
          <a:xfrm>
            <a:off x="1830180" y="4035287"/>
            <a:ext cx="106293" cy="8945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流程图: 接点 10">
            <a:extLst>
              <a:ext uri="{FF2B5EF4-FFF2-40B4-BE49-F238E27FC236}">
                <a16:creationId xmlns:a16="http://schemas.microsoft.com/office/drawing/2014/main" id="{D986D8A6-53AE-8954-C43B-562AB6F21613}"/>
              </a:ext>
            </a:extLst>
          </p:cNvPr>
          <p:cNvSpPr/>
          <p:nvPr/>
        </p:nvSpPr>
        <p:spPr>
          <a:xfrm>
            <a:off x="2004577" y="4080013"/>
            <a:ext cx="143984" cy="8945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流程图: 接点 11">
            <a:extLst>
              <a:ext uri="{FF2B5EF4-FFF2-40B4-BE49-F238E27FC236}">
                <a16:creationId xmlns:a16="http://schemas.microsoft.com/office/drawing/2014/main" id="{F057D914-D972-B087-48A9-3C4DB3BC3EB7}"/>
              </a:ext>
            </a:extLst>
          </p:cNvPr>
          <p:cNvSpPr/>
          <p:nvPr/>
        </p:nvSpPr>
        <p:spPr>
          <a:xfrm>
            <a:off x="2293271" y="4035287"/>
            <a:ext cx="182815" cy="134178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流程图: 接点 12">
            <a:extLst>
              <a:ext uri="{FF2B5EF4-FFF2-40B4-BE49-F238E27FC236}">
                <a16:creationId xmlns:a16="http://schemas.microsoft.com/office/drawing/2014/main" id="{4F8895CB-A93B-4AE9-297F-A542FF9E0583}"/>
              </a:ext>
            </a:extLst>
          </p:cNvPr>
          <p:cNvSpPr/>
          <p:nvPr/>
        </p:nvSpPr>
        <p:spPr>
          <a:xfrm>
            <a:off x="2655169" y="4057650"/>
            <a:ext cx="182815" cy="134178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流程图: 接点 13">
            <a:extLst>
              <a:ext uri="{FF2B5EF4-FFF2-40B4-BE49-F238E27FC236}">
                <a16:creationId xmlns:a16="http://schemas.microsoft.com/office/drawing/2014/main" id="{7517E204-D75E-8F64-5E72-FAA35B505BE2}"/>
              </a:ext>
            </a:extLst>
          </p:cNvPr>
          <p:cNvSpPr/>
          <p:nvPr/>
        </p:nvSpPr>
        <p:spPr>
          <a:xfrm>
            <a:off x="3509805" y="4057650"/>
            <a:ext cx="150554" cy="111815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接点 14">
            <a:extLst>
              <a:ext uri="{FF2B5EF4-FFF2-40B4-BE49-F238E27FC236}">
                <a16:creationId xmlns:a16="http://schemas.microsoft.com/office/drawing/2014/main" id="{B0475A5F-6194-B61D-5B85-ED7120C81945}"/>
              </a:ext>
            </a:extLst>
          </p:cNvPr>
          <p:cNvSpPr/>
          <p:nvPr/>
        </p:nvSpPr>
        <p:spPr>
          <a:xfrm>
            <a:off x="2472354" y="3611218"/>
            <a:ext cx="182815" cy="134178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流程图: 接点 15">
            <a:extLst>
              <a:ext uri="{FF2B5EF4-FFF2-40B4-BE49-F238E27FC236}">
                <a16:creationId xmlns:a16="http://schemas.microsoft.com/office/drawing/2014/main" id="{4ACA4C49-0DCF-AD15-7717-C436599F999F}"/>
              </a:ext>
            </a:extLst>
          </p:cNvPr>
          <p:cNvSpPr/>
          <p:nvPr/>
        </p:nvSpPr>
        <p:spPr>
          <a:xfrm>
            <a:off x="3043555" y="4057650"/>
            <a:ext cx="127250" cy="111815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流程图: 接点 16">
            <a:extLst>
              <a:ext uri="{FF2B5EF4-FFF2-40B4-BE49-F238E27FC236}">
                <a16:creationId xmlns:a16="http://schemas.microsoft.com/office/drawing/2014/main" id="{6DF44797-A0A8-F52C-5AD4-F870A5B92F8B}"/>
              </a:ext>
            </a:extLst>
          </p:cNvPr>
          <p:cNvSpPr/>
          <p:nvPr/>
        </p:nvSpPr>
        <p:spPr>
          <a:xfrm>
            <a:off x="3167380" y="3633581"/>
            <a:ext cx="127250" cy="111815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流程图: 接点 17">
            <a:extLst>
              <a:ext uri="{FF2B5EF4-FFF2-40B4-BE49-F238E27FC236}">
                <a16:creationId xmlns:a16="http://schemas.microsoft.com/office/drawing/2014/main" id="{80423AD9-BB06-1135-FC22-FF9C2B1FE145}"/>
              </a:ext>
            </a:extLst>
          </p:cNvPr>
          <p:cNvSpPr/>
          <p:nvPr/>
        </p:nvSpPr>
        <p:spPr>
          <a:xfrm>
            <a:off x="3463202" y="3633580"/>
            <a:ext cx="127250" cy="111815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流程图: 接点 18">
            <a:extLst>
              <a:ext uri="{FF2B5EF4-FFF2-40B4-BE49-F238E27FC236}">
                <a16:creationId xmlns:a16="http://schemas.microsoft.com/office/drawing/2014/main" id="{495226BF-E0EE-0227-03D2-C75E9F676A0F}"/>
              </a:ext>
            </a:extLst>
          </p:cNvPr>
          <p:cNvSpPr/>
          <p:nvPr/>
        </p:nvSpPr>
        <p:spPr>
          <a:xfrm>
            <a:off x="4247781" y="3678307"/>
            <a:ext cx="182815" cy="111816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流程图: 接点 19">
            <a:extLst>
              <a:ext uri="{FF2B5EF4-FFF2-40B4-BE49-F238E27FC236}">
                <a16:creationId xmlns:a16="http://schemas.microsoft.com/office/drawing/2014/main" id="{A1408ECC-6808-2CA1-2618-671AF99155B4}"/>
              </a:ext>
            </a:extLst>
          </p:cNvPr>
          <p:cNvSpPr/>
          <p:nvPr/>
        </p:nvSpPr>
        <p:spPr>
          <a:xfrm>
            <a:off x="5383747" y="3678307"/>
            <a:ext cx="127250" cy="111815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流程图: 接点 20">
            <a:extLst>
              <a:ext uri="{FF2B5EF4-FFF2-40B4-BE49-F238E27FC236}">
                <a16:creationId xmlns:a16="http://schemas.microsoft.com/office/drawing/2014/main" id="{E655115D-18D1-F211-B95C-BD6EE2253545}"/>
              </a:ext>
            </a:extLst>
          </p:cNvPr>
          <p:cNvSpPr/>
          <p:nvPr/>
        </p:nvSpPr>
        <p:spPr>
          <a:xfrm>
            <a:off x="4958865" y="3633580"/>
            <a:ext cx="182815" cy="111815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流程图: 接点 21">
            <a:extLst>
              <a:ext uri="{FF2B5EF4-FFF2-40B4-BE49-F238E27FC236}">
                <a16:creationId xmlns:a16="http://schemas.microsoft.com/office/drawing/2014/main" id="{7A9F9628-5C74-B51A-8BF2-1562AA239A8A}"/>
              </a:ext>
            </a:extLst>
          </p:cNvPr>
          <p:cNvSpPr/>
          <p:nvPr/>
        </p:nvSpPr>
        <p:spPr>
          <a:xfrm>
            <a:off x="5408403" y="4080013"/>
            <a:ext cx="127250" cy="111815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流程图: 接点 22">
            <a:extLst>
              <a:ext uri="{FF2B5EF4-FFF2-40B4-BE49-F238E27FC236}">
                <a16:creationId xmlns:a16="http://schemas.microsoft.com/office/drawing/2014/main" id="{CB8AFB3D-C6E0-6CD2-B0BF-A6D6E049BC07}"/>
              </a:ext>
            </a:extLst>
          </p:cNvPr>
          <p:cNvSpPr/>
          <p:nvPr/>
        </p:nvSpPr>
        <p:spPr>
          <a:xfrm>
            <a:off x="5592988" y="4102376"/>
            <a:ext cx="127250" cy="111815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流程图: 接点 23">
            <a:extLst>
              <a:ext uri="{FF2B5EF4-FFF2-40B4-BE49-F238E27FC236}">
                <a16:creationId xmlns:a16="http://schemas.microsoft.com/office/drawing/2014/main" id="{F6C61F80-3A34-0BA5-D8D1-5D452F507C7A}"/>
              </a:ext>
            </a:extLst>
          </p:cNvPr>
          <p:cNvSpPr/>
          <p:nvPr/>
        </p:nvSpPr>
        <p:spPr>
          <a:xfrm>
            <a:off x="3667659" y="4102376"/>
            <a:ext cx="127250" cy="111815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3EDD21EE-ABB5-8213-91DD-9ABC13B6EECD}"/>
              </a:ext>
            </a:extLst>
          </p:cNvPr>
          <p:cNvSpPr txBox="1">
            <a:spLocks/>
          </p:cNvSpPr>
          <p:nvPr/>
        </p:nvSpPr>
        <p:spPr>
          <a:xfrm>
            <a:off x="11458576" y="6253163"/>
            <a:ext cx="393064" cy="4227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1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 sz="1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954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6C72CF-1423-75FE-E7FC-AC3C1B9C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C000"/>
                </a:solidFill>
                <a:latin typeface="Aptos" panose="020B0004020202020204" pitchFamily="34" charset="0"/>
              </a:rPr>
              <a:t>No. 428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65FD9F-2971-561E-FCE0-2D68DDE62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3688" y="731427"/>
            <a:ext cx="5100263" cy="4351338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Cloudy Region Inside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9A33DF4-0C39-A23E-3E45-C6E912ACF09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" y="1846898"/>
            <a:ext cx="5755640" cy="43167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99D9ABE-014A-D58C-F054-1F2EA9538D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846898"/>
            <a:ext cx="5755640" cy="4316730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FCDC4B95-3D1F-F848-2FAF-37C2DEB3DF29}"/>
              </a:ext>
            </a:extLst>
          </p:cNvPr>
          <p:cNvSpPr txBox="1">
            <a:spLocks/>
          </p:cNvSpPr>
          <p:nvPr/>
        </p:nvSpPr>
        <p:spPr>
          <a:xfrm>
            <a:off x="11458576" y="6253163"/>
            <a:ext cx="393064" cy="4227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1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en-US" sz="1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283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32A2DB-4B25-957E-E4F3-AF69EA48E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C000"/>
                </a:solidFill>
                <a:latin typeface="Aptos" panose="020B0004020202020204" pitchFamily="34" charset="0"/>
              </a:rPr>
              <a:t>No. 443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CE5327-9100-928C-1536-FFC53BFFF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DC7D431-80DD-32A7-E37D-E4BDA769E6E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846898"/>
            <a:ext cx="5755640" cy="431673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0565929-F8D2-19F5-2539-F48DC8EE2E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" y="1846898"/>
            <a:ext cx="5755640" cy="4316730"/>
          </a:xfrm>
          <a:prstGeom prst="rect">
            <a:avLst/>
          </a:prstGeom>
        </p:spPr>
      </p:pic>
      <p:sp>
        <p:nvSpPr>
          <p:cNvPr id="7" name="流程图: 接点 6">
            <a:extLst>
              <a:ext uri="{FF2B5EF4-FFF2-40B4-BE49-F238E27FC236}">
                <a16:creationId xmlns:a16="http://schemas.microsoft.com/office/drawing/2014/main" id="{C992CB8F-E0AB-5B98-D480-A7D4C1CCA95B}"/>
              </a:ext>
            </a:extLst>
          </p:cNvPr>
          <p:cNvSpPr/>
          <p:nvPr/>
        </p:nvSpPr>
        <p:spPr>
          <a:xfrm>
            <a:off x="1762018" y="3429000"/>
            <a:ext cx="272265" cy="814227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流程图: 接点 7">
            <a:extLst>
              <a:ext uri="{FF2B5EF4-FFF2-40B4-BE49-F238E27FC236}">
                <a16:creationId xmlns:a16="http://schemas.microsoft.com/office/drawing/2014/main" id="{5F25ED93-17F5-9CB1-2D0F-A918260B889F}"/>
              </a:ext>
            </a:extLst>
          </p:cNvPr>
          <p:cNvSpPr/>
          <p:nvPr/>
        </p:nvSpPr>
        <p:spPr>
          <a:xfrm>
            <a:off x="7458182" y="3698696"/>
            <a:ext cx="394984" cy="595901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流程图: 接点 8">
            <a:extLst>
              <a:ext uri="{FF2B5EF4-FFF2-40B4-BE49-F238E27FC236}">
                <a16:creationId xmlns:a16="http://schemas.microsoft.com/office/drawing/2014/main" id="{5E26319D-9BAD-A17D-5BE8-A47DB302D54A}"/>
              </a:ext>
            </a:extLst>
          </p:cNvPr>
          <p:cNvSpPr/>
          <p:nvPr/>
        </p:nvSpPr>
        <p:spPr>
          <a:xfrm>
            <a:off x="8871734" y="3698697"/>
            <a:ext cx="354458" cy="595901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F25600B0-381F-B50F-9949-22361EEE0AA1}"/>
              </a:ext>
            </a:extLst>
          </p:cNvPr>
          <p:cNvSpPr txBox="1">
            <a:spLocks/>
          </p:cNvSpPr>
          <p:nvPr/>
        </p:nvSpPr>
        <p:spPr>
          <a:xfrm>
            <a:off x="6423688" y="731427"/>
            <a:ext cx="51002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Cloudy </a:t>
            </a:r>
            <a:r>
              <a:rPr lang="en-US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Layers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Inside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66CACE2-F393-A4A7-E141-33AB50237361}"/>
              </a:ext>
            </a:extLst>
          </p:cNvPr>
          <p:cNvSpPr txBox="1">
            <a:spLocks/>
          </p:cNvSpPr>
          <p:nvPr/>
        </p:nvSpPr>
        <p:spPr>
          <a:xfrm>
            <a:off x="11458576" y="6253163"/>
            <a:ext cx="393064" cy="4227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1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en-US" sz="1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939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DD39CAEC-58E1-9097-7B2F-E203C238216B}"/>
              </a:ext>
            </a:extLst>
          </p:cNvPr>
          <p:cNvSpPr txBox="1"/>
          <p:nvPr/>
        </p:nvSpPr>
        <p:spPr>
          <a:xfrm>
            <a:off x="4565467" y="293306"/>
            <a:ext cx="26900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sym typeface="Symbol"/>
              </a:rPr>
              <a:t>Overview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sym typeface="Symbol"/>
              </a:rPr>
              <a:t> 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9BCEC31-9282-5DD4-328C-DA14331AA1FA}"/>
              </a:ext>
            </a:extLst>
          </p:cNvPr>
          <p:cNvSpPr txBox="1"/>
          <p:nvPr/>
        </p:nvSpPr>
        <p:spPr>
          <a:xfrm>
            <a:off x="3683509" y="1071194"/>
            <a:ext cx="609514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19 problematic crystals in total </a:t>
            </a:r>
          </a:p>
          <a:p>
            <a:r>
              <a:rPr lang="en-US" altLang="zh-CN" sz="2000" dirty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11 of them shown 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srgbClr val="190DB3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Main problems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srgbClr val="190DB3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000" dirty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- unpolished faces</a:t>
            </a:r>
          </a:p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        - big chips inside the crystals</a:t>
            </a:r>
          </a:p>
          <a:p>
            <a:endParaRPr lang="en-US" altLang="zh-C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        - big chips on face</a:t>
            </a:r>
          </a:p>
          <a:p>
            <a:endParaRPr lang="en-US" altLang="zh-C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        - too many chips on chamfers</a:t>
            </a:r>
          </a:p>
          <a:p>
            <a:endParaRPr lang="en-US" altLang="zh-C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        - cloudy region inside</a:t>
            </a:r>
          </a:p>
          <a:p>
            <a:endParaRPr lang="en-US" altLang="zh-C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        - big chamfers &amp; scratches on face</a:t>
            </a: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D3321EFF-1430-3919-7FAC-D71EF7BDDDCA}"/>
              </a:ext>
            </a:extLst>
          </p:cNvPr>
          <p:cNvSpPr txBox="1">
            <a:spLocks/>
          </p:cNvSpPr>
          <p:nvPr/>
        </p:nvSpPr>
        <p:spPr>
          <a:xfrm>
            <a:off x="11458576" y="6253163"/>
            <a:ext cx="336268" cy="4227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1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 sz="1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042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B08081-CDB3-972B-C0DD-3B7C90667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7925" y="67050"/>
            <a:ext cx="4414284" cy="1576619"/>
          </a:xfrm>
        </p:spPr>
        <p:txBody>
          <a:bodyPr/>
          <a:lstStyle/>
          <a:p>
            <a:r>
              <a:rPr lang="en-US" altLang="zh-CN" dirty="0">
                <a:solidFill>
                  <a:srgbClr val="FFC000"/>
                </a:solidFill>
                <a:latin typeface="Aptos" panose="020B0004020202020204" pitchFamily="34" charset="0"/>
              </a:rPr>
              <a:t>Unpolished-1</a:t>
            </a:r>
            <a:endParaRPr lang="zh-CN" altLang="en-US" dirty="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C832FAC-03B6-EC8A-828B-B1A0BF2D6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922" y="454140"/>
            <a:ext cx="10515600" cy="5709488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All Faces Unpolished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Chips inside</a:t>
            </a:r>
          </a:p>
          <a:p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C850884-24A3-AFEF-2047-624588DC3B7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640" y="1846898"/>
            <a:ext cx="5755640" cy="4316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B816A01-674D-0A6C-C87A-C473A36CF5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846898"/>
            <a:ext cx="5755640" cy="4316730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631A19B-DEC8-CE1B-73F1-89A95B84C5C5}"/>
              </a:ext>
            </a:extLst>
          </p:cNvPr>
          <p:cNvSpPr txBox="1">
            <a:spLocks/>
          </p:cNvSpPr>
          <p:nvPr/>
        </p:nvSpPr>
        <p:spPr>
          <a:xfrm>
            <a:off x="11458576" y="6253163"/>
            <a:ext cx="336268" cy="4227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1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en-US" sz="1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629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F9ECAF-EAAD-9A72-2FB4-47DB7C6EA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1021" y="230149"/>
            <a:ext cx="3840126" cy="1325563"/>
          </a:xfrm>
        </p:spPr>
        <p:txBody>
          <a:bodyPr/>
          <a:lstStyle/>
          <a:p>
            <a:r>
              <a:rPr lang="en-US" altLang="zh-CN" dirty="0">
                <a:solidFill>
                  <a:srgbClr val="FFC000"/>
                </a:solidFill>
                <a:latin typeface="Aptos" panose="020B0004020202020204" pitchFamily="34" charset="0"/>
              </a:rPr>
              <a:t>Unpolished-2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371DEF5-1BBB-A532-4A58-BC7A4C746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7359"/>
            <a:ext cx="10515600" cy="4249103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All Faces Unpolished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Chips inside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AB12B66-0AF7-2818-189D-B6EF7EE9D78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" y="1846898"/>
            <a:ext cx="5755640" cy="431673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763601A-4BC7-A989-D5D9-2CE6CE75DA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46898"/>
            <a:ext cx="5755640" cy="4316730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6D89F69-B985-D7A3-B730-0AB2F5611235}"/>
              </a:ext>
            </a:extLst>
          </p:cNvPr>
          <p:cNvSpPr txBox="1">
            <a:spLocks/>
          </p:cNvSpPr>
          <p:nvPr/>
        </p:nvSpPr>
        <p:spPr>
          <a:xfrm>
            <a:off x="11458576" y="6253163"/>
            <a:ext cx="336268" cy="4227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1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 sz="1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484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6E186A-0600-311E-A081-B40945013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8828" y="185752"/>
            <a:ext cx="3840126" cy="1385888"/>
          </a:xfrm>
        </p:spPr>
        <p:txBody>
          <a:bodyPr/>
          <a:lstStyle/>
          <a:p>
            <a:r>
              <a:rPr lang="en-US" altLang="zh-CN" dirty="0">
                <a:solidFill>
                  <a:srgbClr val="FFC000"/>
                </a:solidFill>
                <a:latin typeface="Aptos" panose="020B0004020202020204" pitchFamily="34" charset="0"/>
              </a:rPr>
              <a:t>Unpolished-3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A1B85C0-1B17-ED5C-36B7-969DE3016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2280"/>
            <a:ext cx="10515600" cy="5714683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All Faces Unpolished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Chips inside</a:t>
            </a:r>
          </a:p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E04C84B-16F0-B582-6928-0D9D270488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" y="1846898"/>
            <a:ext cx="5755640" cy="431673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E295C28-2D46-9880-03D2-476C797AAF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846898"/>
            <a:ext cx="5755640" cy="4316730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FD0DAB8-6E32-44DC-48A9-8B9A4C76ABCB}"/>
              </a:ext>
            </a:extLst>
          </p:cNvPr>
          <p:cNvSpPr txBox="1">
            <a:spLocks/>
          </p:cNvSpPr>
          <p:nvPr/>
        </p:nvSpPr>
        <p:spPr>
          <a:xfrm>
            <a:off x="11458576" y="6253163"/>
            <a:ext cx="336268" cy="4227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1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n-US" sz="1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237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C2ED0B-1B63-EFBC-7BD3-18908829E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7087" y="198946"/>
            <a:ext cx="4377070" cy="1325563"/>
          </a:xfrm>
        </p:spPr>
        <p:txBody>
          <a:bodyPr/>
          <a:lstStyle/>
          <a:p>
            <a:r>
              <a:rPr lang="en-US" altLang="zh-CN" dirty="0">
                <a:solidFill>
                  <a:srgbClr val="FFC000"/>
                </a:solidFill>
                <a:latin typeface="Aptos" panose="020B0004020202020204" pitchFamily="34" charset="0"/>
              </a:rPr>
              <a:t>Unpolished-4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BF4400-F5B7-954C-789A-F63F2E7B8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7520"/>
            <a:ext cx="10515600" cy="5699443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All Faces Unpolished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Chips inside and on chamfers</a:t>
            </a:r>
          </a:p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D495A8D-83E5-AA22-FB4C-13DF90FFEF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" y="1846898"/>
            <a:ext cx="5755640" cy="431673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DCB966-BED1-FBD9-60C9-D46A56BFC97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846898"/>
            <a:ext cx="5755640" cy="4316730"/>
          </a:xfrm>
          <a:prstGeom prst="rect">
            <a:avLst/>
          </a:prstGeom>
        </p:spPr>
      </p:pic>
      <p:sp>
        <p:nvSpPr>
          <p:cNvPr id="10" name="流程图: 接点 9">
            <a:extLst>
              <a:ext uri="{FF2B5EF4-FFF2-40B4-BE49-F238E27FC236}">
                <a16:creationId xmlns:a16="http://schemas.microsoft.com/office/drawing/2014/main" id="{6CED44E8-6A40-53DC-20C9-9C9BE3B111AF}"/>
              </a:ext>
            </a:extLst>
          </p:cNvPr>
          <p:cNvSpPr/>
          <p:nvPr/>
        </p:nvSpPr>
        <p:spPr>
          <a:xfrm>
            <a:off x="1813389" y="3411020"/>
            <a:ext cx="190072" cy="197778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流程图: 接点 10">
            <a:extLst>
              <a:ext uri="{FF2B5EF4-FFF2-40B4-BE49-F238E27FC236}">
                <a16:creationId xmlns:a16="http://schemas.microsoft.com/office/drawing/2014/main" id="{CF043BDC-D3EB-78FC-37D5-1BC56F1216EB}"/>
              </a:ext>
            </a:extLst>
          </p:cNvPr>
          <p:cNvSpPr/>
          <p:nvPr/>
        </p:nvSpPr>
        <p:spPr>
          <a:xfrm>
            <a:off x="9683393" y="3827124"/>
            <a:ext cx="410967" cy="416103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流程图: 接点 11">
            <a:extLst>
              <a:ext uri="{FF2B5EF4-FFF2-40B4-BE49-F238E27FC236}">
                <a16:creationId xmlns:a16="http://schemas.microsoft.com/office/drawing/2014/main" id="{3DE4DF97-5653-5927-0067-CC739B3E5838}"/>
              </a:ext>
            </a:extLst>
          </p:cNvPr>
          <p:cNvSpPr/>
          <p:nvPr/>
        </p:nvSpPr>
        <p:spPr>
          <a:xfrm>
            <a:off x="3909318" y="3362218"/>
            <a:ext cx="256854" cy="197778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14EA218-AB27-A55C-DAD4-DA2C64F3C37D}"/>
              </a:ext>
            </a:extLst>
          </p:cNvPr>
          <p:cNvSpPr txBox="1">
            <a:spLocks/>
          </p:cNvSpPr>
          <p:nvPr/>
        </p:nvSpPr>
        <p:spPr>
          <a:xfrm>
            <a:off x="11458576" y="6253163"/>
            <a:ext cx="336268" cy="4227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1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 sz="1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424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4D9845-C432-DB34-8573-88D301DF5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9121" y="272923"/>
            <a:ext cx="5822879" cy="297546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Big </a:t>
            </a:r>
            <a:r>
              <a:rPr lang="en-US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chips (~ 5 mm)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on faces</a:t>
            </a:r>
          </a:p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Scratch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BC0463-0E99-33BD-213F-D6812DD08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" y="1846898"/>
            <a:ext cx="5755640" cy="4316730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4A731E59-0B8E-CC87-89D1-8614606C26FE}"/>
              </a:ext>
            </a:extLst>
          </p:cNvPr>
          <p:cNvSpPr txBox="1">
            <a:spLocks/>
          </p:cNvSpPr>
          <p:nvPr/>
        </p:nvSpPr>
        <p:spPr>
          <a:xfrm>
            <a:off x="838200" y="272923"/>
            <a:ext cx="3447430" cy="149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FFC000"/>
                </a:solidFill>
                <a:latin typeface="Aptos" panose="020B0004020202020204" pitchFamily="34" charset="0"/>
              </a:rPr>
              <a:t>No. 401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59A1370-515B-7053-AA51-4BE80B5C8F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5" t="25111" r="14127" b="7850"/>
          <a:stretch/>
        </p:blipFill>
        <p:spPr>
          <a:xfrm>
            <a:off x="7057257" y="1804602"/>
            <a:ext cx="3504577" cy="24689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F90506C-B10B-FE45-B2F0-099F2D9B68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6" t="20604" r="11186" b="13050"/>
          <a:stretch/>
        </p:blipFill>
        <p:spPr>
          <a:xfrm>
            <a:off x="7049499" y="4317367"/>
            <a:ext cx="3512335" cy="2283132"/>
          </a:xfrm>
          <a:prstGeom prst="rect">
            <a:avLst/>
          </a:prstGeom>
        </p:spPr>
      </p:pic>
      <p:sp>
        <p:nvSpPr>
          <p:cNvPr id="10" name="流程图: 接点 9">
            <a:extLst>
              <a:ext uri="{FF2B5EF4-FFF2-40B4-BE49-F238E27FC236}">
                <a16:creationId xmlns:a16="http://schemas.microsoft.com/office/drawing/2014/main" id="{9E48E35E-C0D4-BDFF-ADD3-38D088430829}"/>
              </a:ext>
            </a:extLst>
          </p:cNvPr>
          <p:cNvSpPr/>
          <p:nvPr/>
        </p:nvSpPr>
        <p:spPr>
          <a:xfrm>
            <a:off x="914401" y="3621640"/>
            <a:ext cx="289246" cy="303088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流程图: 接点 5">
            <a:extLst>
              <a:ext uri="{FF2B5EF4-FFF2-40B4-BE49-F238E27FC236}">
                <a16:creationId xmlns:a16="http://schemas.microsoft.com/office/drawing/2014/main" id="{063A511A-7D35-B657-1A3C-DB3D1A26B3C7}"/>
              </a:ext>
            </a:extLst>
          </p:cNvPr>
          <p:cNvSpPr/>
          <p:nvPr/>
        </p:nvSpPr>
        <p:spPr>
          <a:xfrm>
            <a:off x="8478078" y="2907196"/>
            <a:ext cx="263387" cy="263387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流程图: 接点 7">
            <a:extLst>
              <a:ext uri="{FF2B5EF4-FFF2-40B4-BE49-F238E27FC236}">
                <a16:creationId xmlns:a16="http://schemas.microsoft.com/office/drawing/2014/main" id="{18B0DB86-C0F1-78DD-FA33-BEFBB3668385}"/>
              </a:ext>
            </a:extLst>
          </p:cNvPr>
          <p:cNvSpPr/>
          <p:nvPr/>
        </p:nvSpPr>
        <p:spPr>
          <a:xfrm>
            <a:off x="8416786" y="5327239"/>
            <a:ext cx="263387" cy="328126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流程图: 接点 10">
            <a:extLst>
              <a:ext uri="{FF2B5EF4-FFF2-40B4-BE49-F238E27FC236}">
                <a16:creationId xmlns:a16="http://schemas.microsoft.com/office/drawing/2014/main" id="{406EA569-579F-D668-FEC9-EF16CD22B238}"/>
              </a:ext>
            </a:extLst>
          </p:cNvPr>
          <p:cNvSpPr/>
          <p:nvPr/>
        </p:nvSpPr>
        <p:spPr>
          <a:xfrm>
            <a:off x="2683165" y="3739447"/>
            <a:ext cx="289246" cy="185281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流程图: 接点 11">
            <a:extLst>
              <a:ext uri="{FF2B5EF4-FFF2-40B4-BE49-F238E27FC236}">
                <a16:creationId xmlns:a16="http://schemas.microsoft.com/office/drawing/2014/main" id="{50D5AD89-2E11-532F-30E7-1003F8764E83}"/>
              </a:ext>
            </a:extLst>
          </p:cNvPr>
          <p:cNvSpPr/>
          <p:nvPr/>
        </p:nvSpPr>
        <p:spPr>
          <a:xfrm>
            <a:off x="5370344" y="3568297"/>
            <a:ext cx="325413" cy="263790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6BD4B700-DE27-2BE5-16EC-0AB73E6CF140}"/>
              </a:ext>
            </a:extLst>
          </p:cNvPr>
          <p:cNvSpPr txBox="1">
            <a:spLocks/>
          </p:cNvSpPr>
          <p:nvPr/>
        </p:nvSpPr>
        <p:spPr>
          <a:xfrm>
            <a:off x="11458576" y="6253163"/>
            <a:ext cx="336268" cy="4227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1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 sz="1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708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AF833-B209-DF1B-B2A7-EB6C70733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293206"/>
            <a:ext cx="10515600" cy="1325563"/>
          </a:xfrm>
        </p:spPr>
        <p:txBody>
          <a:bodyPr/>
          <a:lstStyle/>
          <a:p>
            <a:r>
              <a:rPr lang="en-US" altLang="zh-CN" dirty="0">
                <a:solidFill>
                  <a:srgbClr val="FFC000"/>
                </a:solidFill>
                <a:latin typeface="Aptos" panose="020B0004020202020204" pitchFamily="34" charset="0"/>
              </a:rPr>
              <a:t>No. 407</a:t>
            </a:r>
            <a:endParaRPr lang="zh-CN" altLang="en-US" dirty="0"/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FF1BEAED-A1CC-2753-1A68-E410D8C21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2" t="20457" r="17637" b="20216"/>
          <a:stretch/>
        </p:blipFill>
        <p:spPr>
          <a:xfrm>
            <a:off x="7415877" y="2038723"/>
            <a:ext cx="2921110" cy="2623038"/>
          </a:xfr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EF8EE56-7F52-896F-BA0F-5FFC33E3CB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" y="1846898"/>
            <a:ext cx="5755640" cy="431673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384C5F0-40CB-5C8E-2933-EC87899957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1" t="22494" r="6165" b="33236"/>
          <a:stretch/>
        </p:blipFill>
        <p:spPr>
          <a:xfrm>
            <a:off x="6748409" y="4756935"/>
            <a:ext cx="4376792" cy="1910993"/>
          </a:xfrm>
          <a:prstGeom prst="rect">
            <a:avLst/>
          </a:prstGeom>
        </p:spPr>
      </p:pic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0A2F5784-AC34-1F52-C564-3ED809338D38}"/>
              </a:ext>
            </a:extLst>
          </p:cNvPr>
          <p:cNvSpPr txBox="1">
            <a:spLocks/>
          </p:cNvSpPr>
          <p:nvPr/>
        </p:nvSpPr>
        <p:spPr>
          <a:xfrm>
            <a:off x="5719119" y="617466"/>
            <a:ext cx="5634681" cy="4139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Too many chips on </a:t>
            </a:r>
            <a:r>
              <a:rPr lang="en-US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chamfers</a:t>
            </a:r>
          </a:p>
          <a:p>
            <a:pPr marL="0" indent="0">
              <a:buNone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(more than 30)</a:t>
            </a: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14" name="流程图: 接点 13">
            <a:extLst>
              <a:ext uri="{FF2B5EF4-FFF2-40B4-BE49-F238E27FC236}">
                <a16:creationId xmlns:a16="http://schemas.microsoft.com/office/drawing/2014/main" id="{881A2F8C-40A3-AC5B-7E8F-31027B6E54BC}"/>
              </a:ext>
            </a:extLst>
          </p:cNvPr>
          <p:cNvSpPr/>
          <p:nvPr/>
        </p:nvSpPr>
        <p:spPr>
          <a:xfrm>
            <a:off x="8691573" y="3173915"/>
            <a:ext cx="263583" cy="255085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接点 14">
            <a:extLst>
              <a:ext uri="{FF2B5EF4-FFF2-40B4-BE49-F238E27FC236}">
                <a16:creationId xmlns:a16="http://schemas.microsoft.com/office/drawing/2014/main" id="{3E140AF9-E9BF-267B-B54B-69FA76B42811}"/>
              </a:ext>
            </a:extLst>
          </p:cNvPr>
          <p:cNvSpPr/>
          <p:nvPr/>
        </p:nvSpPr>
        <p:spPr>
          <a:xfrm>
            <a:off x="8656358" y="5498825"/>
            <a:ext cx="259042" cy="171450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流程图: 接点 15">
            <a:extLst>
              <a:ext uri="{FF2B5EF4-FFF2-40B4-BE49-F238E27FC236}">
                <a16:creationId xmlns:a16="http://schemas.microsoft.com/office/drawing/2014/main" id="{30FF32EA-F086-C7DB-2C54-C2B578D6D69F}"/>
              </a:ext>
            </a:extLst>
          </p:cNvPr>
          <p:cNvSpPr/>
          <p:nvPr/>
        </p:nvSpPr>
        <p:spPr>
          <a:xfrm>
            <a:off x="1025142" y="4252047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流程图: 接点 16">
            <a:extLst>
              <a:ext uri="{FF2B5EF4-FFF2-40B4-BE49-F238E27FC236}">
                <a16:creationId xmlns:a16="http://schemas.microsoft.com/office/drawing/2014/main" id="{AC3AA18D-5A82-329A-E23D-9FC110719941}"/>
              </a:ext>
            </a:extLst>
          </p:cNvPr>
          <p:cNvSpPr/>
          <p:nvPr/>
        </p:nvSpPr>
        <p:spPr>
          <a:xfrm>
            <a:off x="5314754" y="4214922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流程图: 接点 17">
            <a:extLst>
              <a:ext uri="{FF2B5EF4-FFF2-40B4-BE49-F238E27FC236}">
                <a16:creationId xmlns:a16="http://schemas.microsoft.com/office/drawing/2014/main" id="{E40E1FF7-B890-E94F-6B96-5E89B2FE9B20}"/>
              </a:ext>
            </a:extLst>
          </p:cNvPr>
          <p:cNvSpPr/>
          <p:nvPr/>
        </p:nvSpPr>
        <p:spPr>
          <a:xfrm>
            <a:off x="5200454" y="4218284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流程图: 接点 18">
            <a:extLst>
              <a:ext uri="{FF2B5EF4-FFF2-40B4-BE49-F238E27FC236}">
                <a16:creationId xmlns:a16="http://schemas.microsoft.com/office/drawing/2014/main" id="{7170A413-BE8A-941D-557C-38D5EF03686D}"/>
              </a:ext>
            </a:extLst>
          </p:cNvPr>
          <p:cNvSpPr/>
          <p:nvPr/>
        </p:nvSpPr>
        <p:spPr>
          <a:xfrm>
            <a:off x="5015910" y="3784762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流程图: 接点 19">
            <a:extLst>
              <a:ext uri="{FF2B5EF4-FFF2-40B4-BE49-F238E27FC236}">
                <a16:creationId xmlns:a16="http://schemas.microsoft.com/office/drawing/2014/main" id="{76B20353-4C88-836F-3880-6C7CFE311C6D}"/>
              </a:ext>
            </a:extLst>
          </p:cNvPr>
          <p:cNvSpPr/>
          <p:nvPr/>
        </p:nvSpPr>
        <p:spPr>
          <a:xfrm>
            <a:off x="4715442" y="3784762"/>
            <a:ext cx="155436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流程图: 接点 20">
            <a:extLst>
              <a:ext uri="{FF2B5EF4-FFF2-40B4-BE49-F238E27FC236}">
                <a16:creationId xmlns:a16="http://schemas.microsoft.com/office/drawing/2014/main" id="{82504F5E-D283-DC43-617F-F1B8B535BE94}"/>
              </a:ext>
            </a:extLst>
          </p:cNvPr>
          <p:cNvSpPr/>
          <p:nvPr/>
        </p:nvSpPr>
        <p:spPr>
          <a:xfrm>
            <a:off x="4497246" y="3784762"/>
            <a:ext cx="155436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流程图: 接点 21">
            <a:extLst>
              <a:ext uri="{FF2B5EF4-FFF2-40B4-BE49-F238E27FC236}">
                <a16:creationId xmlns:a16="http://schemas.microsoft.com/office/drawing/2014/main" id="{33768874-8A5C-DCE7-9309-F272C220AF9C}"/>
              </a:ext>
            </a:extLst>
          </p:cNvPr>
          <p:cNvSpPr/>
          <p:nvPr/>
        </p:nvSpPr>
        <p:spPr>
          <a:xfrm>
            <a:off x="5024689" y="4214922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流程图: 接点 22">
            <a:extLst>
              <a:ext uri="{FF2B5EF4-FFF2-40B4-BE49-F238E27FC236}">
                <a16:creationId xmlns:a16="http://schemas.microsoft.com/office/drawing/2014/main" id="{E9A943C7-AE4A-9CB9-017C-32A6B14872A0}"/>
              </a:ext>
            </a:extLst>
          </p:cNvPr>
          <p:cNvSpPr/>
          <p:nvPr/>
        </p:nvSpPr>
        <p:spPr>
          <a:xfrm>
            <a:off x="4883972" y="4214922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流程图: 接点 23">
            <a:extLst>
              <a:ext uri="{FF2B5EF4-FFF2-40B4-BE49-F238E27FC236}">
                <a16:creationId xmlns:a16="http://schemas.microsoft.com/office/drawing/2014/main" id="{3CFA13F4-6129-96D4-DEDC-1C384AEE3098}"/>
              </a:ext>
            </a:extLst>
          </p:cNvPr>
          <p:cNvSpPr/>
          <p:nvPr/>
        </p:nvSpPr>
        <p:spPr>
          <a:xfrm>
            <a:off x="4624640" y="4214922"/>
            <a:ext cx="155436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流程图: 接点 24">
            <a:extLst>
              <a:ext uri="{FF2B5EF4-FFF2-40B4-BE49-F238E27FC236}">
                <a16:creationId xmlns:a16="http://schemas.microsoft.com/office/drawing/2014/main" id="{D5068C29-26AF-3172-4FDC-F77E82458488}"/>
              </a:ext>
            </a:extLst>
          </p:cNvPr>
          <p:cNvSpPr/>
          <p:nvPr/>
        </p:nvSpPr>
        <p:spPr>
          <a:xfrm>
            <a:off x="4475218" y="4214922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流程图: 接点 25">
            <a:extLst>
              <a:ext uri="{FF2B5EF4-FFF2-40B4-BE49-F238E27FC236}">
                <a16:creationId xmlns:a16="http://schemas.microsoft.com/office/drawing/2014/main" id="{3955F0C6-95F8-06D3-30FC-1960073C4470}"/>
              </a:ext>
            </a:extLst>
          </p:cNvPr>
          <p:cNvSpPr/>
          <p:nvPr/>
        </p:nvSpPr>
        <p:spPr>
          <a:xfrm>
            <a:off x="4352099" y="4214922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流程图: 接点 26">
            <a:extLst>
              <a:ext uri="{FF2B5EF4-FFF2-40B4-BE49-F238E27FC236}">
                <a16:creationId xmlns:a16="http://schemas.microsoft.com/office/drawing/2014/main" id="{E1C82E99-1A6D-7C7F-D3E4-E046355AA5CA}"/>
              </a:ext>
            </a:extLst>
          </p:cNvPr>
          <p:cNvSpPr/>
          <p:nvPr/>
        </p:nvSpPr>
        <p:spPr>
          <a:xfrm>
            <a:off x="4070853" y="4214921"/>
            <a:ext cx="237305" cy="131547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流程图: 接点 27">
            <a:extLst>
              <a:ext uri="{FF2B5EF4-FFF2-40B4-BE49-F238E27FC236}">
                <a16:creationId xmlns:a16="http://schemas.microsoft.com/office/drawing/2014/main" id="{0D878ABD-130B-12B0-3A71-067FBBB4DCBA}"/>
              </a:ext>
            </a:extLst>
          </p:cNvPr>
          <p:cNvSpPr/>
          <p:nvPr/>
        </p:nvSpPr>
        <p:spPr>
          <a:xfrm>
            <a:off x="3820226" y="4233483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流程图: 接点 28">
            <a:extLst>
              <a:ext uri="{FF2B5EF4-FFF2-40B4-BE49-F238E27FC236}">
                <a16:creationId xmlns:a16="http://schemas.microsoft.com/office/drawing/2014/main" id="{E6FBC1C7-C82E-1781-74D4-68EC3972CC9E}"/>
              </a:ext>
            </a:extLst>
          </p:cNvPr>
          <p:cNvSpPr/>
          <p:nvPr/>
        </p:nvSpPr>
        <p:spPr>
          <a:xfrm>
            <a:off x="3587311" y="4233482"/>
            <a:ext cx="167060" cy="112985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流程图: 接点 29">
            <a:extLst>
              <a:ext uri="{FF2B5EF4-FFF2-40B4-BE49-F238E27FC236}">
                <a16:creationId xmlns:a16="http://schemas.microsoft.com/office/drawing/2014/main" id="{41D37623-7910-6221-3B5C-A5E2033F4B8E}"/>
              </a:ext>
            </a:extLst>
          </p:cNvPr>
          <p:cNvSpPr/>
          <p:nvPr/>
        </p:nvSpPr>
        <p:spPr>
          <a:xfrm>
            <a:off x="3420251" y="4214922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流程图: 接点 30">
            <a:extLst>
              <a:ext uri="{FF2B5EF4-FFF2-40B4-BE49-F238E27FC236}">
                <a16:creationId xmlns:a16="http://schemas.microsoft.com/office/drawing/2014/main" id="{DBEBD4AF-FB56-C1AC-C53C-2AECBCE442EB}"/>
              </a:ext>
            </a:extLst>
          </p:cNvPr>
          <p:cNvSpPr/>
          <p:nvPr/>
        </p:nvSpPr>
        <p:spPr>
          <a:xfrm>
            <a:off x="3244412" y="4233482"/>
            <a:ext cx="158241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流程图: 接点 31">
            <a:extLst>
              <a:ext uri="{FF2B5EF4-FFF2-40B4-BE49-F238E27FC236}">
                <a16:creationId xmlns:a16="http://schemas.microsoft.com/office/drawing/2014/main" id="{1369AB36-341F-DB01-E85F-C179BF46204A}"/>
              </a:ext>
            </a:extLst>
          </p:cNvPr>
          <p:cNvSpPr/>
          <p:nvPr/>
        </p:nvSpPr>
        <p:spPr>
          <a:xfrm>
            <a:off x="3046582" y="4233482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流程图: 接点 32">
            <a:extLst>
              <a:ext uri="{FF2B5EF4-FFF2-40B4-BE49-F238E27FC236}">
                <a16:creationId xmlns:a16="http://schemas.microsoft.com/office/drawing/2014/main" id="{BB23179D-F8AC-272D-58F3-A6AC2DFB13F8}"/>
              </a:ext>
            </a:extLst>
          </p:cNvPr>
          <p:cNvSpPr/>
          <p:nvPr/>
        </p:nvSpPr>
        <p:spPr>
          <a:xfrm>
            <a:off x="2730100" y="4233484"/>
            <a:ext cx="144882" cy="94420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流程图: 接点 33">
            <a:extLst>
              <a:ext uri="{FF2B5EF4-FFF2-40B4-BE49-F238E27FC236}">
                <a16:creationId xmlns:a16="http://schemas.microsoft.com/office/drawing/2014/main" id="{6D51BC78-EC00-44C8-4664-FDED4E08DCC6}"/>
              </a:ext>
            </a:extLst>
          </p:cNvPr>
          <p:cNvSpPr/>
          <p:nvPr/>
        </p:nvSpPr>
        <p:spPr>
          <a:xfrm>
            <a:off x="2497185" y="4242763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流程图: 接点 34">
            <a:extLst>
              <a:ext uri="{FF2B5EF4-FFF2-40B4-BE49-F238E27FC236}">
                <a16:creationId xmlns:a16="http://schemas.microsoft.com/office/drawing/2014/main" id="{723B93C4-E37B-DE56-F493-CAE00D5DBC07}"/>
              </a:ext>
            </a:extLst>
          </p:cNvPr>
          <p:cNvSpPr/>
          <p:nvPr/>
        </p:nvSpPr>
        <p:spPr>
          <a:xfrm>
            <a:off x="2169652" y="4242763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流程图: 接点 35">
            <a:extLst>
              <a:ext uri="{FF2B5EF4-FFF2-40B4-BE49-F238E27FC236}">
                <a16:creationId xmlns:a16="http://schemas.microsoft.com/office/drawing/2014/main" id="{12D07E23-A841-EC85-8225-17762909ECD5}"/>
              </a:ext>
            </a:extLst>
          </p:cNvPr>
          <p:cNvSpPr/>
          <p:nvPr/>
        </p:nvSpPr>
        <p:spPr>
          <a:xfrm>
            <a:off x="1945442" y="4262133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流程图: 接点 36">
            <a:extLst>
              <a:ext uri="{FF2B5EF4-FFF2-40B4-BE49-F238E27FC236}">
                <a16:creationId xmlns:a16="http://schemas.microsoft.com/office/drawing/2014/main" id="{9CA7888D-0E45-7D50-D1C6-3AC3883F778A}"/>
              </a:ext>
            </a:extLst>
          </p:cNvPr>
          <p:cNvSpPr/>
          <p:nvPr/>
        </p:nvSpPr>
        <p:spPr>
          <a:xfrm>
            <a:off x="1395530" y="4242763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流程图: 接点 37">
            <a:extLst>
              <a:ext uri="{FF2B5EF4-FFF2-40B4-BE49-F238E27FC236}">
                <a16:creationId xmlns:a16="http://schemas.microsoft.com/office/drawing/2014/main" id="{30C9AC60-FB38-BE58-A47B-7B4248D3CA16}"/>
              </a:ext>
            </a:extLst>
          </p:cNvPr>
          <p:cNvSpPr/>
          <p:nvPr/>
        </p:nvSpPr>
        <p:spPr>
          <a:xfrm>
            <a:off x="4067924" y="3784762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流程图: 接点 38">
            <a:extLst>
              <a:ext uri="{FF2B5EF4-FFF2-40B4-BE49-F238E27FC236}">
                <a16:creationId xmlns:a16="http://schemas.microsoft.com/office/drawing/2014/main" id="{F60C4FE2-4522-204F-5762-F30373979F9F}"/>
              </a:ext>
            </a:extLst>
          </p:cNvPr>
          <p:cNvSpPr/>
          <p:nvPr/>
        </p:nvSpPr>
        <p:spPr>
          <a:xfrm>
            <a:off x="3974782" y="3784762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流程图: 接点 39">
            <a:extLst>
              <a:ext uri="{FF2B5EF4-FFF2-40B4-BE49-F238E27FC236}">
                <a16:creationId xmlns:a16="http://schemas.microsoft.com/office/drawing/2014/main" id="{672157F1-6CE0-9285-3373-6747BC8B12AC}"/>
              </a:ext>
            </a:extLst>
          </p:cNvPr>
          <p:cNvSpPr/>
          <p:nvPr/>
        </p:nvSpPr>
        <p:spPr>
          <a:xfrm>
            <a:off x="3843274" y="3784762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流程图: 接点 40">
            <a:extLst>
              <a:ext uri="{FF2B5EF4-FFF2-40B4-BE49-F238E27FC236}">
                <a16:creationId xmlns:a16="http://schemas.microsoft.com/office/drawing/2014/main" id="{C14F0A32-E505-83C6-03ED-C803E85F78B2}"/>
              </a:ext>
            </a:extLst>
          </p:cNvPr>
          <p:cNvSpPr/>
          <p:nvPr/>
        </p:nvSpPr>
        <p:spPr>
          <a:xfrm>
            <a:off x="3402002" y="3784762"/>
            <a:ext cx="176538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流程图: 接点 41">
            <a:extLst>
              <a:ext uri="{FF2B5EF4-FFF2-40B4-BE49-F238E27FC236}">
                <a16:creationId xmlns:a16="http://schemas.microsoft.com/office/drawing/2014/main" id="{CDEECB59-96B5-C252-DA3A-5F1F8638F817}"/>
              </a:ext>
            </a:extLst>
          </p:cNvPr>
          <p:cNvSpPr/>
          <p:nvPr/>
        </p:nvSpPr>
        <p:spPr>
          <a:xfrm>
            <a:off x="3218643" y="3784762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流程图: 接点 42">
            <a:extLst>
              <a:ext uri="{FF2B5EF4-FFF2-40B4-BE49-F238E27FC236}">
                <a16:creationId xmlns:a16="http://schemas.microsoft.com/office/drawing/2014/main" id="{01B512D3-2071-DB35-1478-B1F050656455}"/>
              </a:ext>
            </a:extLst>
          </p:cNvPr>
          <p:cNvSpPr/>
          <p:nvPr/>
        </p:nvSpPr>
        <p:spPr>
          <a:xfrm>
            <a:off x="3095982" y="3784762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流程图: 接点 43">
            <a:extLst>
              <a:ext uri="{FF2B5EF4-FFF2-40B4-BE49-F238E27FC236}">
                <a16:creationId xmlns:a16="http://schemas.microsoft.com/office/drawing/2014/main" id="{85E5DEB9-2A54-519E-4F7D-6E0D85C3A088}"/>
              </a:ext>
            </a:extLst>
          </p:cNvPr>
          <p:cNvSpPr/>
          <p:nvPr/>
        </p:nvSpPr>
        <p:spPr>
          <a:xfrm>
            <a:off x="2871487" y="3784761"/>
            <a:ext cx="155436" cy="118247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流程图: 接点 44">
            <a:extLst>
              <a:ext uri="{FF2B5EF4-FFF2-40B4-BE49-F238E27FC236}">
                <a16:creationId xmlns:a16="http://schemas.microsoft.com/office/drawing/2014/main" id="{70F33344-EDEE-7A29-D9CF-5A0D91AF9A8D}"/>
              </a:ext>
            </a:extLst>
          </p:cNvPr>
          <p:cNvSpPr/>
          <p:nvPr/>
        </p:nvSpPr>
        <p:spPr>
          <a:xfrm>
            <a:off x="2237337" y="3808586"/>
            <a:ext cx="155436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流程图: 接点 45">
            <a:extLst>
              <a:ext uri="{FF2B5EF4-FFF2-40B4-BE49-F238E27FC236}">
                <a16:creationId xmlns:a16="http://schemas.microsoft.com/office/drawing/2014/main" id="{E4A82826-EB13-B49D-5664-881AEF6E098C}"/>
              </a:ext>
            </a:extLst>
          </p:cNvPr>
          <p:cNvSpPr/>
          <p:nvPr/>
        </p:nvSpPr>
        <p:spPr>
          <a:xfrm>
            <a:off x="1501087" y="3808586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流程图: 接点 46">
            <a:extLst>
              <a:ext uri="{FF2B5EF4-FFF2-40B4-BE49-F238E27FC236}">
                <a16:creationId xmlns:a16="http://schemas.microsoft.com/office/drawing/2014/main" id="{11AD135B-A65D-57DC-CFFF-6089DC086171}"/>
              </a:ext>
            </a:extLst>
          </p:cNvPr>
          <p:cNvSpPr/>
          <p:nvPr/>
        </p:nvSpPr>
        <p:spPr>
          <a:xfrm>
            <a:off x="5695554" y="4233482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流程图: 接点 47">
            <a:extLst>
              <a:ext uri="{FF2B5EF4-FFF2-40B4-BE49-F238E27FC236}">
                <a16:creationId xmlns:a16="http://schemas.microsoft.com/office/drawing/2014/main" id="{E84582AC-50F1-9549-30D0-C349CFFFC5DC}"/>
              </a:ext>
            </a:extLst>
          </p:cNvPr>
          <p:cNvSpPr/>
          <p:nvPr/>
        </p:nvSpPr>
        <p:spPr>
          <a:xfrm>
            <a:off x="905517" y="3808586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流程图: 接点 48">
            <a:extLst>
              <a:ext uri="{FF2B5EF4-FFF2-40B4-BE49-F238E27FC236}">
                <a16:creationId xmlns:a16="http://schemas.microsoft.com/office/drawing/2014/main" id="{74310DF0-06DA-1C3C-1907-FE92B06E51EC}"/>
              </a:ext>
            </a:extLst>
          </p:cNvPr>
          <p:cNvSpPr/>
          <p:nvPr/>
        </p:nvSpPr>
        <p:spPr>
          <a:xfrm>
            <a:off x="1132923" y="3808586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流程图: 接点 49">
            <a:extLst>
              <a:ext uri="{FF2B5EF4-FFF2-40B4-BE49-F238E27FC236}">
                <a16:creationId xmlns:a16="http://schemas.microsoft.com/office/drawing/2014/main" id="{D0391D98-2AF0-96B1-467D-12E04EA25DE8}"/>
              </a:ext>
            </a:extLst>
          </p:cNvPr>
          <p:cNvSpPr/>
          <p:nvPr/>
        </p:nvSpPr>
        <p:spPr>
          <a:xfrm>
            <a:off x="767892" y="4262133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流程图: 接点 50">
            <a:extLst>
              <a:ext uri="{FF2B5EF4-FFF2-40B4-BE49-F238E27FC236}">
                <a16:creationId xmlns:a16="http://schemas.microsoft.com/office/drawing/2014/main" id="{C3A145D3-B4B6-ABCB-3F50-65915DF60D06}"/>
              </a:ext>
            </a:extLst>
          </p:cNvPr>
          <p:cNvSpPr/>
          <p:nvPr/>
        </p:nvSpPr>
        <p:spPr>
          <a:xfrm>
            <a:off x="5917904" y="4214922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Slide Number Placeholder 1">
            <a:extLst>
              <a:ext uri="{FF2B5EF4-FFF2-40B4-BE49-F238E27FC236}">
                <a16:creationId xmlns:a16="http://schemas.microsoft.com/office/drawing/2014/main" id="{CF7772B0-58B3-BE08-D7B7-08C2F867A43A}"/>
              </a:ext>
            </a:extLst>
          </p:cNvPr>
          <p:cNvSpPr txBox="1">
            <a:spLocks/>
          </p:cNvSpPr>
          <p:nvPr/>
        </p:nvSpPr>
        <p:spPr>
          <a:xfrm>
            <a:off x="11458576" y="6253163"/>
            <a:ext cx="336268" cy="4227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1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 sz="1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367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AF833-B209-DF1B-B2A7-EB6C70733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521335"/>
            <a:ext cx="2521449" cy="1325563"/>
          </a:xfrm>
        </p:spPr>
        <p:txBody>
          <a:bodyPr/>
          <a:lstStyle/>
          <a:p>
            <a:r>
              <a:rPr lang="en-US" altLang="zh-CN" dirty="0">
                <a:solidFill>
                  <a:srgbClr val="FFC000"/>
                </a:solidFill>
                <a:latin typeface="Aptos" panose="020B0004020202020204" pitchFamily="34" charset="0"/>
              </a:rPr>
              <a:t>No. 402</a:t>
            </a:r>
            <a:r>
              <a:rPr lang="zh-CN" altLang="en-US" dirty="0"/>
              <a:t/>
            </a:r>
            <a:br>
              <a:rPr lang="zh-CN" altLang="en-US" dirty="0"/>
            </a:b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4D9845-C432-DB34-8573-88D301DF5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5200" y="155575"/>
            <a:ext cx="6332077" cy="1229432"/>
          </a:xfrm>
        </p:spPr>
        <p:txBody>
          <a:bodyPr/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Too many chips on </a:t>
            </a:r>
            <a:r>
              <a:rPr lang="en-US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chamfers </a:t>
            </a:r>
          </a:p>
          <a:p>
            <a:pPr marL="0" indent="0">
              <a:buNone/>
            </a:pPr>
            <a:r>
              <a:rPr lang="en-US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(the same as in 407)</a:t>
            </a: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9C479AD-D867-1288-1E80-37008C16273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" y="1846898"/>
            <a:ext cx="5755640" cy="431673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8B7A6B1-6706-3711-F574-F742BE3CDC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846898"/>
            <a:ext cx="5755640" cy="4316730"/>
          </a:xfrm>
          <a:prstGeom prst="rect">
            <a:avLst/>
          </a:prstGeom>
        </p:spPr>
      </p:pic>
      <p:sp>
        <p:nvSpPr>
          <p:cNvPr id="5" name="流程图: 接点 4">
            <a:extLst>
              <a:ext uri="{FF2B5EF4-FFF2-40B4-BE49-F238E27FC236}">
                <a16:creationId xmlns:a16="http://schemas.microsoft.com/office/drawing/2014/main" id="{6D1CFB00-D4B9-6185-6CE8-B3542B5867EE}"/>
              </a:ext>
            </a:extLst>
          </p:cNvPr>
          <p:cNvSpPr/>
          <p:nvPr/>
        </p:nvSpPr>
        <p:spPr>
          <a:xfrm>
            <a:off x="1033669" y="4040256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流程图: 接点 5">
            <a:extLst>
              <a:ext uri="{FF2B5EF4-FFF2-40B4-BE49-F238E27FC236}">
                <a16:creationId xmlns:a16="http://schemas.microsoft.com/office/drawing/2014/main" id="{8CF4B66C-485D-FCF1-0F27-2FF89FCC6B54}"/>
              </a:ext>
            </a:extLst>
          </p:cNvPr>
          <p:cNvSpPr/>
          <p:nvPr/>
        </p:nvSpPr>
        <p:spPr>
          <a:xfrm>
            <a:off x="745451" y="4040256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流程图: 接点 6">
            <a:extLst>
              <a:ext uri="{FF2B5EF4-FFF2-40B4-BE49-F238E27FC236}">
                <a16:creationId xmlns:a16="http://schemas.microsoft.com/office/drawing/2014/main" id="{2E30D089-E303-151F-F6D9-7CBDF0ADB6C7}"/>
              </a:ext>
            </a:extLst>
          </p:cNvPr>
          <p:cNvSpPr/>
          <p:nvPr/>
        </p:nvSpPr>
        <p:spPr>
          <a:xfrm>
            <a:off x="1394791" y="4040256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流程图: 接点 7">
            <a:extLst>
              <a:ext uri="{FF2B5EF4-FFF2-40B4-BE49-F238E27FC236}">
                <a16:creationId xmlns:a16="http://schemas.microsoft.com/office/drawing/2014/main" id="{C050A603-1581-5B19-70CD-52A486B94AFC}"/>
              </a:ext>
            </a:extLst>
          </p:cNvPr>
          <p:cNvSpPr/>
          <p:nvPr/>
        </p:nvSpPr>
        <p:spPr>
          <a:xfrm>
            <a:off x="1936474" y="4040256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流程图: 接点 8">
            <a:extLst>
              <a:ext uri="{FF2B5EF4-FFF2-40B4-BE49-F238E27FC236}">
                <a16:creationId xmlns:a16="http://schemas.microsoft.com/office/drawing/2014/main" id="{8D9D16A4-972B-A71D-6CA4-C5016C7B0A7D}"/>
              </a:ext>
            </a:extLst>
          </p:cNvPr>
          <p:cNvSpPr/>
          <p:nvPr/>
        </p:nvSpPr>
        <p:spPr>
          <a:xfrm>
            <a:off x="2973732" y="4040256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流程图: 接点 9">
            <a:extLst>
              <a:ext uri="{FF2B5EF4-FFF2-40B4-BE49-F238E27FC236}">
                <a16:creationId xmlns:a16="http://schemas.microsoft.com/office/drawing/2014/main" id="{92947E00-919C-B10D-BF2C-4DF4E306C6C5}"/>
              </a:ext>
            </a:extLst>
          </p:cNvPr>
          <p:cNvSpPr/>
          <p:nvPr/>
        </p:nvSpPr>
        <p:spPr>
          <a:xfrm>
            <a:off x="3415058" y="4040256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流程图: 接点 10">
            <a:extLst>
              <a:ext uri="{FF2B5EF4-FFF2-40B4-BE49-F238E27FC236}">
                <a16:creationId xmlns:a16="http://schemas.microsoft.com/office/drawing/2014/main" id="{404AFBAE-2052-65C7-BF3B-201F26193103}"/>
              </a:ext>
            </a:extLst>
          </p:cNvPr>
          <p:cNvSpPr/>
          <p:nvPr/>
        </p:nvSpPr>
        <p:spPr>
          <a:xfrm>
            <a:off x="3231476" y="4040256"/>
            <a:ext cx="169863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流程图: 接点 12">
            <a:extLst>
              <a:ext uri="{FF2B5EF4-FFF2-40B4-BE49-F238E27FC236}">
                <a16:creationId xmlns:a16="http://schemas.microsoft.com/office/drawing/2014/main" id="{BC763FA0-8F4A-DFB9-9133-745E1F78966B}"/>
              </a:ext>
            </a:extLst>
          </p:cNvPr>
          <p:cNvSpPr/>
          <p:nvPr/>
        </p:nvSpPr>
        <p:spPr>
          <a:xfrm>
            <a:off x="1451941" y="3650973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流程图: 接点 13">
            <a:extLst>
              <a:ext uri="{FF2B5EF4-FFF2-40B4-BE49-F238E27FC236}">
                <a16:creationId xmlns:a16="http://schemas.microsoft.com/office/drawing/2014/main" id="{7D8A3C77-E590-ACE1-47E2-C034DB75BFDE}"/>
              </a:ext>
            </a:extLst>
          </p:cNvPr>
          <p:cNvSpPr/>
          <p:nvPr/>
        </p:nvSpPr>
        <p:spPr>
          <a:xfrm>
            <a:off x="1694207" y="3650973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接点 14">
            <a:extLst>
              <a:ext uri="{FF2B5EF4-FFF2-40B4-BE49-F238E27FC236}">
                <a16:creationId xmlns:a16="http://schemas.microsoft.com/office/drawing/2014/main" id="{6A753DDC-99D6-41EB-014A-511D40145F4E}"/>
              </a:ext>
            </a:extLst>
          </p:cNvPr>
          <p:cNvSpPr/>
          <p:nvPr/>
        </p:nvSpPr>
        <p:spPr>
          <a:xfrm>
            <a:off x="1936474" y="3650973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流程图: 接点 15">
            <a:extLst>
              <a:ext uri="{FF2B5EF4-FFF2-40B4-BE49-F238E27FC236}">
                <a16:creationId xmlns:a16="http://schemas.microsoft.com/office/drawing/2014/main" id="{8E4E43EE-939C-D1E8-34D3-D7E4B0C843DA}"/>
              </a:ext>
            </a:extLst>
          </p:cNvPr>
          <p:cNvSpPr/>
          <p:nvPr/>
        </p:nvSpPr>
        <p:spPr>
          <a:xfrm>
            <a:off x="3896139" y="4040256"/>
            <a:ext cx="172001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流程图: 接点 16">
            <a:extLst>
              <a:ext uri="{FF2B5EF4-FFF2-40B4-BE49-F238E27FC236}">
                <a16:creationId xmlns:a16="http://schemas.microsoft.com/office/drawing/2014/main" id="{62B01DA3-E5E2-4255-8036-DD8EE52200F2}"/>
              </a:ext>
            </a:extLst>
          </p:cNvPr>
          <p:cNvSpPr/>
          <p:nvPr/>
        </p:nvSpPr>
        <p:spPr>
          <a:xfrm>
            <a:off x="4403037" y="4040256"/>
            <a:ext cx="172001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流程图: 接点 17">
            <a:extLst>
              <a:ext uri="{FF2B5EF4-FFF2-40B4-BE49-F238E27FC236}">
                <a16:creationId xmlns:a16="http://schemas.microsoft.com/office/drawing/2014/main" id="{AFB1AFA2-ECEC-84FC-06F4-BB9E49FBE6C2}"/>
              </a:ext>
            </a:extLst>
          </p:cNvPr>
          <p:cNvSpPr/>
          <p:nvPr/>
        </p:nvSpPr>
        <p:spPr>
          <a:xfrm>
            <a:off x="4688370" y="4040256"/>
            <a:ext cx="172001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流程图: 接点 18">
            <a:extLst>
              <a:ext uri="{FF2B5EF4-FFF2-40B4-BE49-F238E27FC236}">
                <a16:creationId xmlns:a16="http://schemas.microsoft.com/office/drawing/2014/main" id="{8732EA70-954C-085A-7EFD-07EF367F8479}"/>
              </a:ext>
            </a:extLst>
          </p:cNvPr>
          <p:cNvSpPr/>
          <p:nvPr/>
        </p:nvSpPr>
        <p:spPr>
          <a:xfrm>
            <a:off x="5499651" y="4040256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流程图: 接点 19">
            <a:extLst>
              <a:ext uri="{FF2B5EF4-FFF2-40B4-BE49-F238E27FC236}">
                <a16:creationId xmlns:a16="http://schemas.microsoft.com/office/drawing/2014/main" id="{DA72CFD0-8ADE-4674-5892-12B12359135E}"/>
              </a:ext>
            </a:extLst>
          </p:cNvPr>
          <p:cNvSpPr/>
          <p:nvPr/>
        </p:nvSpPr>
        <p:spPr>
          <a:xfrm>
            <a:off x="1794943" y="3650973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流程图: 接点 20">
            <a:extLst>
              <a:ext uri="{FF2B5EF4-FFF2-40B4-BE49-F238E27FC236}">
                <a16:creationId xmlns:a16="http://schemas.microsoft.com/office/drawing/2014/main" id="{6E190BA8-29ED-3A3C-14A9-05F27D20CEA1}"/>
              </a:ext>
            </a:extLst>
          </p:cNvPr>
          <p:cNvSpPr/>
          <p:nvPr/>
        </p:nvSpPr>
        <p:spPr>
          <a:xfrm>
            <a:off x="1648256" y="4040256"/>
            <a:ext cx="195732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流程图: 接点 21">
            <a:extLst>
              <a:ext uri="{FF2B5EF4-FFF2-40B4-BE49-F238E27FC236}">
                <a16:creationId xmlns:a16="http://schemas.microsoft.com/office/drawing/2014/main" id="{87448305-2969-EA82-9025-47E3E2A3A040}"/>
              </a:ext>
            </a:extLst>
          </p:cNvPr>
          <p:cNvSpPr/>
          <p:nvPr/>
        </p:nvSpPr>
        <p:spPr>
          <a:xfrm>
            <a:off x="2816087" y="3650973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流程图: 接点 22">
            <a:extLst>
              <a:ext uri="{FF2B5EF4-FFF2-40B4-BE49-F238E27FC236}">
                <a16:creationId xmlns:a16="http://schemas.microsoft.com/office/drawing/2014/main" id="{547A3B23-37C4-3395-CCD7-29B2F7671734}"/>
              </a:ext>
            </a:extLst>
          </p:cNvPr>
          <p:cNvSpPr/>
          <p:nvPr/>
        </p:nvSpPr>
        <p:spPr>
          <a:xfrm>
            <a:off x="5052391" y="3643518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流程图: 接点 24">
            <a:extLst>
              <a:ext uri="{FF2B5EF4-FFF2-40B4-BE49-F238E27FC236}">
                <a16:creationId xmlns:a16="http://schemas.microsoft.com/office/drawing/2014/main" id="{EADCA5D7-B6D4-123B-CBD8-030C7E6A991F}"/>
              </a:ext>
            </a:extLst>
          </p:cNvPr>
          <p:cNvSpPr/>
          <p:nvPr/>
        </p:nvSpPr>
        <p:spPr>
          <a:xfrm>
            <a:off x="5395393" y="3625953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流程图: 接点 25">
            <a:extLst>
              <a:ext uri="{FF2B5EF4-FFF2-40B4-BE49-F238E27FC236}">
                <a16:creationId xmlns:a16="http://schemas.microsoft.com/office/drawing/2014/main" id="{A41F69FC-46B9-53CF-E0E1-9DFDCA57EF59}"/>
              </a:ext>
            </a:extLst>
          </p:cNvPr>
          <p:cNvSpPr/>
          <p:nvPr/>
        </p:nvSpPr>
        <p:spPr>
          <a:xfrm>
            <a:off x="5193922" y="3643518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流程图: 接点 26">
            <a:extLst>
              <a:ext uri="{FF2B5EF4-FFF2-40B4-BE49-F238E27FC236}">
                <a16:creationId xmlns:a16="http://schemas.microsoft.com/office/drawing/2014/main" id="{42275DCE-6F46-6DAE-4681-4FBFF8291209}"/>
              </a:ext>
            </a:extLst>
          </p:cNvPr>
          <p:cNvSpPr/>
          <p:nvPr/>
        </p:nvSpPr>
        <p:spPr>
          <a:xfrm>
            <a:off x="4201113" y="3625953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流程图: 接点 27">
            <a:extLst>
              <a:ext uri="{FF2B5EF4-FFF2-40B4-BE49-F238E27FC236}">
                <a16:creationId xmlns:a16="http://schemas.microsoft.com/office/drawing/2014/main" id="{1473AF9F-E84A-2514-DFA6-D12A47714B6A}"/>
              </a:ext>
            </a:extLst>
          </p:cNvPr>
          <p:cNvSpPr/>
          <p:nvPr/>
        </p:nvSpPr>
        <p:spPr>
          <a:xfrm>
            <a:off x="1147485" y="4040256"/>
            <a:ext cx="114300" cy="94422"/>
          </a:xfrm>
          <a:prstGeom prst="flowChartConnector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7E22A547-0043-CB5F-8281-CC2BA1C287BF}"/>
              </a:ext>
            </a:extLst>
          </p:cNvPr>
          <p:cNvSpPr txBox="1">
            <a:spLocks/>
          </p:cNvSpPr>
          <p:nvPr/>
        </p:nvSpPr>
        <p:spPr>
          <a:xfrm>
            <a:off x="11458576" y="6253163"/>
            <a:ext cx="336268" cy="4227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1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 sz="1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458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210</Words>
  <Application>Microsoft Office PowerPoint</Application>
  <PresentationFormat>Widescreen</PresentationFormat>
  <Paragraphs>67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Aptos</vt:lpstr>
      <vt:lpstr>Arial</vt:lpstr>
      <vt:lpstr>Calibri</vt:lpstr>
      <vt:lpstr>等线</vt:lpstr>
      <vt:lpstr>等线 Light</vt:lpstr>
      <vt:lpstr>Symbol</vt:lpstr>
      <vt:lpstr>Times New Roman</vt:lpstr>
      <vt:lpstr>Office 主题​​</vt:lpstr>
      <vt:lpstr>Crystal Quality Test (70 crystals recently received from SICCAS)</vt:lpstr>
      <vt:lpstr>PowerPoint Presentation</vt:lpstr>
      <vt:lpstr>Unpolished-1</vt:lpstr>
      <vt:lpstr>Unpolished-2</vt:lpstr>
      <vt:lpstr>Unpolished-3</vt:lpstr>
      <vt:lpstr>Unpolished-4</vt:lpstr>
      <vt:lpstr>PowerPoint Presentation</vt:lpstr>
      <vt:lpstr>No. 407</vt:lpstr>
      <vt:lpstr>No. 402 </vt:lpstr>
      <vt:lpstr>No. 417</vt:lpstr>
      <vt:lpstr>No. 419</vt:lpstr>
      <vt:lpstr>No. 428</vt:lpstr>
      <vt:lpstr>No. 443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Crystal Quality Test</dc:title>
  <dc:creator>傲然 刘</dc:creator>
  <cp:lastModifiedBy>Alexander Somov</cp:lastModifiedBy>
  <cp:revision>9</cp:revision>
  <dcterms:created xsi:type="dcterms:W3CDTF">2023-09-22T18:14:29Z</dcterms:created>
  <dcterms:modified xsi:type="dcterms:W3CDTF">2023-09-27T16:38:55Z</dcterms:modified>
</cp:coreProperties>
</file>