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5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6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3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5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4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0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0C36-33BD-430E-9EA7-F1CA72C72FD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435A4-0943-4919-AA3C-1C5DADE5D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wiki/index.php/FCAL_Installa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2065" y="81574"/>
            <a:ext cx="457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FCAL 2  in Hall D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5105" y="266238"/>
            <a:ext cx="201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Sasha, 11/3/22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9" y="740719"/>
            <a:ext cx="3814856" cy="3865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0789" y="1335215"/>
            <a:ext cx="7129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Replace the inner part of the lead glass calorimeter  with high-granularity high-resolution </a:t>
            </a:r>
            <a:r>
              <a:rPr lang="en-US" sz="2000" dirty="0" err="1" smtClean="0"/>
              <a:t>PbWO</a:t>
            </a:r>
            <a:r>
              <a:rPr lang="en-US" sz="2000" dirty="0" smtClean="0"/>
              <a:t> crystals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  -  Number of FCAL lead glass blocks:  2800</a:t>
            </a:r>
          </a:p>
          <a:p>
            <a:endParaRPr lang="en-US" sz="2000" dirty="0"/>
          </a:p>
          <a:p>
            <a:r>
              <a:rPr lang="en-US" sz="2000" dirty="0" smtClean="0"/>
              <a:t>        - Replace:  432 lead glass modules  from the inner section  by   </a:t>
            </a:r>
          </a:p>
          <a:p>
            <a:r>
              <a:rPr lang="en-US" sz="2000" dirty="0" smtClean="0"/>
              <a:t>                                       1600 </a:t>
            </a:r>
            <a:r>
              <a:rPr lang="en-US" sz="2000" dirty="0" err="1" smtClean="0"/>
              <a:t>PbWO</a:t>
            </a:r>
            <a:r>
              <a:rPr lang="en-US" sz="2000" dirty="0" smtClean="0"/>
              <a:t> – based modules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lead glass size:          4 cm x 4 cm x 45 cm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</a:t>
            </a:r>
            <a:r>
              <a:rPr lang="en-US" sz="2000" dirty="0" err="1" smtClean="0"/>
              <a:t>PbWO</a:t>
            </a:r>
            <a:r>
              <a:rPr lang="en-US" sz="2000" dirty="0" smtClean="0"/>
              <a:t> crystal size:    2 cm x 2 cm x 20 cm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333805" y="4727903"/>
            <a:ext cx="834837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Timeline:</a:t>
            </a:r>
            <a:r>
              <a:rPr lang="en-US" sz="2000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- fabricate 1600 (+spares)  </a:t>
            </a:r>
            <a:r>
              <a:rPr lang="en-US" sz="2000" dirty="0" err="1" smtClean="0"/>
              <a:t>PbWO</a:t>
            </a:r>
            <a:r>
              <a:rPr lang="en-US" sz="2000" dirty="0" smtClean="0"/>
              <a:t> modules by March </a:t>
            </a:r>
            <a:r>
              <a:rPr lang="en-US" sz="2000" dirty="0" smtClean="0"/>
              <a:t>2023</a:t>
            </a:r>
          </a:p>
          <a:p>
            <a:r>
              <a:rPr lang="en-US" sz="2000" dirty="0" smtClean="0"/>
              <a:t>              - start disassembling FCAL2 in Hall D in May 2023</a:t>
            </a:r>
          </a:p>
          <a:p>
            <a:r>
              <a:rPr lang="en-US" sz="2000" dirty="0" smtClean="0"/>
              <a:t>              </a:t>
            </a:r>
            <a:r>
              <a:rPr lang="en-US" sz="2000" dirty="0" smtClean="0"/>
              <a:t>- start installing lead glass and </a:t>
            </a:r>
            <a:r>
              <a:rPr lang="en-US" sz="2000" dirty="0" err="1" smtClean="0"/>
              <a:t>PbWO</a:t>
            </a:r>
            <a:r>
              <a:rPr lang="en-US" sz="2000" dirty="0" smtClean="0"/>
              <a:t> modules in the end of June </a:t>
            </a:r>
            <a:r>
              <a:rPr lang="en-US" sz="2000" dirty="0" smtClean="0"/>
              <a:t>2023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391" y="385729"/>
            <a:ext cx="7710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the FCAL 2 Module Construction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259" y="1405806"/>
            <a:ext cx="102492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Number of fabricated modules:   1318   (need to fabricate 282 modules)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Wrapped crystals  </a:t>
            </a:r>
            <a:r>
              <a:rPr lang="en-US" sz="2000" dirty="0"/>
              <a:t>(Mindy, some </a:t>
            </a:r>
            <a:r>
              <a:rPr lang="en-US" sz="2000" dirty="0" smtClean="0"/>
              <a:t>students in summer):   576  </a:t>
            </a:r>
            <a:r>
              <a:rPr lang="en-US" sz="2000" dirty="0"/>
              <a:t>(SICCAS)  + </a:t>
            </a:r>
            <a:r>
              <a:rPr lang="en-US" sz="2000" dirty="0" smtClean="0"/>
              <a:t>742 </a:t>
            </a:r>
            <a:r>
              <a:rPr lang="en-US" sz="2000" dirty="0"/>
              <a:t>(CRYTUR) =  </a:t>
            </a:r>
            <a:r>
              <a:rPr lang="en-US" sz="2000" dirty="0" smtClean="0"/>
              <a:t>1318 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Preshaped</a:t>
            </a:r>
            <a:r>
              <a:rPr lang="en-US" sz="2000" dirty="0" smtClean="0"/>
              <a:t> ESR films ( George ):    900 (SICCAS)  +  890 (CRYTUR)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All done including spares !</a:t>
            </a:r>
          </a:p>
          <a:p>
            <a:r>
              <a:rPr lang="en-US" dirty="0" smtClean="0"/>
              <a:t>                         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0259" y="4165507"/>
            <a:ext cx="110826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Continue </a:t>
            </a:r>
            <a:r>
              <a:rPr lang="en-US" sz="2000" dirty="0"/>
              <a:t>wrapping  crystals (Mindy):   </a:t>
            </a:r>
          </a:p>
          <a:p>
            <a:endParaRPr lang="en-US" sz="2000" dirty="0"/>
          </a:p>
          <a:p>
            <a:r>
              <a:rPr lang="en-US" sz="2000" dirty="0"/>
              <a:t>                        -  </a:t>
            </a:r>
            <a:r>
              <a:rPr lang="en-US" sz="2000" dirty="0" smtClean="0"/>
              <a:t>About 80 </a:t>
            </a:r>
            <a:r>
              <a:rPr lang="en-US" sz="2000" dirty="0"/>
              <a:t>crystals </a:t>
            </a:r>
            <a:r>
              <a:rPr lang="en-US" sz="2000" dirty="0" smtClean="0"/>
              <a:t>are available</a:t>
            </a:r>
          </a:p>
          <a:p>
            <a:endParaRPr lang="en-US" sz="2000" dirty="0"/>
          </a:p>
          <a:p>
            <a:r>
              <a:rPr lang="en-US" sz="2000" dirty="0"/>
              <a:t>                        -  We’ll need to rewrap  140 CCAL modules (currently used by the </a:t>
            </a:r>
            <a:r>
              <a:rPr lang="en-US" sz="2000" dirty="0" err="1"/>
              <a:t>PrimEx</a:t>
            </a:r>
            <a:r>
              <a:rPr lang="en-US" sz="2000" dirty="0"/>
              <a:t> experiment,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will </a:t>
            </a:r>
            <a:r>
              <a:rPr lang="en-US" sz="2000" dirty="0"/>
              <a:t>be </a:t>
            </a:r>
            <a:r>
              <a:rPr lang="en-US" sz="2000" dirty="0" smtClean="0"/>
              <a:t>available </a:t>
            </a:r>
            <a:r>
              <a:rPr lang="en-US" sz="2000" dirty="0"/>
              <a:t>in January 2023 ) </a:t>
            </a:r>
          </a:p>
        </p:txBody>
      </p:sp>
    </p:spTree>
    <p:extLst>
      <p:ext uri="{BB962C8B-B14F-4D97-AF65-F5344CB8AC3E}">
        <p14:creationId xmlns:p14="http://schemas.microsoft.com/office/powerpoint/2010/main" val="36983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3838" y="244839"/>
            <a:ext cx="8016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Possible Tasks During  FCAL2 Module Fabrication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  (before May 2023)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152" y="2116870"/>
            <a:ext cx="54945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</a:t>
            </a: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Continue wrapping  crystals (Mindy):  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-  Prepare PMT sockets for installation   </a:t>
            </a:r>
          </a:p>
          <a:p>
            <a:endParaRPr lang="en-US" sz="2000" dirty="0"/>
          </a:p>
          <a:p>
            <a:r>
              <a:rPr lang="en-US" sz="2000" dirty="0" smtClean="0"/>
              <a:t>               (available 1600 sockets now)                      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r>
              <a:rPr lang="en-US" dirty="0" smtClean="0"/>
              <a:t>                    </a:t>
            </a:r>
            <a:endParaRPr lang="en-US" dirty="0"/>
          </a:p>
          <a:p>
            <a:r>
              <a:rPr lang="en-US" dirty="0" smtClean="0"/>
              <a:t>           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234" y="5127675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 - Check of PMT active </a:t>
            </a:r>
            <a:r>
              <a:rPr lang="en-US" sz="2000" dirty="0" smtClean="0"/>
              <a:t>bases (they will be ordered </a:t>
            </a:r>
          </a:p>
          <a:p>
            <a:r>
              <a:rPr lang="en-US" sz="2000" dirty="0" smtClean="0"/>
              <a:t>      in November). Expect to get some in Feb 2023</a:t>
            </a:r>
            <a:endParaRPr lang="en-US" sz="2000" dirty="0"/>
          </a:p>
          <a:p>
            <a:r>
              <a:rPr lang="en-US" dirty="0"/>
              <a:t>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84" y="1537555"/>
            <a:ext cx="2034122" cy="3333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858" y="2756111"/>
            <a:ext cx="2419297" cy="2304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72718" y="2116870"/>
            <a:ext cx="331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Wires added to pins 6 through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753" y="244839"/>
            <a:ext cx="8016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Possible Tasks During  FCAL2 Installation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(after May 2023)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692" y="1183073"/>
            <a:ext cx="70512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 to disassemble FCAL modules. Help to  install lead glass and lead </a:t>
            </a:r>
          </a:p>
          <a:p>
            <a:r>
              <a:rPr lang="en-US" dirty="0"/>
              <a:t> </a:t>
            </a:r>
            <a:r>
              <a:rPr lang="en-US" dirty="0" smtClean="0"/>
              <a:t>      tungstate modules (some students will be involved)                     </a:t>
            </a:r>
          </a:p>
          <a:p>
            <a:endParaRPr lang="en-US" dirty="0"/>
          </a:p>
          <a:p>
            <a:r>
              <a:rPr lang="en-US" dirty="0" smtClean="0"/>
              <a:t>            - start disassembling detector in May 2023.</a:t>
            </a:r>
          </a:p>
          <a:p>
            <a:r>
              <a:rPr lang="en-US" dirty="0"/>
              <a:t> </a:t>
            </a:r>
            <a:r>
              <a:rPr lang="en-US" dirty="0" smtClean="0"/>
              <a:t>           - start installing modules in the end of June</a:t>
            </a:r>
          </a:p>
          <a:p>
            <a:r>
              <a:rPr lang="en-US" dirty="0" smtClean="0"/>
              <a:t>                                                         </a:t>
            </a:r>
          </a:p>
          <a:p>
            <a:r>
              <a:rPr lang="en-US" dirty="0" smtClean="0"/>
              <a:t>                          </a:t>
            </a:r>
          </a:p>
          <a:p>
            <a:r>
              <a:rPr lang="en-US" dirty="0" smtClean="0"/>
              <a:t>                    </a:t>
            </a:r>
            <a:endParaRPr lang="en-US" dirty="0"/>
          </a:p>
          <a:p>
            <a:r>
              <a:rPr lang="en-US" dirty="0" smtClean="0"/>
              <a:t>           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46" y="369023"/>
            <a:ext cx="2899704" cy="2829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692" y="3164681"/>
            <a:ext cx="612975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Perform visual inspection of uninstalled lead glass modules </a:t>
            </a:r>
          </a:p>
          <a:p>
            <a:r>
              <a:rPr lang="en-US" dirty="0" smtClean="0"/>
              <a:t>       (coordinate student’s activities)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halldweb.jlab.org/wiki/index.php/FCAL_Installation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Repairing lead glass modules (if needed), fix wrapping,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        - A few students will be available, coordinate activities</a:t>
            </a:r>
          </a:p>
          <a:p>
            <a:r>
              <a:rPr lang="en-US" dirty="0" smtClean="0"/>
              <a:t>                          </a:t>
            </a:r>
          </a:p>
          <a:p>
            <a:r>
              <a:rPr lang="en-US" dirty="0" smtClean="0"/>
              <a:t>                    </a:t>
            </a:r>
            <a:endParaRPr lang="en-US" dirty="0"/>
          </a:p>
          <a:p>
            <a:r>
              <a:rPr lang="en-US" dirty="0" smtClean="0"/>
              <a:t>                           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81" y="4448432"/>
            <a:ext cx="3177745" cy="17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3838" y="244839"/>
            <a:ext cx="801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Possible Tasks During  FCAL2 Installation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9265" y="1550940"/>
            <a:ext cx="88268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Help to Install cables: </a:t>
            </a:r>
          </a:p>
          <a:p>
            <a:endParaRPr lang="en-US" sz="2000" dirty="0"/>
          </a:p>
          <a:p>
            <a:r>
              <a:rPr lang="en-US" sz="2000" dirty="0"/>
              <a:t>                  Short cables in the FCAL dark room going from patch panels to </a:t>
            </a:r>
          </a:p>
          <a:p>
            <a:r>
              <a:rPr lang="en-US" sz="2000" dirty="0"/>
              <a:t>                   PMT dividers, connect to the divider  (LV, HV, signal, 1600 of each time)</a:t>
            </a:r>
          </a:p>
          <a:p>
            <a:endParaRPr lang="en-US" sz="2000" dirty="0"/>
          </a:p>
          <a:p>
            <a:r>
              <a:rPr lang="en-US" sz="2000" dirty="0"/>
              <a:t>                   Cables connecting VSX readout and HV / LV crates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489" y="4272813"/>
            <a:ext cx="625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Any help with these tasks  is very appreciated !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457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Somov</dc:creator>
  <cp:lastModifiedBy>Alexander Somov</cp:lastModifiedBy>
  <cp:revision>33</cp:revision>
  <dcterms:created xsi:type="dcterms:W3CDTF">2022-08-02T15:08:15Z</dcterms:created>
  <dcterms:modified xsi:type="dcterms:W3CDTF">2022-11-03T15:50:21Z</dcterms:modified>
</cp:coreProperties>
</file>