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sldIdLst>
    <p:sldId id="257" r:id="rId2"/>
    <p:sldId id="448" r:id="rId3"/>
    <p:sldId id="428" r:id="rId4"/>
    <p:sldId id="451" r:id="rId5"/>
    <p:sldId id="449" r:id="rId6"/>
    <p:sldId id="450" r:id="rId7"/>
    <p:sldId id="417" r:id="rId8"/>
    <p:sldId id="454" r:id="rId9"/>
    <p:sldId id="455" r:id="rId10"/>
    <p:sldId id="456" r:id="rId11"/>
    <p:sldId id="459" r:id="rId12"/>
    <p:sldId id="457" r:id="rId13"/>
    <p:sldId id="458" r:id="rId14"/>
    <p:sldId id="418" r:id="rId15"/>
    <p:sldId id="398" r:id="rId16"/>
    <p:sldId id="460" r:id="rId17"/>
    <p:sldId id="461" r:id="rId18"/>
    <p:sldId id="462" r:id="rId19"/>
    <p:sldId id="463" r:id="rId20"/>
    <p:sldId id="464" r:id="rId21"/>
    <p:sldId id="465" r:id="rId22"/>
    <p:sldId id="470" r:id="rId23"/>
    <p:sldId id="475" r:id="rId24"/>
    <p:sldId id="481" r:id="rId25"/>
    <p:sldId id="479" r:id="rId26"/>
    <p:sldId id="395" r:id="rId27"/>
    <p:sldId id="474" r:id="rId28"/>
    <p:sldId id="473" r:id="rId29"/>
    <p:sldId id="480" r:id="rId30"/>
    <p:sldId id="468" r:id="rId31"/>
    <p:sldId id="469" r:id="rId32"/>
    <p:sldId id="478" r:id="rId33"/>
    <p:sldId id="466" r:id="rId34"/>
    <p:sldId id="467" r:id="rId35"/>
    <p:sldId id="471" r:id="rId36"/>
    <p:sldId id="472" r:id="rId37"/>
    <p:sldId id="446" r:id="rId38"/>
    <p:sldId id="397" r:id="rId39"/>
    <p:sldId id="447" r:id="rId40"/>
    <p:sldId id="400" r:id="rId41"/>
    <p:sldId id="413" r:id="rId42"/>
    <p:sldId id="43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  <a:srgbClr val="42C2D0"/>
    <a:srgbClr val="190DB3"/>
    <a:srgbClr val="009900"/>
    <a:srgbClr val="3B12A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7" autoAdjust="0"/>
    <p:restoredTop sz="86392" autoAdjust="0"/>
  </p:normalViewPr>
  <p:slideViewPr>
    <p:cSldViewPr>
      <p:cViewPr varScale="1">
        <p:scale>
          <a:sx n="65" d="100"/>
          <a:sy n="65" d="100"/>
        </p:scale>
        <p:origin x="-15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4.xml"/><Relationship Id="rId13" Type="http://schemas.openxmlformats.org/officeDocument/2006/relationships/slide" Target="slides/slide32.xml"/><Relationship Id="rId18" Type="http://schemas.openxmlformats.org/officeDocument/2006/relationships/slide" Target="slides/slide38.xml"/><Relationship Id="rId3" Type="http://schemas.openxmlformats.org/officeDocument/2006/relationships/slide" Target="slides/slide9.xml"/><Relationship Id="rId7" Type="http://schemas.openxmlformats.org/officeDocument/2006/relationships/slide" Target="slides/slide13.xml"/><Relationship Id="rId12" Type="http://schemas.openxmlformats.org/officeDocument/2006/relationships/slide" Target="slides/slide20.xml"/><Relationship Id="rId17" Type="http://schemas.openxmlformats.org/officeDocument/2006/relationships/slide" Target="slides/slide36.xml"/><Relationship Id="rId2" Type="http://schemas.openxmlformats.org/officeDocument/2006/relationships/slide" Target="slides/slide8.xml"/><Relationship Id="rId16" Type="http://schemas.openxmlformats.org/officeDocument/2006/relationships/slide" Target="slides/slide35.xml"/><Relationship Id="rId20" Type="http://schemas.openxmlformats.org/officeDocument/2006/relationships/slide" Target="slides/slide41.xml"/><Relationship Id="rId1" Type="http://schemas.openxmlformats.org/officeDocument/2006/relationships/slide" Target="slides/slide7.xml"/><Relationship Id="rId6" Type="http://schemas.openxmlformats.org/officeDocument/2006/relationships/slide" Target="slides/slide12.xml"/><Relationship Id="rId11" Type="http://schemas.openxmlformats.org/officeDocument/2006/relationships/slide" Target="slides/slide17.xml"/><Relationship Id="rId5" Type="http://schemas.openxmlformats.org/officeDocument/2006/relationships/slide" Target="slides/slide11.xml"/><Relationship Id="rId15" Type="http://schemas.openxmlformats.org/officeDocument/2006/relationships/slide" Target="slides/slide34.xml"/><Relationship Id="rId10" Type="http://schemas.openxmlformats.org/officeDocument/2006/relationships/slide" Target="slides/slide16.xml"/><Relationship Id="rId19" Type="http://schemas.openxmlformats.org/officeDocument/2006/relationships/slide" Target="slides/slide40.xml"/><Relationship Id="rId4" Type="http://schemas.openxmlformats.org/officeDocument/2006/relationships/slide" Target="slides/slide10.xml"/><Relationship Id="rId9" Type="http://schemas.openxmlformats.org/officeDocument/2006/relationships/slide" Target="slides/slide15.xml"/><Relationship Id="rId14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CB498-CBB1-42B0-827E-793382115EE2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D0203-4B91-4912-832F-F11AEEFD2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D0203-4B91-4912-832F-F11AEEFD2C7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74542-E18F-40CC-93FB-FD7320F9A543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3514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F0FF92-861E-4A9F-9CD0-9EF0006609F5}" type="slidenum">
              <a:rPr lang="de-DE" smtClean="0">
                <a:latin typeface="Arial" charset="0"/>
              </a:rPr>
              <a:pPr/>
              <a:t>4</a:t>
            </a:fld>
            <a:endParaRPr lang="de-D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9702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DD41EC-6F75-4A5C-AEBC-D5E6DB4C87FD}" type="slidenum">
              <a:rPr lang="de-DE" smtClean="0">
                <a:latin typeface="Arial" charset="0"/>
              </a:rPr>
              <a:pPr/>
              <a:t>5</a:t>
            </a:fld>
            <a:endParaRPr lang="de-DE" smtClean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538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DD41EC-6F75-4A5C-AEBC-D5E6DB4C87FD}" type="slidenum">
              <a:rPr lang="de-DE" smtClean="0">
                <a:latin typeface="Arial" charset="0"/>
              </a:rPr>
              <a:pPr/>
              <a:t>6</a:t>
            </a:fld>
            <a:endParaRPr lang="de-DE" smtClean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212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D0203-4B91-4912-832F-F11AEEFD2C7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7FC51-C391-417F-A6C8-A0F1E52F1E1E}" type="datetime1">
              <a:rPr lang="en-US" smtClean="0"/>
              <a:pPr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Photoproduction of vector mesons off nuclei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9CBE-E7D3-42B3-BA35-E5FB81F236D2}" type="datetime1">
              <a:rPr lang="en-US" smtClean="0"/>
              <a:pPr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Photoproduction of vector mesons off nuclei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7399-3C97-4F33-ACE1-27C179C32955}" type="datetime1">
              <a:rPr lang="en-US" smtClean="0"/>
              <a:pPr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Photoproduction of vector mesons off nuclei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9EB4-976A-42F8-81F0-DE8590937721}" type="datetime1">
              <a:rPr lang="en-US" smtClean="0"/>
              <a:pPr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Photoproduction of vector mesons off nuclei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F60B-F608-4A57-A4B5-B9CFD476E2DD}" type="datetime1">
              <a:rPr lang="en-US" smtClean="0"/>
              <a:pPr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Photoproduction of vector mesons off nuclei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6B2B-63E5-4F1B-91B2-8BCB304D2BEF}" type="datetime1">
              <a:rPr lang="en-US" smtClean="0"/>
              <a:pPr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Photoproduction of vector mesons off nuclei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5AF7-8FE8-4940-B698-7F175F1DC8AE}" type="datetime1">
              <a:rPr lang="en-US" smtClean="0"/>
              <a:pPr/>
              <a:t>6/28/2018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Photoproduction of vector mesons off nuclei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0652-F7A3-49D2-BBCA-2ED4591CEFF3}" type="datetime1">
              <a:rPr lang="en-US" smtClean="0"/>
              <a:pPr/>
              <a:t>6/28/2018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Photoproduction of vector mesons off nuclei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3339-4862-4BC5-9A89-80290AE27024}" type="datetime1">
              <a:rPr lang="en-US" smtClean="0"/>
              <a:pPr/>
              <a:t>6/28/2018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Photoproduction of vector mesons off nuclei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8A3A-5085-4175-B713-5E1ADEC23F69}" type="datetime1">
              <a:rPr lang="en-US" smtClean="0"/>
              <a:pPr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Photoproduction of vector mesons off nuclei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CA87-3AE2-4FF0-84A0-540824C35073}" type="datetime1">
              <a:rPr lang="en-US" smtClean="0"/>
              <a:pPr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Photoproduction of vector mesons off nuclei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3E436-3737-4FA7-908F-53D35B82E419}" type="datetime1">
              <a:rPr lang="en-US" smtClean="0"/>
              <a:pPr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Photoproduction of vector mesons off nuclei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8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838200" y="1970782"/>
            <a:ext cx="7696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Experimental Studies of Hadrons in Nuclear</a:t>
            </a:r>
          </a:p>
          <a:p>
            <a:pPr>
              <a:defRPr/>
            </a:pP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             Matter with the </a:t>
            </a:r>
            <a:r>
              <a:rPr lang="en-US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GlueX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 Detector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914400" y="304800"/>
            <a:ext cx="4038600" cy="1600200"/>
            <a:chOff x="144" y="2352"/>
            <a:chExt cx="2976" cy="1443"/>
          </a:xfrm>
        </p:grpSpPr>
        <p:pic>
          <p:nvPicPr>
            <p:cNvPr id="2056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" y="2352"/>
              <a:ext cx="2960" cy="14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057" name="Rectangle 21"/>
            <p:cNvSpPr>
              <a:spLocks noChangeArrowheads="1"/>
            </p:cNvSpPr>
            <p:nvPr/>
          </p:nvSpPr>
          <p:spPr bwMode="auto">
            <a:xfrm>
              <a:off x="2064" y="2400"/>
              <a:ext cx="1056" cy="9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276600" y="3124200"/>
            <a:ext cx="2895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16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Somov</a:t>
            </a:r>
            <a:r>
              <a:rPr lang="en-US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(Jefferson Lab)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00200" y="4495800"/>
            <a:ext cx="5611473" cy="17594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dirty="0" err="1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GlueX</a:t>
            </a:r>
            <a:r>
              <a:rPr lang="en-US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detector and physics program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190DB3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Proposed experiments with the </a:t>
            </a:r>
            <a:r>
              <a:rPr lang="en-US" dirty="0" err="1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GlueX</a:t>
            </a:r>
            <a:r>
              <a:rPr lang="en-US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detector</a:t>
            </a:r>
          </a:p>
          <a:p>
            <a:pPr>
              <a:lnSpc>
                <a:spcPts val="1000"/>
              </a:lnSpc>
              <a:buFont typeface="Arial" pitchFamily="34" charset="0"/>
              <a:buChar char="•"/>
            </a:pPr>
            <a:endParaRPr lang="en-US" dirty="0" smtClean="0">
              <a:solidFill>
                <a:srgbClr val="190DB3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- Study color transparency in </a:t>
            </a:r>
            <a:r>
              <a:rPr lang="en-US" dirty="0" err="1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photoproduction</a:t>
            </a:r>
            <a:endParaRPr lang="en-US" dirty="0" smtClean="0">
              <a:solidFill>
                <a:srgbClr val="190DB3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lnSpc>
                <a:spcPts val="1200"/>
              </a:lnSpc>
            </a:pPr>
            <a:endParaRPr lang="en-US" dirty="0" smtClean="0">
              <a:solidFill>
                <a:srgbClr val="190DB3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- Study </a:t>
            </a:r>
            <a:r>
              <a:rPr lang="en-US" dirty="0" err="1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Photoproduction</a:t>
            </a:r>
            <a:r>
              <a:rPr lang="en-US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of vector mesons off nuclei </a:t>
            </a:r>
            <a:endParaRPr lang="en-US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pic>
        <p:nvPicPr>
          <p:cNvPr id="12" name="Picture 26" descr="JLab_logo_whit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533400"/>
            <a:ext cx="17526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33400" y="35814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The Nature of </a:t>
            </a:r>
            <a:r>
              <a:rPr lang="en-US" b="1" dirty="0" err="1" smtClean="0"/>
              <a:t>Hadron</a:t>
            </a:r>
            <a:r>
              <a:rPr lang="en-US" b="1" dirty="0" smtClean="0"/>
              <a:t> Mass and Quark-Gluon Confinement from </a:t>
            </a:r>
            <a:r>
              <a:rPr lang="en-US" b="1" dirty="0" err="1" smtClean="0"/>
              <a:t>JLab</a:t>
            </a:r>
            <a:r>
              <a:rPr lang="en-US" b="1" dirty="0" smtClean="0"/>
              <a:t> Experiments </a:t>
            </a:r>
          </a:p>
          <a:p>
            <a:r>
              <a:rPr lang="en-US" b="1" dirty="0" smtClean="0"/>
              <a:t>                              in the 12-</a:t>
            </a:r>
            <a:r>
              <a:rPr lang="en-US" b="1" dirty="0" err="1" smtClean="0"/>
              <a:t>GeV</a:t>
            </a:r>
            <a:r>
              <a:rPr lang="en-US" b="1" dirty="0" smtClean="0"/>
              <a:t> </a:t>
            </a:r>
            <a:r>
              <a:rPr lang="en-US" b="1" dirty="0" smtClean="0"/>
              <a:t>Era,  </a:t>
            </a:r>
            <a:r>
              <a:rPr lang="en-US" b="1" dirty="0" smtClean="0"/>
              <a:t>July  3 , 2018, Pohang, Korea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43200" y="304800"/>
            <a:ext cx="3555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Expected Sensitivity 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048000" cy="365125"/>
          </a:xfrm>
        </p:spPr>
        <p:txBody>
          <a:bodyPr/>
          <a:lstStyle/>
          <a:p>
            <a:r>
              <a:rPr lang="en-US" dirty="0" err="1" smtClean="0"/>
              <a:t>Photoproduction</a:t>
            </a:r>
            <a:r>
              <a:rPr lang="en-US" dirty="0" smtClean="0"/>
              <a:t> of vector mesons off nuclei</a:t>
            </a:r>
            <a:endParaRPr lang="en-US" dirty="0"/>
          </a:p>
        </p:txBody>
      </p:sp>
      <p:pic>
        <p:nvPicPr>
          <p:cNvPr id="93186" name="Picture 2" descr="C:\Users\somov\Desktop\Documents\conferences\korea_2018\color_transparency\proposal_page_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447800"/>
            <a:ext cx="4717986" cy="4826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09800" y="1143000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 + n   </a:t>
            </a:r>
            <a:r>
              <a:rPr lang="en-US" baseline="30000" dirty="0" smtClean="0">
                <a:sym typeface="Symbol"/>
              </a:rPr>
              <a:t>- </a:t>
            </a:r>
            <a:r>
              <a:rPr lang="en-US" dirty="0" smtClean="0">
                <a:sym typeface="Symbol"/>
              </a:rPr>
              <a:t>+ 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86400" y="1219200"/>
            <a:ext cx="3375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Theoretical calculations for </a:t>
            </a:r>
            <a:r>
              <a:rPr lang="en-US" dirty="0" err="1" smtClean="0"/>
              <a:t>GlueX</a:t>
            </a:r>
            <a:r>
              <a:rPr lang="en-US" dirty="0" smtClean="0"/>
              <a:t> </a:t>
            </a:r>
          </a:p>
          <a:p>
            <a:r>
              <a:rPr lang="en-US" dirty="0" smtClean="0"/>
              <a:t> by  I. </a:t>
            </a:r>
            <a:r>
              <a:rPr lang="en-US" dirty="0" err="1" smtClean="0"/>
              <a:t>Larionov</a:t>
            </a:r>
            <a:r>
              <a:rPr lang="en-US" dirty="0" smtClean="0"/>
              <a:t> and M. </a:t>
            </a:r>
            <a:r>
              <a:rPr lang="en-US" dirty="0" err="1" smtClean="0"/>
              <a:t>Strikman</a:t>
            </a:r>
            <a:endParaRPr lang="en-US" dirty="0" smtClean="0"/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5943600" y="1905000"/>
            <a:ext cx="27129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 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Phys.Lett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.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B,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760, 753 (2016) 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029201" y="3124200"/>
          <a:ext cx="3886199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599"/>
                <a:gridCol w="1611086"/>
                <a:gridCol w="1665514"/>
              </a:tblGrid>
              <a:tr h="142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Symbol"/>
                        </a:rPr>
                        <a:t> + n   </a:t>
                      </a:r>
                      <a:r>
                        <a:rPr lang="en-US" baseline="30000" dirty="0" smtClean="0">
                          <a:sym typeface="Symbol"/>
                        </a:rPr>
                        <a:t>- </a:t>
                      </a:r>
                      <a:r>
                        <a:rPr lang="en-US" dirty="0" smtClean="0">
                          <a:sym typeface="Symbol"/>
                        </a:rPr>
                        <a:t>+ p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Symbol"/>
                        </a:rPr>
                        <a:t> + n   </a:t>
                      </a:r>
                      <a:r>
                        <a:rPr lang="en-US" baseline="30000" dirty="0" smtClean="0">
                          <a:sym typeface="Symbol"/>
                        </a:rPr>
                        <a:t>- </a:t>
                      </a:r>
                      <a:r>
                        <a:rPr lang="en-US" dirty="0" smtClean="0">
                          <a:sym typeface="Symbol"/>
                        </a:rPr>
                        <a:t>+  </a:t>
                      </a:r>
                      <a:r>
                        <a:rPr lang="en-US" baseline="30000" dirty="0" smtClean="0">
                          <a:sym typeface="Symbol"/>
                        </a:rPr>
                        <a:t>+</a:t>
                      </a:r>
                      <a:endParaRPr lang="en-US" baseline="30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13,600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30000" dirty="0" err="1" smtClean="0"/>
                        <a:t>4</a:t>
                      </a:r>
                      <a:r>
                        <a:rPr lang="en-US" dirty="0" err="1" smtClean="0"/>
                        <a:t>He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30000" dirty="0" smtClean="0"/>
                        <a:t>12</a:t>
                      </a:r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7,400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30000" dirty="0" err="1" smtClean="0"/>
                        <a:t>40</a:t>
                      </a:r>
                      <a:r>
                        <a:rPr lang="en-US" dirty="0" err="1" smtClean="0"/>
                        <a:t>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13,600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257800" y="2678668"/>
            <a:ext cx="3420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Number of reconstructed events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81124" y="5257800"/>
            <a:ext cx="3405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Smallest yield for </a:t>
            </a:r>
            <a:r>
              <a:rPr lang="en-US" dirty="0" smtClean="0">
                <a:sym typeface="Symbol"/>
              </a:rPr>
              <a:t> + n   </a:t>
            </a:r>
            <a:r>
              <a:rPr lang="en-US" baseline="30000" dirty="0" smtClean="0">
                <a:sym typeface="Symbol"/>
              </a:rPr>
              <a:t>- </a:t>
            </a:r>
            <a:r>
              <a:rPr lang="en-US" dirty="0" smtClean="0">
                <a:sym typeface="Symbol"/>
              </a:rPr>
              <a:t>+ p</a:t>
            </a: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162580"/>
            <a:ext cx="6909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Impact of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L,T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(VN) on Color Transparency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9" name="Picture 5" descr="C:\Users\somov\Desktop\Documents\sergey\hermes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71600"/>
            <a:ext cx="3613071" cy="323498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72000" y="725269"/>
            <a:ext cx="4229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   </a:t>
            </a:r>
            <a:r>
              <a:rPr lang="en-US" dirty="0" smtClean="0"/>
              <a:t>Q</a:t>
            </a:r>
            <a:r>
              <a:rPr lang="en-US" baseline="30000" dirty="0" smtClean="0"/>
              <a:t>2</a:t>
            </a:r>
            <a:r>
              <a:rPr lang="en-US" dirty="0" smtClean="0"/>
              <a:t> dependence of the longitudinal-to-</a:t>
            </a:r>
          </a:p>
          <a:p>
            <a:r>
              <a:rPr lang="en-US" dirty="0" smtClean="0"/>
              <a:t> transverse cross section ratio for </a:t>
            </a:r>
            <a:r>
              <a:rPr lang="en-US" dirty="0" smtClean="0">
                <a:sym typeface="Symbol"/>
              </a:rPr>
              <a:t> mesons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762000"/>
            <a:ext cx="299909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CT measurements at CLAS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990600" y="4724400"/>
            <a:ext cx="7543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dirty="0" smtClean="0">
                <a:solidFill>
                  <a:srgbClr val="0000FF"/>
                </a:solidFill>
              </a:rPr>
              <a:t>Larger fraction of longitudinally polarized 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 </a:t>
            </a:r>
            <a:r>
              <a:rPr lang="en-US" dirty="0" smtClean="0">
                <a:solidFill>
                  <a:srgbClr val="0000FF"/>
                </a:solidFill>
              </a:rPr>
              <a:t> mesons produced at  larger Q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</a:p>
          <a:p>
            <a:pPr>
              <a:lnSpc>
                <a:spcPts val="1200"/>
              </a:lnSpc>
            </a:pPr>
            <a:endParaRPr lang="en-US" baseline="30000" dirty="0" smtClean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 Nuclear transparency depends on the polarization of the meson</a:t>
            </a:r>
          </a:p>
          <a:p>
            <a:pPr>
              <a:lnSpc>
                <a:spcPts val="1200"/>
              </a:lnSpc>
              <a:buFontTx/>
              <a:buChar char="-"/>
            </a:pPr>
            <a:endParaRPr lang="en-US" dirty="0" smtClean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             The Color Transparency effect is ‘screened ‘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43600" y="5562600"/>
            <a:ext cx="2592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if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(VN)   &gt;&gt;  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(VN) </a:t>
            </a:r>
            <a:endParaRPr lang="en-US" dirty="0"/>
          </a:p>
        </p:txBody>
      </p:sp>
      <p:pic>
        <p:nvPicPr>
          <p:cNvPr id="6146" name="Picture 2" descr="C:\Users\somov\Desktop\Documents\omega_proposal\pac46\CLAS_rho_4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1143000"/>
            <a:ext cx="3359516" cy="365975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6031468"/>
            <a:ext cx="9172447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Propose to measure meson-N cross sections of longitudinally and transversely polarized mesons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" y="31498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Proposed Experiment: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Photoproduction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Vector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Mesons  on Nuclei with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GlueX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048000" cy="365125"/>
          </a:xfrm>
        </p:spPr>
        <p:txBody>
          <a:bodyPr/>
          <a:lstStyle/>
          <a:p>
            <a:r>
              <a:rPr lang="en-US" dirty="0" err="1" smtClean="0"/>
              <a:t>Photoproduction</a:t>
            </a:r>
            <a:r>
              <a:rPr lang="en-US" dirty="0" smtClean="0"/>
              <a:t> of vector mesons off nuclei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81000" y="1905000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  </a:t>
            </a: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Measure  </a:t>
            </a:r>
            <a:r>
              <a:rPr lang="en-US" sz="2000" dirty="0" err="1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photoproduction</a:t>
            </a: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  cross sections  of vector mesons  ,  ,  and   </a:t>
            </a:r>
          </a:p>
          <a:p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 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on  C,  Si,  </a:t>
            </a:r>
            <a:r>
              <a:rPr lang="en-US" sz="2000" dirty="0" err="1" smtClean="0">
                <a:solidFill>
                  <a:srgbClr val="0000FF"/>
                </a:solidFill>
                <a:sym typeface="Symbol"/>
              </a:rPr>
              <a:t>Sn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 and </a:t>
            </a:r>
            <a:r>
              <a:rPr lang="en-US" sz="2000" baseline="3000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sym typeface="Symbol"/>
              </a:rPr>
              <a:t>Pb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</a:rPr>
              <a:t>targets  in the energy  range  of  6-9 </a:t>
            </a:r>
            <a:r>
              <a:rPr lang="en-US" sz="2000" dirty="0" err="1" smtClean="0">
                <a:solidFill>
                  <a:srgbClr val="0000FF"/>
                </a:solidFill>
                <a:cs typeface="Times New Roman" pitchFamily="18" charset="0"/>
              </a:rPr>
              <a:t>GeV</a:t>
            </a: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</a:rPr>
              <a:t> with  the </a:t>
            </a:r>
          </a:p>
          <a:p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srgbClr val="0000FF"/>
                </a:solidFill>
                <a:cs typeface="Times New Roman" pitchFamily="18" charset="0"/>
              </a:rPr>
              <a:t>GlueX</a:t>
            </a: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</a:rPr>
              <a:t>   detector</a:t>
            </a: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 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73284" y="3124200"/>
            <a:ext cx="7184916" cy="30367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Extract nuclear transparency </a:t>
            </a:r>
            <a:r>
              <a:rPr lang="en-US" sz="2000" dirty="0" smtClean="0">
                <a:cs typeface="Times New Roman" pitchFamily="18" charset="0"/>
                <a:sym typeface="Symbol"/>
              </a:rPr>
              <a:t>T = </a:t>
            </a:r>
            <a:r>
              <a:rPr lang="en-US" sz="2000" baseline="-25000" dirty="0" smtClean="0">
                <a:cs typeface="Times New Roman" pitchFamily="18" charset="0"/>
                <a:sym typeface="Symbol"/>
              </a:rPr>
              <a:t>A</a:t>
            </a:r>
            <a:r>
              <a:rPr lang="en-US" sz="2000" dirty="0" smtClean="0">
                <a:cs typeface="Times New Roman" pitchFamily="18" charset="0"/>
                <a:sym typeface="Symbol"/>
              </a:rPr>
              <a:t>  / A   </a:t>
            </a:r>
            <a:r>
              <a:rPr lang="en-US" sz="2000" baseline="-25000" dirty="0" smtClean="0">
                <a:cs typeface="Times New Roman" pitchFamily="18" charset="0"/>
                <a:sym typeface="Symbol"/>
              </a:rPr>
              <a:t>N  </a:t>
            </a:r>
            <a:r>
              <a:rPr lang="en-US" sz="2000" dirty="0" smtClean="0"/>
              <a:t>at different energies 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cs typeface="Times New Roman" pitchFamily="18" charset="0"/>
              </a:rPr>
              <a:t>  Extract spin density matrix elements </a:t>
            </a:r>
            <a:endParaRPr lang="en-US" sz="2000" dirty="0" smtClean="0">
              <a:cs typeface="Times New Roman" pitchFamily="18" charset="0"/>
              <a:sym typeface="Symbol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cs typeface="Times New Roman" pitchFamily="18" charset="0"/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cs typeface="Times New Roman" pitchFamily="18" charset="0"/>
              </a:rPr>
              <a:t>  Extract  cross section  </a:t>
            </a:r>
            <a:r>
              <a:rPr lang="en-US" sz="2000" dirty="0" smtClean="0">
                <a:cs typeface="Times New Roman" pitchFamily="18" charset="0"/>
                <a:sym typeface="Symbol"/>
              </a:rPr>
              <a:t></a:t>
            </a:r>
            <a:r>
              <a:rPr lang="en-US" sz="2000" baseline="-25000" dirty="0" smtClean="0">
                <a:cs typeface="Times New Roman" pitchFamily="18" charset="0"/>
                <a:sym typeface="Symbol"/>
              </a:rPr>
              <a:t>L</a:t>
            </a:r>
            <a:r>
              <a:rPr lang="en-US" sz="2000" dirty="0" smtClean="0">
                <a:cs typeface="Times New Roman" pitchFamily="18" charset="0"/>
                <a:sym typeface="Symbol"/>
              </a:rPr>
              <a:t> ( N) with two methods</a:t>
            </a:r>
          </a:p>
          <a:p>
            <a:pPr>
              <a:buFontTx/>
              <a:buChar char="-"/>
            </a:pPr>
            <a:endParaRPr lang="en-US" sz="2000" dirty="0" smtClean="0">
              <a:cs typeface="Times New Roman" pitchFamily="18" charset="0"/>
              <a:sym typeface="Symbol"/>
            </a:endParaRPr>
          </a:p>
          <a:p>
            <a:r>
              <a:rPr lang="en-US" sz="2000" dirty="0" smtClean="0">
                <a:cs typeface="Times New Roman" pitchFamily="18" charset="0"/>
                <a:sym typeface="Symbol"/>
              </a:rPr>
              <a:t>             - </a:t>
            </a:r>
            <a:r>
              <a:rPr lang="en-US" sz="2000" dirty="0" smtClean="0">
                <a:cs typeface="Times New Roman" pitchFamily="18" charset="0"/>
              </a:rPr>
              <a:t>nuclear  transparency </a:t>
            </a:r>
            <a:r>
              <a:rPr lang="en-US" sz="2000" dirty="0" err="1" smtClean="0">
                <a:cs typeface="Times New Roman" pitchFamily="18" charset="0"/>
              </a:rPr>
              <a:t>A</a:t>
            </a:r>
            <a:r>
              <a:rPr lang="en-US" sz="2000" baseline="-25000" dirty="0" err="1" smtClean="0">
                <a:cs typeface="Times New Roman" pitchFamily="18" charset="0"/>
              </a:rPr>
              <a:t>eff</a:t>
            </a:r>
            <a:endParaRPr lang="en-US" sz="2000" baseline="-25000" dirty="0" smtClean="0">
              <a:cs typeface="Times New Roman" pitchFamily="18" charset="0"/>
            </a:endParaRPr>
          </a:p>
          <a:p>
            <a:endParaRPr lang="en-US" sz="2000" baseline="-25000" dirty="0" smtClean="0">
              <a:cs typeface="Times New Roman" pitchFamily="18" charset="0"/>
            </a:endParaRPr>
          </a:p>
          <a:p>
            <a:r>
              <a:rPr lang="en-US" sz="2000" dirty="0" smtClean="0">
                <a:cs typeface="Times New Roman" pitchFamily="18" charset="0"/>
              </a:rPr>
              <a:t>             - spin density matrix element  </a:t>
            </a:r>
            <a:r>
              <a:rPr lang="en-US" sz="2000" dirty="0" smtClean="0">
                <a:cs typeface="Times New Roman" pitchFamily="18" charset="0"/>
                <a:sym typeface="Symbol"/>
              </a:rPr>
              <a:t></a:t>
            </a:r>
            <a:r>
              <a:rPr lang="en-US" sz="2000" baseline="30000" dirty="0" smtClean="0">
                <a:cs typeface="Times New Roman" pitchFamily="18" charset="0"/>
                <a:sym typeface="Symbol"/>
              </a:rPr>
              <a:t>A</a:t>
            </a:r>
            <a:r>
              <a:rPr lang="en-US" sz="2000" baseline="-25000" dirty="0" smtClean="0">
                <a:cs typeface="Times New Roman" pitchFamily="18" charset="0"/>
                <a:sym typeface="Symbol"/>
              </a:rPr>
              <a:t>00</a:t>
            </a:r>
            <a:endParaRPr lang="en-US" sz="2000" dirty="0" smtClean="0"/>
          </a:p>
          <a:p>
            <a:pPr>
              <a:buFontTx/>
              <a:buChar char="-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3878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048000" cy="365125"/>
          </a:xfrm>
        </p:spPr>
        <p:txBody>
          <a:bodyPr/>
          <a:lstStyle/>
          <a:p>
            <a:r>
              <a:rPr lang="en-US" dirty="0" err="1" smtClean="0"/>
              <a:t>Photoproduction</a:t>
            </a:r>
            <a:r>
              <a:rPr lang="en-US" dirty="0" smtClean="0"/>
              <a:t> of vector mesons off nuclei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381000"/>
            <a:ext cx="3518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Why is it Important 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4114800"/>
            <a:ext cx="746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Disagreement between existing experimental data and  theoretical     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predictions  for nuclear transparency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0" y="1905000"/>
            <a:ext cx="7696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There are experimental indications that 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(VN)  &lt; 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(VN), but there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have been  no direct measurements of 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(VN) so far.  Measurements 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of 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are important  for the  interpretation of the  color transparency in 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vector meson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electroproduction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and  comparison  between   different  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theoretical  approaches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29424" y="238780"/>
            <a:ext cx="6363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Distribution of Quarks in Vector Meson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00400" cy="365125"/>
          </a:xfrm>
        </p:spPr>
        <p:txBody>
          <a:bodyPr/>
          <a:lstStyle/>
          <a:p>
            <a:r>
              <a:rPr lang="en-US" dirty="0" err="1" smtClean="0"/>
              <a:t>Photoproduction</a:t>
            </a:r>
            <a:r>
              <a:rPr lang="en-US" dirty="0" smtClean="0"/>
              <a:t> of vector mesons off nuclei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627" y="1219200"/>
            <a:ext cx="8227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Different distributions of quarks in the transversely and longitudinally polarized  </a:t>
            </a:r>
          </a:p>
          <a:p>
            <a:r>
              <a:rPr lang="en-US" b="1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mesons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8600" y="2057400"/>
            <a:ext cx="8801100" cy="2590801"/>
            <a:chOff x="0" y="3251335"/>
            <a:chExt cx="9264317" cy="2546555"/>
          </a:xfrm>
        </p:grpSpPr>
        <p:pic>
          <p:nvPicPr>
            <p:cNvPr id="10" name="Picture 9" descr="light_con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505199"/>
              <a:ext cx="5486400" cy="229269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374106" y="3528988"/>
              <a:ext cx="3890211" cy="22689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In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AdS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/QCD (Brodsky &amp;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G.Teramond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)  </a:t>
              </a:r>
            </a:p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  light-cone wave functions  depend on </a:t>
              </a:r>
            </a:p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  meson polarization</a:t>
              </a:r>
            </a:p>
            <a:p>
              <a:endParaRPr lang="en-US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Light-cone wave functions for 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 mesons:</a:t>
              </a:r>
              <a:endParaRPr lang="en-US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        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J.Forshaw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and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R.Sandapen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Phys.Rev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Lett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. 109,081601,2012</a:t>
              </a:r>
            </a:p>
            <a:p>
              <a:endParaRPr lang="en-US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Color dipole model of strong interaction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00200" y="3327535"/>
              <a:ext cx="396212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</a:t>
              </a:r>
              <a:r>
                <a:rPr lang="en-US" baseline="-25000" dirty="0" smtClean="0">
                  <a:sym typeface="Symbol"/>
                </a:rPr>
                <a:t>L</a:t>
              </a:r>
              <a:endParaRPr lang="en-US" baseline="-25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40147" y="3251335"/>
              <a:ext cx="408053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</a:t>
              </a:r>
              <a:r>
                <a:rPr lang="en-US" baseline="-25000" dirty="0" smtClean="0">
                  <a:sym typeface="Symbol"/>
                </a:rPr>
                <a:t>T</a:t>
              </a:r>
              <a:endParaRPr lang="en-US" baseline="-25000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838200" y="5257800"/>
            <a:ext cx="76962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different cross sections for interactions of transversely and longitudinally   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polarized mesons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228600"/>
            <a:ext cx="5075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Recent Theoretical Calculations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24200" cy="365125"/>
          </a:xfrm>
        </p:spPr>
        <p:txBody>
          <a:bodyPr/>
          <a:lstStyle/>
          <a:p>
            <a:r>
              <a:rPr lang="en-US" dirty="0" err="1" smtClean="0"/>
              <a:t>Photoproduction</a:t>
            </a:r>
            <a:r>
              <a:rPr lang="en-US" dirty="0" smtClean="0"/>
              <a:t> of vector mesons off nuclei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75544" y="152400"/>
            <a:ext cx="2216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S. </a:t>
            </a:r>
            <a:r>
              <a:rPr lang="en-US" sz="1600" dirty="0" err="1" smtClean="0"/>
              <a:t>Gevorkyan</a:t>
            </a:r>
            <a:r>
              <a:rPr lang="en-US" sz="1600" dirty="0" smtClean="0"/>
              <a:t>,  paper in </a:t>
            </a:r>
          </a:p>
          <a:p>
            <a:r>
              <a:rPr lang="en-US" sz="1600" dirty="0" smtClean="0"/>
              <a:t>            preparation</a:t>
            </a:r>
            <a:endParaRPr lang="en-US" sz="1600" dirty="0"/>
          </a:p>
        </p:txBody>
      </p:sp>
      <p:pic>
        <p:nvPicPr>
          <p:cNvPr id="38914" name="Picture 2" descr="C:\Users\somov\Desktop\Documents\omega_proposal\sergey_comp_sect\crossec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819400"/>
            <a:ext cx="7744952" cy="36195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28600" y="1197114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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L,T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( N)  cross sections predicted in a color dipole model using  different 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  parameterizations of wave functions: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8800" y="3429000"/>
            <a:ext cx="104220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FS model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38800" y="3352800"/>
            <a:ext cx="110479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BG model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5800" y="2133600"/>
            <a:ext cx="411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AdS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 / QCD holographic wave function  (FS)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J.Forshaw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 and R.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Sandopen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,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    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Phys.Rev.Let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. 109, 2012                                                                                              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48200" y="2127647"/>
            <a:ext cx="4114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    Boosted Gaussian  (BG)  wave function                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B.Kopeliovich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 et al.,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Phys.Rev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. C65, 2002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8044" y="300335"/>
            <a:ext cx="8773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Polarization-Dependent Interactions: Experimental Observations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00400" cy="365125"/>
          </a:xfrm>
        </p:spPr>
        <p:txBody>
          <a:bodyPr/>
          <a:lstStyle/>
          <a:p>
            <a:r>
              <a:rPr lang="en-US" dirty="0" err="1" smtClean="0"/>
              <a:t>Photoproduction</a:t>
            </a:r>
            <a:r>
              <a:rPr lang="en-US" dirty="0" smtClean="0"/>
              <a:t> of vector mesons off nuclei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914400"/>
            <a:ext cx="56477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Hints from the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electroproduction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of vector mesons: </a:t>
            </a:r>
            <a:endParaRPr lang="en-US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                                    where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                                                         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  mesons: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 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~  0.7          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Nucl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sym typeface="Symbol"/>
              </a:rPr>
              <a:t>. Phys. B113, 53  (1976)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  mesons: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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2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~ 0.33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   Phys. Rev. Let. 39, 516 (1977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n-US" sz="14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7200" y="1371600"/>
          <a:ext cx="2290119" cy="609600"/>
        </p:xfrm>
        <a:graphic>
          <a:graphicData uri="http://schemas.openxmlformats.org/presentationml/2006/ole">
            <p:oleObj spid="_x0000_s94210" name="Equation" r:id="rId3" imgW="1765080" imgH="469800" progId="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886200" y="1447800"/>
          <a:ext cx="971550" cy="560388"/>
        </p:xfrm>
        <a:graphic>
          <a:graphicData uri="http://schemas.openxmlformats.org/presentationml/2006/ole">
            <p:oleObj spid="_x0000_s94211" name="Equation" r:id="rId4" imgW="749160" imgH="431640" progId="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3327737"/>
            <a:ext cx="57182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Similar observations of the polarization-dependent  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interactions of deuterons with Carbon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targer</a:t>
            </a:r>
            <a:endParaRPr lang="en-US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- measured 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Dubna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Juelich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978" y="4572000"/>
            <a:ext cx="6467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Measurements in the charge exchange process at Argonne: 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           </a:t>
            </a:r>
            <a:r>
              <a:rPr lang="en-US" sz="200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 Ne   + Ne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38800" y="3352800"/>
            <a:ext cx="312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Phys. Part.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Nucl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7, 27, 2010                                                                                     Phys. Rev.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104, 2010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410200"/>
            <a:ext cx="8007000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Propose to measure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(VN)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using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photoproduction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on nuclei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75922" y="4614446"/>
            <a:ext cx="25394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Nucl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Phys. B67, 333 (1973)</a:t>
            </a:r>
            <a:endParaRPr lang="en-US" sz="1600" dirty="0"/>
          </a:p>
        </p:txBody>
      </p:sp>
      <p:pic>
        <p:nvPicPr>
          <p:cNvPr id="2052" name="Picture 4" descr="C:\Users\somov\Desktop\Documents\omega_proposal\plots_proposal\ksi_epro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990600"/>
            <a:ext cx="3200400" cy="2011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35051" y="162580"/>
            <a:ext cx="4746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Photoproduction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of  Mesons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24200" cy="365125"/>
          </a:xfrm>
        </p:spPr>
        <p:txBody>
          <a:bodyPr/>
          <a:lstStyle/>
          <a:p>
            <a:r>
              <a:rPr lang="en-US" dirty="0" err="1" smtClean="0"/>
              <a:t>Photoproduction</a:t>
            </a:r>
            <a:r>
              <a:rPr lang="en-US" dirty="0" smtClean="0"/>
              <a:t> of vector mesons off nuclei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6849" y="914400"/>
            <a:ext cx="8083751" cy="1369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</a:rPr>
              <a:t> In the coherent  </a:t>
            </a: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 + A   + A production at </a:t>
            </a:r>
            <a:r>
              <a:rPr lang="en-US" sz="2000" dirty="0" err="1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JLab</a:t>
            </a: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 energies the essential </a:t>
            </a:r>
          </a:p>
          <a:p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  contribution of </a:t>
            </a:r>
            <a:r>
              <a:rPr lang="en-US" sz="2000" dirty="0" err="1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pion</a:t>
            </a: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 exchange cancels out. From the absorption of ’s one </a:t>
            </a:r>
          </a:p>
          <a:p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  can extract </a:t>
            </a:r>
            <a:r>
              <a:rPr lang="en-US" sz="2000" baseline="-25000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T</a:t>
            </a: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 ( N)</a:t>
            </a:r>
          </a:p>
          <a:p>
            <a:pPr>
              <a:lnSpc>
                <a:spcPts val="600"/>
              </a:lnSpc>
            </a:pPr>
            <a:endParaRPr lang="en-US" dirty="0" smtClean="0">
              <a:cs typeface="Times New Roman" pitchFamily="18" charset="0"/>
              <a:sym typeface="Symbol"/>
            </a:endParaRPr>
          </a:p>
          <a:p>
            <a:r>
              <a:rPr lang="en-US" dirty="0" smtClean="0">
                <a:cs typeface="Times New Roman" pitchFamily="18" charset="0"/>
                <a:sym typeface="Symbol"/>
              </a:rPr>
              <a:t>                 - it has been measured by several experiments (</a:t>
            </a:r>
            <a:r>
              <a:rPr lang="en-US" baseline="-25000" dirty="0" smtClean="0">
                <a:cs typeface="Times New Roman" pitchFamily="18" charset="0"/>
                <a:sym typeface="Symbol"/>
              </a:rPr>
              <a:t>T  </a:t>
            </a:r>
            <a:r>
              <a:rPr lang="en-US" dirty="0" smtClean="0">
                <a:cs typeface="Times New Roman" pitchFamily="18" charset="0"/>
                <a:sym typeface="Symbol"/>
              </a:rPr>
              <a:t>~ 26 </a:t>
            </a:r>
            <a:r>
              <a:rPr lang="en-US" dirty="0" err="1" smtClean="0">
                <a:cs typeface="Times New Roman" pitchFamily="18" charset="0"/>
                <a:sym typeface="Symbol"/>
              </a:rPr>
              <a:t>mb</a:t>
            </a:r>
            <a:r>
              <a:rPr lang="en-US" dirty="0" smtClean="0">
                <a:cs typeface="Times New Roman" pitchFamily="18" charset="0"/>
                <a:sym typeface="Symbol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2362200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 In the incoherent process  + A   + A the cross section is given by</a:t>
            </a:r>
          </a:p>
        </p:txBody>
      </p:sp>
      <p:graphicFrame>
        <p:nvGraphicFramePr>
          <p:cNvPr id="49153" name="Object 1"/>
          <p:cNvGraphicFramePr>
            <a:graphicFrameLocks noChangeAspect="1"/>
          </p:cNvGraphicFramePr>
          <p:nvPr/>
        </p:nvGraphicFramePr>
        <p:xfrm>
          <a:off x="1066800" y="3048000"/>
          <a:ext cx="5486400" cy="640379"/>
        </p:xfrm>
        <a:graphic>
          <a:graphicData uri="http://schemas.openxmlformats.org/presentationml/2006/ole">
            <p:oleObj spid="_x0000_s95234" name="Equation" r:id="rId3" imgW="3365280" imgH="393480" progId="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838200" y="3886200"/>
            <a:ext cx="769620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- N (0, </a:t>
            </a:r>
            <a:r>
              <a:rPr lang="en-US" i="1" dirty="0" smtClean="0">
                <a:sym typeface="Symbol"/>
              </a:rPr>
              <a:t></a:t>
            </a:r>
            <a:r>
              <a:rPr lang="en-US" i="1" baseline="-25000" dirty="0" smtClean="0">
                <a:sym typeface="Symbol"/>
              </a:rPr>
              <a:t>L</a:t>
            </a:r>
            <a:r>
              <a:rPr lang="en-US" i="1" dirty="0" smtClean="0">
                <a:sym typeface="Symbol"/>
              </a:rPr>
              <a:t>)  </a:t>
            </a:r>
            <a:r>
              <a:rPr lang="en-US" dirty="0" smtClean="0">
                <a:sym typeface="Symbol"/>
              </a:rPr>
              <a:t>and</a:t>
            </a:r>
            <a:r>
              <a:rPr lang="en-US" i="1" dirty="0" smtClean="0">
                <a:sym typeface="Symbol"/>
              </a:rPr>
              <a:t> </a:t>
            </a:r>
            <a:r>
              <a:rPr lang="en-US" i="1" dirty="0" smtClean="0"/>
              <a:t>N (E, </a:t>
            </a:r>
            <a:r>
              <a:rPr lang="en-US" i="1" dirty="0" smtClean="0">
                <a:sym typeface="Symbol"/>
              </a:rPr>
              <a:t></a:t>
            </a:r>
            <a:r>
              <a:rPr lang="en-US" i="1" baseline="-25000" dirty="0" smtClean="0">
                <a:sym typeface="Symbol"/>
              </a:rPr>
              <a:t>T</a:t>
            </a:r>
            <a:r>
              <a:rPr lang="en-US" i="1" dirty="0" smtClean="0">
                <a:sym typeface="Symbol"/>
              </a:rPr>
              <a:t>) </a:t>
            </a:r>
            <a:r>
              <a:rPr lang="en-US" dirty="0" smtClean="0"/>
              <a:t>are absorptions of the longitudinally and transversely </a:t>
            </a:r>
          </a:p>
          <a:p>
            <a:r>
              <a:rPr lang="en-US" dirty="0" smtClean="0"/>
              <a:t>  polarized mesons predicted by theoretical models</a:t>
            </a:r>
          </a:p>
          <a:p>
            <a:pPr>
              <a:lnSpc>
                <a:spcPts val="600"/>
              </a:lnSpc>
            </a:pPr>
            <a:endParaRPr lang="en-US" dirty="0" smtClean="0"/>
          </a:p>
          <a:p>
            <a:r>
              <a:rPr lang="en-US" dirty="0" smtClean="0">
                <a:sym typeface="Symbol"/>
              </a:rPr>
              <a:t>- </a:t>
            </a:r>
            <a:r>
              <a:rPr lang="en-US" baseline="-25000" dirty="0" smtClean="0">
                <a:sym typeface="Symbol"/>
              </a:rPr>
              <a:t>00 </a:t>
            </a:r>
            <a:r>
              <a:rPr lang="en-US" dirty="0" smtClean="0">
                <a:sym typeface="Symbol"/>
              </a:rPr>
              <a:t> is the spin density matrix element measured in  p   p reaction</a:t>
            </a:r>
            <a:endParaRPr lang="en-US" dirty="0" smtClean="0"/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6858000" y="2971800"/>
          <a:ext cx="987425" cy="684212"/>
        </p:xfrm>
        <a:graphic>
          <a:graphicData uri="http://schemas.openxmlformats.org/presentationml/2006/ole">
            <p:oleObj spid="_x0000_s95235" name="Equation" r:id="rId4" imgW="622080" imgH="431640" progId="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609600" y="5105400"/>
            <a:ext cx="8229600" cy="135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Why </a:t>
            </a:r>
            <a:r>
              <a:rPr lang="en-US" sz="2000" b="1" dirty="0" smtClean="0">
                <a:solidFill>
                  <a:srgbClr val="C00000"/>
                </a:solidFill>
                <a:sym typeface="Symbol"/>
              </a:rPr>
              <a:t> </a:t>
            </a:r>
            <a:r>
              <a:rPr lang="en-US" sz="2000" b="1" dirty="0" err="1" smtClean="0">
                <a:solidFill>
                  <a:srgbClr val="C00000"/>
                </a:solidFill>
                <a:sym typeface="Symbol"/>
              </a:rPr>
              <a:t>measons</a:t>
            </a:r>
            <a:r>
              <a:rPr lang="en-US" sz="2000" b="1" dirty="0" smtClean="0">
                <a:solidFill>
                  <a:srgbClr val="C00000"/>
                </a:solidFill>
                <a:sym typeface="Symbol"/>
              </a:rPr>
              <a:t> ? </a:t>
            </a:r>
          </a:p>
          <a:p>
            <a:pPr>
              <a:lnSpc>
                <a:spcPts val="1000"/>
              </a:lnSpc>
            </a:pPr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    - </a:t>
            </a:r>
            <a:r>
              <a:rPr lang="en-US" dirty="0" smtClean="0"/>
              <a:t>Some fraction of </a:t>
            </a:r>
            <a:r>
              <a:rPr lang="en-US" dirty="0" smtClean="0">
                <a:sym typeface="Symbol"/>
              </a:rPr>
              <a:t> mesons is longitudinally polarized at </a:t>
            </a:r>
            <a:r>
              <a:rPr lang="en-US" dirty="0" err="1" smtClean="0">
                <a:sym typeface="Symbol"/>
              </a:rPr>
              <a:t>GlueX</a:t>
            </a:r>
            <a:r>
              <a:rPr lang="en-US" dirty="0" smtClean="0">
                <a:sym typeface="Symbol"/>
              </a:rPr>
              <a:t> energies, </a:t>
            </a:r>
          </a:p>
          <a:p>
            <a:r>
              <a:rPr lang="en-US" dirty="0" smtClean="0">
                <a:sym typeface="Symbol"/>
              </a:rPr>
              <a:t>                                  </a:t>
            </a:r>
            <a:r>
              <a:rPr lang="en-US" baseline="-25000" dirty="0" smtClean="0">
                <a:sym typeface="Symbol"/>
              </a:rPr>
              <a:t>00</a:t>
            </a:r>
            <a:r>
              <a:rPr lang="en-US" dirty="0" smtClean="0">
                <a:sym typeface="Symbol"/>
              </a:rPr>
              <a:t> measured  by SLAC  is 0.2  0.07   </a:t>
            </a:r>
          </a:p>
          <a:p>
            <a:r>
              <a:rPr lang="en-US" dirty="0" smtClean="0">
                <a:sym typeface="Symbol"/>
              </a:rPr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152400"/>
            <a:ext cx="3905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How to Extract 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sz="2800" b="1" baseline="-25000" dirty="0" smtClean="0">
                <a:solidFill>
                  <a:srgbClr val="FF0000"/>
                </a:solidFill>
                <a:sym typeface="Symbol"/>
              </a:rPr>
              <a:t>L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 (N)  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2832" y="838200"/>
            <a:ext cx="6251968" cy="12721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sym typeface="Symbol"/>
              </a:rPr>
              <a:t></a:t>
            </a:r>
            <a:r>
              <a:rPr lang="en-US" sz="2000" baseline="-25000" dirty="0" smtClean="0">
                <a:solidFill>
                  <a:srgbClr val="002060"/>
                </a:solidFill>
                <a:sym typeface="Symbol"/>
              </a:rPr>
              <a:t>L </a:t>
            </a:r>
            <a:r>
              <a:rPr lang="en-US" sz="2000" dirty="0" smtClean="0">
                <a:solidFill>
                  <a:srgbClr val="002060"/>
                </a:solidFill>
                <a:sym typeface="Symbol"/>
              </a:rPr>
              <a:t>(N) can be extracted from the measurements of:</a:t>
            </a:r>
          </a:p>
          <a:p>
            <a:pPr>
              <a:lnSpc>
                <a:spcPts val="1000"/>
              </a:lnSpc>
              <a:buFont typeface="Arial" pitchFamily="34" charset="0"/>
              <a:buChar char="•"/>
            </a:pPr>
            <a:endParaRPr lang="en-US" sz="2000" dirty="0" smtClean="0">
              <a:solidFill>
                <a:srgbClr val="002060"/>
              </a:solidFill>
              <a:sym typeface="Symbol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sym typeface="Symbol"/>
              </a:rPr>
              <a:t>                  Method 1:    Nuclear transparency  ( </a:t>
            </a:r>
            <a:r>
              <a:rPr lang="en-US" sz="2000" b="1" dirty="0" err="1" smtClean="0">
                <a:solidFill>
                  <a:srgbClr val="C00000"/>
                </a:solidFill>
                <a:sym typeface="Symbol"/>
              </a:rPr>
              <a:t>A</a:t>
            </a:r>
            <a:r>
              <a:rPr lang="en-US" sz="2000" b="1" baseline="-25000" dirty="0" err="1" smtClean="0">
                <a:solidFill>
                  <a:srgbClr val="C00000"/>
                </a:solidFill>
                <a:sym typeface="Symbol"/>
              </a:rPr>
              <a:t>eff</a:t>
            </a:r>
            <a:r>
              <a:rPr lang="en-US" sz="2000" b="1" dirty="0" smtClean="0">
                <a:solidFill>
                  <a:srgbClr val="C00000"/>
                </a:solidFill>
                <a:sym typeface="Symbol"/>
              </a:rPr>
              <a:t> ) </a:t>
            </a:r>
          </a:p>
          <a:p>
            <a:pPr>
              <a:lnSpc>
                <a:spcPts val="1000"/>
              </a:lnSpc>
            </a:pPr>
            <a:r>
              <a:rPr lang="en-US" sz="2000" b="1" dirty="0" smtClean="0">
                <a:solidFill>
                  <a:srgbClr val="C00000"/>
                </a:solidFill>
                <a:sym typeface="Symbol"/>
              </a:rPr>
              <a:t> </a:t>
            </a:r>
          </a:p>
          <a:p>
            <a:r>
              <a:rPr lang="en-US" sz="2000" b="1" dirty="0" smtClean="0">
                <a:solidFill>
                  <a:srgbClr val="C00000"/>
                </a:solidFill>
                <a:sym typeface="Symbol"/>
              </a:rPr>
              <a:t>                  Method 2:    Spin density matrix element  (</a:t>
            </a:r>
            <a:r>
              <a:rPr lang="en-US" sz="2000" b="1" baseline="30000" dirty="0" smtClean="0">
                <a:solidFill>
                  <a:srgbClr val="C00000"/>
                </a:solidFill>
                <a:sym typeface="Symbol"/>
              </a:rPr>
              <a:t>A</a:t>
            </a:r>
            <a:r>
              <a:rPr lang="en-US" sz="2000" b="1" baseline="-25000" dirty="0" smtClean="0">
                <a:solidFill>
                  <a:srgbClr val="C00000"/>
                </a:solidFill>
                <a:sym typeface="Symbol"/>
              </a:rPr>
              <a:t>00</a:t>
            </a:r>
            <a:r>
              <a:rPr lang="en-US" sz="2000" b="1" dirty="0" smtClean="0">
                <a:solidFill>
                  <a:srgbClr val="C00000"/>
                </a:solidFill>
                <a:sym typeface="Symbol"/>
              </a:rPr>
              <a:t> 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2362200"/>
            <a:ext cx="15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Method 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somov\Desktop\Documents\omega_proposal\plots_proposal\a_ef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895600"/>
            <a:ext cx="5580035" cy="2667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200" y="295269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  Measure </a:t>
            </a:r>
            <a:r>
              <a:rPr lang="en-US" sz="2000" dirty="0" err="1" smtClean="0">
                <a:solidFill>
                  <a:srgbClr val="0000FF"/>
                </a:solidFill>
              </a:rPr>
              <a:t>A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eff</a:t>
            </a:r>
            <a:r>
              <a:rPr lang="en-US" sz="2000" baseline="-25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for each target                                                            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3429000"/>
            <a:ext cx="34211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A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eff</a:t>
            </a:r>
            <a:r>
              <a:rPr lang="en-US" sz="2000" baseline="-25000" dirty="0" smtClean="0">
                <a:solidFill>
                  <a:srgbClr val="0000FF"/>
                </a:solidFill>
              </a:rPr>
              <a:t>   </a:t>
            </a:r>
            <a:r>
              <a:rPr lang="en-US" sz="2000" dirty="0" smtClean="0">
                <a:solidFill>
                  <a:srgbClr val="0000FF"/>
                </a:solidFill>
              </a:rPr>
              <a:t>depends on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</a:t>
            </a:r>
            <a:r>
              <a:rPr lang="en-US" sz="2000" baseline="-25000" dirty="0" smtClean="0">
                <a:solidFill>
                  <a:srgbClr val="0000FF"/>
                </a:solidFill>
                <a:sym typeface="Symbol"/>
              </a:rPr>
              <a:t>L  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(see plot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)</a:t>
            </a:r>
            <a:r>
              <a:rPr lang="en-US" baseline="-25000" dirty="0" smtClean="0">
                <a:solidFill>
                  <a:srgbClr val="0000FF"/>
                </a:solidFill>
                <a:sym typeface="Symbol"/>
              </a:rPr>
              <a:t> </a:t>
            </a:r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228600" y="3962400"/>
          <a:ext cx="3429000" cy="331883"/>
        </p:xfrm>
        <a:graphic>
          <a:graphicData uri="http://schemas.openxmlformats.org/presentationml/2006/ole">
            <p:oleObj spid="_x0000_s96258" name="Equation" r:id="rId4" imgW="2489040" imgH="241200" progId="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304800" y="4495800"/>
            <a:ext cx="3276600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N (0, </a:t>
            </a:r>
            <a:r>
              <a:rPr lang="en-US" i="1" dirty="0" smtClean="0">
                <a:sym typeface="Symbol"/>
              </a:rPr>
              <a:t></a:t>
            </a:r>
            <a:r>
              <a:rPr lang="en-US" i="1" baseline="-25000" dirty="0" smtClean="0">
                <a:sym typeface="Symbol"/>
              </a:rPr>
              <a:t>L</a:t>
            </a:r>
            <a:r>
              <a:rPr lang="en-US" i="1" dirty="0" smtClean="0">
                <a:sym typeface="Symbol"/>
              </a:rPr>
              <a:t>)  </a:t>
            </a:r>
            <a:r>
              <a:rPr lang="en-US" dirty="0" smtClean="0">
                <a:sym typeface="Symbol"/>
              </a:rPr>
              <a:t>and</a:t>
            </a:r>
            <a:r>
              <a:rPr lang="en-US" i="1" dirty="0" smtClean="0">
                <a:sym typeface="Symbol"/>
              </a:rPr>
              <a:t> </a:t>
            </a:r>
            <a:r>
              <a:rPr lang="en-US" i="1" dirty="0" smtClean="0"/>
              <a:t>N (E, </a:t>
            </a:r>
            <a:r>
              <a:rPr lang="en-US" i="1" dirty="0" smtClean="0">
                <a:sym typeface="Symbol"/>
              </a:rPr>
              <a:t></a:t>
            </a:r>
            <a:r>
              <a:rPr lang="en-US" i="1" baseline="-25000" dirty="0" smtClean="0">
                <a:sym typeface="Symbol"/>
              </a:rPr>
              <a:t>T</a:t>
            </a:r>
            <a:r>
              <a:rPr lang="en-US" i="1" dirty="0" smtClean="0">
                <a:sym typeface="Symbol"/>
              </a:rPr>
              <a:t>) </a:t>
            </a:r>
            <a:r>
              <a:rPr lang="en-US" dirty="0" smtClean="0"/>
              <a:t>are </a:t>
            </a:r>
          </a:p>
          <a:p>
            <a:r>
              <a:rPr lang="en-US" dirty="0" smtClean="0"/>
              <a:t> predicted by theoretical models. </a:t>
            </a:r>
          </a:p>
          <a:p>
            <a:pPr>
              <a:lnSpc>
                <a:spcPts val="1000"/>
              </a:lnSpc>
            </a:pPr>
            <a:endParaRPr lang="en-US" i="1" dirty="0" smtClean="0"/>
          </a:p>
          <a:p>
            <a:r>
              <a:rPr lang="en-US" i="1" dirty="0" smtClean="0">
                <a:solidFill>
                  <a:srgbClr val="0000FF"/>
                </a:solidFill>
              </a:rPr>
              <a:t>N (E, </a:t>
            </a:r>
            <a:r>
              <a:rPr lang="en-US" i="1" dirty="0" smtClean="0">
                <a:solidFill>
                  <a:srgbClr val="0000FF"/>
                </a:solidFill>
                <a:sym typeface="Symbol"/>
              </a:rPr>
              <a:t></a:t>
            </a:r>
            <a:r>
              <a:rPr lang="en-US" i="1" baseline="-25000" dirty="0" smtClean="0">
                <a:solidFill>
                  <a:srgbClr val="0000FF"/>
                </a:solidFill>
                <a:sym typeface="Symbol"/>
              </a:rPr>
              <a:t>T</a:t>
            </a:r>
            <a:r>
              <a:rPr lang="en-US" i="1" dirty="0" smtClean="0">
                <a:solidFill>
                  <a:srgbClr val="0000FF"/>
                </a:solidFill>
                <a:sym typeface="Symbol"/>
              </a:rPr>
              <a:t>)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will be independently </a:t>
            </a:r>
          </a:p>
          <a:p>
            <a:r>
              <a:rPr lang="en-US" dirty="0" smtClean="0">
                <a:solidFill>
                  <a:srgbClr val="0000FF"/>
                </a:solidFill>
                <a:sym typeface="Symbol"/>
              </a:rPr>
              <a:t>measured for  mesons</a:t>
            </a:r>
            <a:r>
              <a:rPr lang="en-US" i="1" dirty="0" smtClean="0">
                <a:solidFill>
                  <a:srgbClr val="0000FF"/>
                </a:solidFill>
                <a:sym typeface="Symbol"/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594360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eff</a:t>
            </a:r>
            <a:r>
              <a:rPr lang="en-US" dirty="0" smtClean="0"/>
              <a:t> will be normalized to Carbon data:  some systematic uncertainties will cancel out </a:t>
            </a:r>
          </a:p>
          <a:p>
            <a:r>
              <a:rPr lang="en-US" dirty="0" smtClean="0"/>
              <a:t>                                                                              (</a:t>
            </a:r>
            <a:r>
              <a:rPr lang="en-US" dirty="0" smtClean="0">
                <a:sym typeface="Symbol"/>
              </a:rPr>
              <a:t></a:t>
            </a:r>
            <a:r>
              <a:rPr lang="en-US" baseline="-25000" dirty="0" smtClean="0">
                <a:sym typeface="Symbol"/>
              </a:rPr>
              <a:t>N,</a:t>
            </a:r>
            <a:r>
              <a:rPr lang="en-US" dirty="0" smtClean="0">
                <a:sym typeface="Symbol"/>
              </a:rPr>
              <a:t> Br,  some reconstruction efficiencies, 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81600" y="2743200"/>
            <a:ext cx="2169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Predictions for </a:t>
            </a:r>
            <a:r>
              <a:rPr lang="en-US" dirty="0" err="1" smtClean="0">
                <a:sym typeface="Symbol"/>
              </a:rPr>
              <a:t>A</a:t>
            </a:r>
            <a:r>
              <a:rPr lang="en-US" baseline="-25000" dirty="0" err="1" smtClean="0">
                <a:sym typeface="Symbol"/>
              </a:rPr>
              <a:t>eff</a:t>
            </a:r>
            <a:r>
              <a:rPr lang="en-US" dirty="0" smtClean="0">
                <a:sym typeface="Symbol"/>
              </a:rPr>
              <a:t> </a:t>
            </a:r>
            <a:endParaRPr lang="en-US" sz="1400" dirty="0" smtClean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24200" y="2362200"/>
            <a:ext cx="586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Calculations by S. </a:t>
            </a:r>
            <a:r>
              <a:rPr lang="en-US" sz="1600" dirty="0" err="1" smtClean="0"/>
              <a:t>Gevorkyan</a:t>
            </a:r>
            <a:r>
              <a:rPr lang="en-US" sz="1600" dirty="0" smtClean="0"/>
              <a:t> for </a:t>
            </a:r>
            <a:r>
              <a:rPr lang="en-US" sz="1600" dirty="0" err="1" smtClean="0"/>
              <a:t>GlueX</a:t>
            </a:r>
            <a:r>
              <a:rPr lang="en-US" sz="1600" dirty="0" smtClean="0"/>
              <a:t>  </a:t>
            </a:r>
            <a:r>
              <a:rPr lang="en-US" sz="1400" dirty="0" smtClean="0"/>
              <a:t>Phys. Rev. C 93, 015203 (2016)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86380"/>
            <a:ext cx="3905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How to Extract 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sz="2800" b="1" baseline="-25000" dirty="0" smtClean="0">
                <a:solidFill>
                  <a:srgbClr val="FF0000"/>
                </a:solidFill>
                <a:sym typeface="Symbol"/>
              </a:rPr>
              <a:t>L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 (N)  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762000"/>
            <a:ext cx="15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Method 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14182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  Measure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</a:t>
            </a:r>
            <a:r>
              <a:rPr lang="en-US" sz="2000" baseline="30000" dirty="0" smtClean="0">
                <a:solidFill>
                  <a:srgbClr val="0000FF"/>
                </a:solidFill>
                <a:sym typeface="Symbol"/>
              </a:rPr>
              <a:t>A</a:t>
            </a:r>
            <a:r>
              <a:rPr lang="en-US" sz="2000" baseline="-25000" dirty="0" smtClean="0">
                <a:solidFill>
                  <a:srgbClr val="0000FF"/>
                </a:solidFill>
                <a:sym typeface="Symbol"/>
              </a:rPr>
              <a:t>00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baseline="-25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for each target from the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   fit to  the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 </a:t>
            </a:r>
            <a:r>
              <a:rPr lang="en-US" sz="2000" dirty="0" smtClean="0">
                <a:solidFill>
                  <a:srgbClr val="0000FF"/>
                </a:solidFill>
              </a:rPr>
              <a:t>decay angular distribution </a:t>
            </a:r>
          </a:p>
          <a:p>
            <a:pPr>
              <a:lnSpc>
                <a:spcPts val="600"/>
              </a:lnSpc>
              <a:buFont typeface="Arial" pitchFamily="34" charset="0"/>
              <a:buChar char="•"/>
            </a:pPr>
            <a:endParaRPr lang="en-US" sz="2000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 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</a:t>
            </a:r>
            <a:r>
              <a:rPr lang="en-US" sz="2000" baseline="30000" dirty="0" smtClean="0">
                <a:solidFill>
                  <a:srgbClr val="0000FF"/>
                </a:solidFill>
                <a:sym typeface="Symbol"/>
              </a:rPr>
              <a:t>A</a:t>
            </a:r>
            <a:r>
              <a:rPr lang="en-US" sz="2000" baseline="-25000" dirty="0" smtClean="0">
                <a:solidFill>
                  <a:srgbClr val="0000FF"/>
                </a:solidFill>
                <a:sym typeface="Symbol"/>
              </a:rPr>
              <a:t>00</a:t>
            </a:r>
            <a:r>
              <a:rPr lang="en-US" sz="2000" dirty="0" smtClean="0">
                <a:solidFill>
                  <a:srgbClr val="0000FF"/>
                </a:solidFill>
              </a:rPr>
              <a:t> depends on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</a:t>
            </a:r>
            <a:r>
              <a:rPr lang="en-US" sz="2000" baseline="-25000" dirty="0" smtClean="0">
                <a:solidFill>
                  <a:srgbClr val="0000FF"/>
                </a:solidFill>
                <a:sym typeface="Symbol"/>
              </a:rPr>
              <a:t>L  </a:t>
            </a:r>
          </a:p>
          <a:p>
            <a:pPr>
              <a:lnSpc>
                <a:spcPts val="600"/>
              </a:lnSpc>
              <a:buFont typeface="Arial" pitchFamily="34" charset="0"/>
              <a:buChar char="•"/>
            </a:pPr>
            <a:endParaRPr lang="en-US" baseline="-25000" dirty="0" smtClean="0">
              <a:sym typeface="Symbol"/>
            </a:endParaRPr>
          </a:p>
          <a:p>
            <a:r>
              <a:rPr lang="en-US" sz="2000" baseline="-25000" dirty="0" smtClean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       - extract </a:t>
            </a:r>
            <a:r>
              <a:rPr lang="en-US" sz="2000" baseline="-25000" dirty="0" smtClean="0">
                <a:sym typeface="Symbol"/>
              </a:rPr>
              <a:t>L </a:t>
            </a:r>
            <a:endParaRPr lang="en-US" sz="2000" dirty="0" smtClean="0"/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4724400" y="1393825"/>
          <a:ext cx="4191000" cy="663575"/>
        </p:xfrm>
        <a:graphic>
          <a:graphicData uri="http://schemas.openxmlformats.org/presentationml/2006/ole">
            <p:oleObj spid="_x0000_s97282" name="Equation" r:id="rId3" imgW="2730240" imgH="431640" progId="">
              <p:embed/>
            </p:oleObj>
          </a:graphicData>
        </a:graphic>
      </p:graphicFrame>
      <p:pic>
        <p:nvPicPr>
          <p:cNvPr id="15" name="Picture 14" descr="rho_limi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3304847"/>
            <a:ext cx="6248400" cy="294355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66825" y="4343400"/>
            <a:ext cx="2924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A-dependence of the spin </a:t>
            </a:r>
          </a:p>
          <a:p>
            <a:r>
              <a:rPr lang="en-US" dirty="0" smtClean="0"/>
              <a:t>density matrix elements </a:t>
            </a:r>
            <a:r>
              <a:rPr lang="en-US" dirty="0" smtClean="0">
                <a:sym typeface="Symbol"/>
              </a:rPr>
              <a:t></a:t>
            </a:r>
            <a:r>
              <a:rPr lang="en-US" baseline="30000" dirty="0" smtClean="0">
                <a:sym typeface="Symbol"/>
              </a:rPr>
              <a:t>A</a:t>
            </a:r>
            <a:r>
              <a:rPr lang="en-US" baseline="-25000" dirty="0" smtClean="0">
                <a:sym typeface="Symbol"/>
              </a:rPr>
              <a:t>00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16032" y="3135868"/>
            <a:ext cx="4517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Predictions for </a:t>
            </a:r>
            <a:r>
              <a:rPr lang="en-US" dirty="0" smtClean="0">
                <a:sym typeface="Symbol"/>
              </a:rPr>
              <a:t></a:t>
            </a:r>
            <a:r>
              <a:rPr lang="en-US" baseline="30000" dirty="0" smtClean="0">
                <a:sym typeface="Symbol"/>
              </a:rPr>
              <a:t>A</a:t>
            </a:r>
            <a:r>
              <a:rPr lang="en-US" baseline="-25000" dirty="0" smtClean="0">
                <a:sym typeface="Symbol"/>
              </a:rPr>
              <a:t>00</a:t>
            </a:r>
            <a:r>
              <a:rPr lang="en-US" dirty="0" smtClean="0">
                <a:sym typeface="Symbol"/>
              </a:rPr>
              <a:t>  </a:t>
            </a:r>
            <a:r>
              <a:rPr lang="en-US" sz="1400" dirty="0" smtClean="0"/>
              <a:t>Phys. Rev. C 93, 015203 (2016)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43600" y="2249269"/>
            <a:ext cx="2300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</a:t>
            </a:r>
            <a:r>
              <a:rPr lang="en-US" baseline="-25000" dirty="0" smtClean="0">
                <a:sym typeface="Symbol"/>
              </a:rPr>
              <a:t>00</a:t>
            </a:r>
            <a:r>
              <a:rPr lang="en-US" dirty="0" smtClean="0"/>
              <a:t> is measured in the </a:t>
            </a:r>
          </a:p>
          <a:p>
            <a:r>
              <a:rPr lang="en-US" dirty="0" smtClean="0">
                <a:sym typeface="Symbol"/>
              </a:rPr>
              <a:t>     p   p reaction</a:t>
            </a:r>
            <a:endParaRPr lang="en-US" dirty="0" smtClean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 idx="4294967295"/>
          </p:nvPr>
        </p:nvSpPr>
        <p:spPr>
          <a:xfrm>
            <a:off x="762000" y="3048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GlueX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Experiment in Hall D at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JLab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6147" name="Picture 3" descr="Acc_aeri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52600"/>
            <a:ext cx="42195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12"/>
          <p:cNvSpPr txBox="1">
            <a:spLocks noChangeArrowheads="1"/>
          </p:cNvSpPr>
          <p:nvPr/>
        </p:nvSpPr>
        <p:spPr bwMode="auto">
          <a:xfrm>
            <a:off x="838200" y="2057400"/>
            <a:ext cx="825500" cy="392113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Hall D</a:t>
            </a:r>
          </a:p>
        </p:txBody>
      </p:sp>
      <p:sp>
        <p:nvSpPr>
          <p:cNvPr id="6151" name="Text Box 16"/>
          <p:cNvSpPr txBox="1">
            <a:spLocks noChangeArrowheads="1"/>
          </p:cNvSpPr>
          <p:nvPr/>
        </p:nvSpPr>
        <p:spPr bwMode="auto">
          <a:xfrm>
            <a:off x="1981200" y="38862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152" name="Text Box 19"/>
          <p:cNvSpPr txBox="1">
            <a:spLocks noChangeArrowheads="1"/>
          </p:cNvSpPr>
          <p:nvPr/>
        </p:nvSpPr>
        <p:spPr bwMode="auto">
          <a:xfrm>
            <a:off x="2700338" y="38862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153" name="Text Box 20"/>
          <p:cNvSpPr txBox="1">
            <a:spLocks noChangeArrowheads="1"/>
          </p:cNvSpPr>
          <p:nvPr/>
        </p:nvSpPr>
        <p:spPr bwMode="auto">
          <a:xfrm>
            <a:off x="3309938" y="38862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6155" name="Slide Number Placeholder 2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1E7201-4156-4A8E-8922-F40985A5F041}" type="slidenum">
              <a:rPr lang="de-DE" smtClean="0">
                <a:latin typeface="Arial" charset="0"/>
              </a:rPr>
              <a:pPr/>
              <a:t>2</a:t>
            </a:fld>
            <a:endParaRPr lang="de-DE" dirty="0" smtClean="0"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28350" y="2209800"/>
            <a:ext cx="471565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 Newly constructed experimental Hall D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   with the </a:t>
            </a:r>
            <a:r>
              <a:rPr lang="en-US" dirty="0" err="1" smtClean="0">
                <a:solidFill>
                  <a:srgbClr val="0000FF"/>
                </a:solidFill>
              </a:rPr>
              <a:t>GlueX</a:t>
            </a:r>
            <a:r>
              <a:rPr lang="en-US" dirty="0" smtClean="0">
                <a:solidFill>
                  <a:srgbClr val="0000FF"/>
                </a:solidFill>
              </a:rPr>
              <a:t> detector</a:t>
            </a:r>
          </a:p>
          <a:p>
            <a:endParaRPr lang="en-US" dirty="0" smtClean="0"/>
          </a:p>
          <a:p>
            <a:r>
              <a:rPr lang="en-US" dirty="0" smtClean="0"/>
              <a:t>    - Photon beam produced by CEBAF 12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electrons in thin radiator via </a:t>
            </a:r>
            <a:r>
              <a:rPr lang="en-US" dirty="0" err="1" smtClean="0"/>
              <a:t>bremsstrahlung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 process</a:t>
            </a:r>
          </a:p>
          <a:p>
            <a:r>
              <a:rPr lang="en-US" dirty="0" smtClean="0"/>
              <a:t>     - Linear polarization of beam photons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 Over 125 collaborators from  more than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  25 institutions 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026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0360" y="152400"/>
            <a:ext cx="7225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Energy Dependence of Nuclear Transparency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00400" cy="365125"/>
          </a:xfrm>
        </p:spPr>
        <p:txBody>
          <a:bodyPr/>
          <a:lstStyle/>
          <a:p>
            <a:r>
              <a:rPr lang="en-US" dirty="0" err="1" smtClean="0"/>
              <a:t>Photoproduction</a:t>
            </a:r>
            <a:r>
              <a:rPr lang="en-US" dirty="0" smtClean="0"/>
              <a:t> of vector mesons off nuclei</a:t>
            </a:r>
            <a:endParaRPr lang="en-US" dirty="0"/>
          </a:p>
        </p:txBody>
      </p:sp>
      <p:pic>
        <p:nvPicPr>
          <p:cNvPr id="1026" name="Picture 2" descr="C:\Users\somov\Desktop\Documents\omega_proposal\plots_proposal\cornel_inc69_pag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7513" y="2895601"/>
            <a:ext cx="4426486" cy="312419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876800" y="5986046"/>
            <a:ext cx="4079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G. McClellan, et al. Phys. Rev. Let.  23, 10, 1969</a:t>
            </a:r>
            <a:endParaRPr lang="en-US" sz="1600" dirty="0"/>
          </a:p>
        </p:txBody>
      </p:sp>
      <p:pic>
        <p:nvPicPr>
          <p:cNvPr id="6" name="Picture 5" descr="herm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3015459"/>
            <a:ext cx="4876800" cy="32329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0943" y="961072"/>
            <a:ext cx="84520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 Energy dependence of the nuclear transparency due to the interference of amplitudes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  in the production  of mesons on nuclei</a:t>
            </a:r>
          </a:p>
          <a:p>
            <a:r>
              <a:rPr lang="en-US" dirty="0" smtClean="0"/>
              <a:t>   - dependence of the incoherent cross section on energy </a:t>
            </a:r>
            <a:r>
              <a:rPr lang="en-US" dirty="0" smtClean="0">
                <a:sym typeface="Symbol"/>
              </a:rPr>
              <a:t> via the </a:t>
            </a:r>
          </a:p>
          <a:p>
            <a:r>
              <a:rPr lang="en-US" dirty="0" smtClean="0">
                <a:sym typeface="Symbol"/>
              </a:rPr>
              <a:t>                                       coherence length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 Predicted for both </a:t>
            </a:r>
            <a:r>
              <a:rPr lang="en-US" dirty="0" err="1" smtClean="0">
                <a:solidFill>
                  <a:srgbClr val="0000FF"/>
                </a:solidFill>
              </a:rPr>
              <a:t>electroproduction</a:t>
            </a:r>
            <a:r>
              <a:rPr lang="en-US" dirty="0" smtClean="0">
                <a:solidFill>
                  <a:srgbClr val="0000FF"/>
                </a:solidFill>
              </a:rPr>
              <a:t> and </a:t>
            </a:r>
            <a:r>
              <a:rPr lang="en-US" dirty="0" err="1" smtClean="0">
                <a:solidFill>
                  <a:srgbClr val="0000FF"/>
                </a:solidFill>
              </a:rPr>
              <a:t>photoproduction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48986" y="2590800"/>
            <a:ext cx="3640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not observed in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 </a:t>
            </a:r>
            <a:r>
              <a:rPr lang="en-US" b="1" dirty="0" err="1" smtClean="0">
                <a:solidFill>
                  <a:srgbClr val="FF0000"/>
                </a:solidFill>
                <a:sym typeface="Symbol"/>
              </a:rPr>
              <a:t>photoproduction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3000" y="2590800"/>
            <a:ext cx="3528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Measured in the </a:t>
            </a:r>
            <a:r>
              <a:rPr lang="en-US" dirty="0" err="1" smtClean="0"/>
              <a:t>electroptoduction</a:t>
            </a:r>
            <a:endParaRPr lang="en-US" dirty="0"/>
          </a:p>
        </p:txBody>
      </p:sp>
      <p:graphicFrame>
        <p:nvGraphicFramePr>
          <p:cNvPr id="60417" name="Object 1"/>
          <p:cNvGraphicFramePr>
            <a:graphicFrameLocks noChangeAspect="1"/>
          </p:cNvGraphicFramePr>
          <p:nvPr/>
        </p:nvGraphicFramePr>
        <p:xfrm>
          <a:off x="7010400" y="1524000"/>
          <a:ext cx="1143000" cy="553620"/>
        </p:xfrm>
        <a:graphic>
          <a:graphicData uri="http://schemas.openxmlformats.org/presentationml/2006/ole">
            <p:oleObj spid="_x0000_s98306" name="Equation" r:id="rId5" imgW="863280" imgH="419040" progId="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 rot="16200000">
            <a:off x="4742860" y="4248740"/>
            <a:ext cx="48481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A</a:t>
            </a:r>
            <a:r>
              <a:rPr lang="en-US" baseline="-25000" dirty="0" err="1" smtClean="0"/>
              <a:t>eff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5410200" y="4114800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A </a:t>
            </a:r>
            <a:r>
              <a:rPr lang="en-US" dirty="0" smtClean="0"/>
              <a:t>=</a:t>
            </a:r>
            <a:r>
              <a:rPr lang="en-US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A</a:t>
            </a:r>
            <a:r>
              <a:rPr lang="en-US" baseline="-25000" dirty="0" err="1" smtClean="0">
                <a:sym typeface="Symbol"/>
              </a:rPr>
              <a:t>eff</a:t>
            </a:r>
            <a:r>
              <a:rPr lang="en-US" baseline="-25000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/ 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228600"/>
            <a:ext cx="643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Energy Dependence Predicted for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GlueX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pic>
        <p:nvPicPr>
          <p:cNvPr id="25603" name="Picture 3" descr="C:\Users\somov\Desktop\Documents\omega_proposal\plots_proposal\rho_rho_de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5486400" cy="45089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62000" y="1123890"/>
            <a:ext cx="7662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Predicted energy dependence of the nuclear transparency for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 mesons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1200" y="3276600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91200" y="3974068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915516" y="2096869"/>
            <a:ext cx="25426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 similar dependence for </a:t>
            </a:r>
          </a:p>
          <a:p>
            <a:r>
              <a:rPr lang="en-US" dirty="0" smtClean="0">
                <a:sym typeface="Symbol"/>
              </a:rPr>
              <a:t>      -mesons  ( </a:t>
            </a:r>
            <a:r>
              <a:rPr lang="en-US" i="1" dirty="0" smtClean="0">
                <a:sym typeface="Symbol"/>
              </a:rPr>
              <a:t></a:t>
            </a:r>
            <a:r>
              <a:rPr lang="en-US" i="1" baseline="-25000" dirty="0" smtClean="0">
                <a:sym typeface="Symbol"/>
              </a:rPr>
              <a:t>00</a:t>
            </a:r>
            <a:r>
              <a:rPr lang="en-US" i="1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= 0 )</a:t>
            </a:r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00400" cy="365125"/>
          </a:xfrm>
        </p:spPr>
        <p:txBody>
          <a:bodyPr/>
          <a:lstStyle/>
          <a:p>
            <a:r>
              <a:rPr lang="en-US" dirty="0" err="1" smtClean="0"/>
              <a:t>Photoproduction</a:t>
            </a:r>
            <a:r>
              <a:rPr lang="en-US" dirty="0" smtClean="0"/>
              <a:t> of vector mesons off nuclei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228600"/>
            <a:ext cx="6783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Reconstruction of Vector Mesons and Yield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8609" name="Picture 1" descr="C:\Users\somov\Desktop\Documents\omega_proposal\pac46\plots\proposal18_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71255"/>
            <a:ext cx="7543800" cy="404690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19200" y="12192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Expected number of  reconstructed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, , and   mesons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09800" y="314980"/>
            <a:ext cx="4916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Projected Errors: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eff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and 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somov\Desktop\Documents\omega_proposal\plots_proposal\project_meas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058" y="2171700"/>
            <a:ext cx="3869342" cy="3619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11430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sym typeface="Symbol"/>
              </a:rPr>
              <a:t> Projected errors on measurements of </a:t>
            </a:r>
            <a:r>
              <a:rPr lang="en-US" dirty="0" err="1" smtClean="0">
                <a:solidFill>
                  <a:srgbClr val="002060"/>
                </a:solidFill>
              </a:rPr>
              <a:t>A</a:t>
            </a:r>
            <a:r>
              <a:rPr lang="en-US" baseline="-25000" dirty="0" err="1" smtClean="0">
                <a:solidFill>
                  <a:srgbClr val="002060"/>
                </a:solidFill>
              </a:rPr>
              <a:t>eff</a:t>
            </a:r>
            <a:r>
              <a:rPr lang="en-US" baseline="-25000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and  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</a:t>
            </a:r>
            <a:r>
              <a:rPr lang="en-US" baseline="30000" dirty="0" smtClean="0">
                <a:solidFill>
                  <a:srgbClr val="002060"/>
                </a:solidFill>
                <a:sym typeface="Symbol"/>
              </a:rPr>
              <a:t>A</a:t>
            </a:r>
            <a:r>
              <a:rPr lang="en-US" baseline="-25000" dirty="0" smtClean="0">
                <a:solidFill>
                  <a:srgbClr val="002060"/>
                </a:solidFill>
                <a:sym typeface="Symbol"/>
              </a:rPr>
              <a:t>00 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for   </a:t>
            </a:r>
            <a:r>
              <a:rPr lang="en-US" baseline="30000" dirty="0" smtClean="0">
                <a:solidFill>
                  <a:srgbClr val="002060"/>
                </a:solidFill>
                <a:sym typeface="Symbol"/>
              </a:rPr>
              <a:t>0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  decays</a:t>
            </a:r>
          </a:p>
          <a:p>
            <a:r>
              <a:rPr lang="en-US" dirty="0" smtClean="0">
                <a:solidFill>
                  <a:srgbClr val="002060"/>
                </a:solidFill>
                <a:sym typeface="Symbol"/>
              </a:rPr>
              <a:t>                             (input values:  </a:t>
            </a:r>
            <a:r>
              <a:rPr lang="en-US" baseline="-25000" dirty="0" smtClean="0">
                <a:solidFill>
                  <a:srgbClr val="002060"/>
                </a:solidFill>
                <a:sym typeface="Symbol"/>
              </a:rPr>
              <a:t>T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 = 26 </a:t>
            </a:r>
            <a:r>
              <a:rPr lang="en-US" dirty="0" err="1" smtClean="0">
                <a:solidFill>
                  <a:srgbClr val="002060"/>
                </a:solidFill>
                <a:sym typeface="Symbol"/>
              </a:rPr>
              <a:t>mb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,  </a:t>
            </a:r>
            <a:r>
              <a:rPr lang="en-US" baseline="-25000" dirty="0" smtClean="0">
                <a:solidFill>
                  <a:srgbClr val="002060"/>
                </a:solidFill>
                <a:sym typeface="Symbol"/>
              </a:rPr>
              <a:t>00 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= 0.2)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1981200"/>
            <a:ext cx="484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</a:t>
            </a:r>
            <a:r>
              <a:rPr lang="en-US" baseline="-25000" dirty="0" err="1" smtClean="0"/>
              <a:t>eff</a:t>
            </a:r>
            <a:endParaRPr lang="en-US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2286000" y="2667000"/>
            <a:ext cx="747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9 </a:t>
            </a:r>
            <a:r>
              <a:rPr lang="en-US" dirty="0" err="1" smtClean="0">
                <a:sym typeface="Symbol"/>
              </a:rPr>
              <a:t>GeV</a:t>
            </a:r>
            <a:endParaRPr lang="en-US" dirty="0"/>
          </a:p>
        </p:txBody>
      </p:sp>
      <p:pic>
        <p:nvPicPr>
          <p:cNvPr id="23556" name="Picture 4" descr="C:\Users\somov\Desktop\Documents\omega_proposal\plots_proposal\proj_rh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201873"/>
            <a:ext cx="4513162" cy="358932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223634" y="1981200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</a:t>
            </a:r>
            <a:r>
              <a:rPr lang="en-US" baseline="30000" dirty="0" smtClean="0">
                <a:sym typeface="Symbol"/>
              </a:rPr>
              <a:t>A</a:t>
            </a:r>
            <a:r>
              <a:rPr lang="en-US" baseline="-25000" dirty="0" smtClean="0">
                <a:sym typeface="Symbol"/>
              </a:rPr>
              <a:t>00</a:t>
            </a:r>
            <a:endParaRPr lang="en-US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7025080" y="2743200"/>
            <a:ext cx="747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9 </a:t>
            </a:r>
            <a:r>
              <a:rPr lang="en-US" dirty="0" err="1" smtClean="0">
                <a:sym typeface="Symbol"/>
              </a:rPr>
              <a:t>GeV</a:t>
            </a:r>
            <a:endParaRPr lang="en-US" dirty="0"/>
          </a:p>
        </p:txBody>
      </p:sp>
      <p:sp>
        <p:nvSpPr>
          <p:cNvPr id="13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24200" cy="365125"/>
          </a:xfrm>
        </p:spPr>
        <p:txBody>
          <a:bodyPr/>
          <a:lstStyle/>
          <a:p>
            <a:r>
              <a:rPr lang="en-US" dirty="0" err="1" smtClean="0"/>
              <a:t>Photoproduction</a:t>
            </a:r>
            <a:r>
              <a:rPr lang="en-US" dirty="0" smtClean="0"/>
              <a:t> of vector mesons off nuclei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09800" y="228600"/>
            <a:ext cx="4616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Projected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Errors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on 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sz="2800" b="1" baseline="-25000" dirty="0" smtClean="0">
                <a:solidFill>
                  <a:srgbClr val="FF0000"/>
                </a:solidFill>
                <a:sym typeface="Symbol"/>
              </a:rPr>
              <a:t>L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 (N)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24200" cy="365125"/>
          </a:xfrm>
        </p:spPr>
        <p:txBody>
          <a:bodyPr/>
          <a:lstStyle/>
          <a:p>
            <a:r>
              <a:rPr lang="en-US" dirty="0" err="1" smtClean="0"/>
              <a:t>Photoproduction</a:t>
            </a:r>
            <a:r>
              <a:rPr lang="en-US" dirty="0" smtClean="0"/>
              <a:t> of vector mesons off nuclei</a:t>
            </a:r>
            <a:endParaRPr lang="en-US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53602" name="Picture 2" descr="C:\Users\somov\Desktop\Documents\conferences\korea_2018\projected_errors_a_rh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5486400" cy="532098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172200" y="1676400"/>
            <a:ext cx="26545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Combined measurements </a:t>
            </a:r>
          </a:p>
          <a:p>
            <a:r>
              <a:rPr lang="en-US" dirty="0" smtClean="0"/>
              <a:t>using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  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 and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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 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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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decays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486400" y="990600"/>
            <a:ext cx="96372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sym typeface="Symbol"/>
              </a:rPr>
              <a:t></a:t>
            </a:r>
            <a:r>
              <a:rPr lang="en-US" baseline="-25000" dirty="0" smtClean="0">
                <a:solidFill>
                  <a:srgbClr val="002060"/>
                </a:solidFill>
                <a:sym typeface="Symbol"/>
              </a:rPr>
              <a:t>00 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= 0.2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410200" y="3810000"/>
            <a:ext cx="108074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sym typeface="Symbol"/>
              </a:rPr>
              <a:t></a:t>
            </a:r>
            <a:r>
              <a:rPr lang="en-US" baseline="-25000" dirty="0" smtClean="0">
                <a:solidFill>
                  <a:srgbClr val="002060"/>
                </a:solidFill>
                <a:sym typeface="Symbol"/>
              </a:rPr>
              <a:t>00 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= 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0.14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762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Summary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812925" y="1865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>
              <a:latin typeface="Arial" charset="0"/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204617" y="914400"/>
            <a:ext cx="554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190DB3"/>
                </a:solidFill>
              </a:rPr>
              <a:t>       </a:t>
            </a:r>
          </a:p>
          <a:p>
            <a:endParaRPr lang="en-US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52400" y="762000"/>
            <a:ext cx="8833059" cy="51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 We propose to use the </a:t>
            </a:r>
            <a:r>
              <a:rPr lang="en-US" sz="2000" dirty="0" err="1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GlueX</a:t>
            </a:r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 detector to study </a:t>
            </a:r>
            <a:r>
              <a:rPr lang="en-US" sz="2000" dirty="0" err="1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photoproduction</a:t>
            </a:r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 of light mesons </a:t>
            </a:r>
          </a:p>
          <a:p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    on nuclear targets: C, Si, </a:t>
            </a:r>
            <a:r>
              <a:rPr lang="en-US" sz="2000" dirty="0" err="1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Sn</a:t>
            </a:r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000" dirty="0" err="1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 in the large beam energy range between </a:t>
            </a:r>
          </a:p>
          <a:p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    6 </a:t>
            </a:r>
            <a:r>
              <a:rPr lang="en-US" sz="2000" dirty="0" err="1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 and 12 </a:t>
            </a:r>
            <a:r>
              <a:rPr lang="en-US" sz="2000" dirty="0" err="1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. The primary goal  is:</a:t>
            </a:r>
          </a:p>
          <a:p>
            <a:pPr>
              <a:lnSpc>
                <a:spcPts val="800"/>
              </a:lnSpc>
              <a:buFont typeface="Wingdings" pitchFamily="2" charset="2"/>
              <a:buChar char="Ø"/>
            </a:pPr>
            <a:endParaRPr lang="en-US" sz="2000" dirty="0" smtClean="0">
              <a:solidFill>
                <a:srgbClr val="190DB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Measure nuclear transparency and the SDME for omega mesons in incoherent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photoproduction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extract the total cross section of the longitudinally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polarized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 mesons with nucleon. Measurements are important in interpreting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color transparency effects.</a:t>
            </a:r>
          </a:p>
          <a:p>
            <a:pPr>
              <a:lnSpc>
                <a:spcPts val="8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Measure nuclear transparency of light mesons such as , , . Study the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dependency of the nuclear transparency on the beam energy, predicted by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theoretical models.</a:t>
            </a:r>
          </a:p>
          <a:p>
            <a:pPr>
              <a:lnSpc>
                <a:spcPts val="800"/>
              </a:lnSpc>
            </a:pPr>
            <a:endParaRPr lang="en-US" sz="2000" dirty="0" smtClean="0">
              <a:solidFill>
                <a:srgbClr val="190DB3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Data sample acquired on nuclear target will allow to study other physics topics,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like production of mesons at larger t, etc. </a:t>
            </a:r>
          </a:p>
          <a:p>
            <a:pPr>
              <a:lnSpc>
                <a:spcPts val="800"/>
              </a:lnSpc>
            </a:pPr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2000" dirty="0" smtClean="0">
              <a:solidFill>
                <a:srgbClr val="190DB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  The expected length of the experiment is 28 days of taking data. The detector</a:t>
            </a:r>
          </a:p>
          <a:p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will be operated at small luminosity. No modifications of the </a:t>
            </a:r>
            <a:r>
              <a:rPr lang="en-US" sz="2000" dirty="0" err="1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GlueX</a:t>
            </a:r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detector</a:t>
            </a:r>
          </a:p>
          <a:p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is required    </a:t>
            </a:r>
            <a:endParaRPr lang="en-US" sz="20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52800" cy="365125"/>
          </a:xfrm>
        </p:spPr>
        <p:txBody>
          <a:bodyPr/>
          <a:lstStyle/>
          <a:p>
            <a:r>
              <a:rPr lang="en-US" dirty="0" err="1" smtClean="0"/>
              <a:t>Photoproduction</a:t>
            </a:r>
            <a:r>
              <a:rPr lang="en-US" dirty="0" smtClean="0"/>
              <a:t> of vector mesons off nuclei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25146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Backup Slides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812925" y="1865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>
              <a:latin typeface="Arial" charset="0"/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204617" y="914400"/>
            <a:ext cx="554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190DB3"/>
                </a:solidFill>
              </a:rPr>
              <a:t>      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24200" cy="365125"/>
          </a:xfrm>
        </p:spPr>
        <p:txBody>
          <a:bodyPr/>
          <a:lstStyle/>
          <a:p>
            <a:r>
              <a:rPr lang="en-US" dirty="0" err="1" smtClean="0"/>
              <a:t>Photoproduction</a:t>
            </a:r>
            <a:r>
              <a:rPr lang="en-US" dirty="0" smtClean="0"/>
              <a:t> of vector mesons off nuclei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09600" y="228600"/>
            <a:ext cx="8028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Errors on Measurements of 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</a:t>
            </a:r>
            <a:r>
              <a:rPr lang="en-US" sz="2400" b="1" baseline="30000" dirty="0" smtClean="0">
                <a:solidFill>
                  <a:srgbClr val="FF0000"/>
                </a:solidFill>
                <a:sym typeface="Symbol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sym typeface="Symbol"/>
              </a:rPr>
              <a:t>00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 Extraction of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(N)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91440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ym typeface="Symbol"/>
              </a:rPr>
              <a:t> </a:t>
            </a:r>
            <a:r>
              <a:rPr lang="en-US" dirty="0" smtClean="0"/>
              <a:t>Obtain  </a:t>
            </a:r>
            <a:r>
              <a:rPr lang="en-US" dirty="0" smtClean="0">
                <a:sym typeface="Symbol"/>
              </a:rPr>
              <a:t></a:t>
            </a:r>
            <a:r>
              <a:rPr lang="en-US" baseline="30000" dirty="0" smtClean="0">
                <a:sym typeface="Symbol"/>
              </a:rPr>
              <a:t>A</a:t>
            </a:r>
            <a:r>
              <a:rPr lang="en-US" baseline="-25000" dirty="0" smtClean="0">
                <a:sym typeface="Symbol"/>
              </a:rPr>
              <a:t>00 </a:t>
            </a:r>
            <a:r>
              <a:rPr lang="en-US" dirty="0" smtClean="0">
                <a:sym typeface="Symbol"/>
              </a:rPr>
              <a:t>from the fit to the decay angular distribution</a:t>
            </a:r>
            <a:r>
              <a:rPr lang="en-US" dirty="0" smtClean="0"/>
              <a:t>  in the </a:t>
            </a:r>
            <a:r>
              <a:rPr lang="en-US" dirty="0" err="1" smtClean="0"/>
              <a:t>helicity</a:t>
            </a:r>
            <a:r>
              <a:rPr lang="en-US" dirty="0" smtClean="0"/>
              <a:t> frame</a:t>
            </a:r>
          </a:p>
          <a:p>
            <a:pPr>
              <a:lnSpc>
                <a:spcPts val="600"/>
              </a:lnSpc>
              <a:buFont typeface="Arial" pitchFamily="34" charset="0"/>
              <a:buChar char="•"/>
            </a:pPr>
            <a:endParaRPr lang="en-US" dirty="0" smtClean="0">
              <a:sym typeface="Symbol"/>
            </a:endParaRPr>
          </a:p>
          <a:p>
            <a:pPr>
              <a:lnSpc>
                <a:spcPts val="600"/>
              </a:lnSpc>
            </a:pPr>
            <a:endParaRPr lang="en-US" dirty="0" smtClean="0">
              <a:sym typeface="Symbol"/>
            </a:endParaRPr>
          </a:p>
          <a:p>
            <a:pPr>
              <a:lnSpc>
                <a:spcPts val="600"/>
              </a:lnSpc>
            </a:pPr>
            <a:endParaRPr lang="en-US" dirty="0" smtClean="0">
              <a:solidFill>
                <a:srgbClr val="C00000"/>
              </a:solidFill>
              <a:sym typeface="Symbol"/>
            </a:endParaRPr>
          </a:p>
          <a:p>
            <a:pPr>
              <a:lnSpc>
                <a:spcPts val="6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sym typeface="Symbol"/>
              </a:rPr>
              <a:t>  Statistical  errors :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         (</a:t>
            </a:r>
            <a:r>
              <a:rPr lang="en-US" baseline="30000" dirty="0" smtClean="0">
                <a:solidFill>
                  <a:srgbClr val="C00000"/>
                </a:solidFill>
                <a:sym typeface="Symbol"/>
              </a:rPr>
              <a:t>A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00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)    =   0.011     (6 – 9 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GeV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)</a:t>
            </a:r>
          </a:p>
          <a:p>
            <a:r>
              <a:rPr lang="en-US" dirty="0" smtClean="0">
                <a:solidFill>
                  <a:srgbClr val="C00000"/>
                </a:solidFill>
                <a:sym typeface="Symbol"/>
              </a:rPr>
              <a:t>      (from the fit)                                 =   0.014     (9 -12 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GeV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2" name="Group 18"/>
          <p:cNvGrpSpPr>
            <a:grpSpLocks noChangeAspect="1"/>
          </p:cNvGrpSpPr>
          <p:nvPr/>
        </p:nvGrpSpPr>
        <p:grpSpPr>
          <a:xfrm>
            <a:off x="762000" y="1890023"/>
            <a:ext cx="3200400" cy="2377177"/>
            <a:chOff x="685800" y="2888002"/>
            <a:chExt cx="3581400" cy="2660175"/>
          </a:xfrm>
        </p:grpSpPr>
        <p:pic>
          <p:nvPicPr>
            <p:cNvPr id="15" name="Picture 4" descr="C:\Users\somov\Desktop\Documents\omega_proposal\plots_proposal\helisity_fit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2888002"/>
              <a:ext cx="3581400" cy="2428767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3371450" y="5209623"/>
              <a:ext cx="6125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cos</a:t>
              </a:r>
              <a:r>
                <a:rPr lang="en-US" sz="1600" dirty="0" smtClean="0"/>
                <a:t> </a:t>
              </a:r>
              <a:r>
                <a:rPr lang="en-US" sz="1600" dirty="0" smtClean="0">
                  <a:sym typeface="Symbol"/>
                </a:rPr>
                <a:t></a:t>
              </a:r>
              <a:endParaRPr lang="en-US" sz="16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572000" y="2353270"/>
            <a:ext cx="3232167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Font typeface="Symbol"/>
              <a:buChar char="w"/>
            </a:pPr>
            <a:r>
              <a:rPr lang="en-US" dirty="0" smtClean="0">
                <a:sym typeface="Symbol"/>
              </a:rPr>
              <a:t> </a:t>
            </a:r>
            <a:r>
              <a:rPr lang="en-US" baseline="30000" dirty="0" smtClean="0">
                <a:sym typeface="Symbol"/>
              </a:rPr>
              <a:t>+</a:t>
            </a:r>
            <a:r>
              <a:rPr lang="en-US" dirty="0" smtClean="0">
                <a:sym typeface="Symbol"/>
              </a:rPr>
              <a:t> </a:t>
            </a:r>
            <a:r>
              <a:rPr lang="en-US" baseline="30000" dirty="0" smtClean="0">
                <a:sym typeface="Symbol"/>
              </a:rPr>
              <a:t>- </a:t>
            </a:r>
            <a:r>
              <a:rPr lang="en-US" dirty="0" smtClean="0">
                <a:sym typeface="Symbol"/>
              </a:rPr>
              <a:t></a:t>
            </a:r>
            <a:r>
              <a:rPr lang="en-US" baseline="30000" dirty="0" smtClean="0">
                <a:sym typeface="Symbol"/>
              </a:rPr>
              <a:t>0</a:t>
            </a:r>
            <a:r>
              <a:rPr lang="en-US" dirty="0" smtClean="0">
                <a:sym typeface="Symbol"/>
              </a:rPr>
              <a:t>    ( 6 – 9 </a:t>
            </a:r>
            <a:r>
              <a:rPr lang="en-US" dirty="0" err="1" smtClean="0">
                <a:sym typeface="Symbol"/>
              </a:rPr>
              <a:t>GeV</a:t>
            </a:r>
            <a:r>
              <a:rPr lang="en-US" dirty="0" smtClean="0">
                <a:sym typeface="Symbol"/>
              </a:rPr>
              <a:t> )</a:t>
            </a:r>
          </a:p>
          <a:p>
            <a:r>
              <a:rPr lang="en-US" dirty="0" smtClean="0">
                <a:sym typeface="Symbol"/>
              </a:rPr>
              <a:t>Signal + BG, realistic acceptance </a:t>
            </a:r>
          </a:p>
          <a:p>
            <a:r>
              <a:rPr lang="en-US" dirty="0" smtClean="0">
                <a:sym typeface="Symbol"/>
              </a:rPr>
              <a:t>              (input </a:t>
            </a:r>
            <a:r>
              <a:rPr lang="en-US" baseline="-25000" dirty="0" smtClean="0">
                <a:sym typeface="Symbol"/>
              </a:rPr>
              <a:t>00  </a:t>
            </a:r>
            <a:r>
              <a:rPr lang="en-US" dirty="0" smtClean="0">
                <a:sym typeface="Symbol"/>
              </a:rPr>
              <a:t>= 0.2 )</a:t>
            </a:r>
            <a:r>
              <a:rPr lang="en-US" baseline="-25000" dirty="0" smtClean="0">
                <a:sym typeface="Symbol"/>
              </a:rPr>
              <a:t> </a:t>
            </a:r>
            <a:endParaRPr lang="en-US" dirty="0" smtClean="0">
              <a:sym typeface="Symbol"/>
            </a:endParaRP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4343400" y="3429000"/>
          <a:ext cx="3962400" cy="593725"/>
        </p:xfrm>
        <a:graphic>
          <a:graphicData uri="http://schemas.openxmlformats.org/presentationml/2006/ole">
            <p:oleObj spid="_x0000_s99330" name="Equation" r:id="rId4" imgW="2628720" imgH="393480" progId="">
              <p:embed/>
            </p:oleObj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105400" y="4587240"/>
          <a:ext cx="396240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5253"/>
                <a:gridCol w="897147"/>
              </a:tblGrid>
              <a:tr h="33528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Signal yield (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bg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subtraction)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2.6 %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Acceptance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determination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  <a:sym typeface="Symbo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3.9 %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Dependence on </a:t>
                      </a:r>
                      <a:r>
                        <a:rPr lang="en-US" sz="1600" baseline="-250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00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3.7 %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5.9 %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3" name="Group 31"/>
          <p:cNvGrpSpPr/>
          <p:nvPr/>
        </p:nvGrpSpPr>
        <p:grpSpPr>
          <a:xfrm>
            <a:off x="92827" y="5421868"/>
            <a:ext cx="4936373" cy="826532"/>
            <a:chOff x="76200" y="5269468"/>
            <a:chExt cx="4936373" cy="826532"/>
          </a:xfrm>
        </p:grpSpPr>
        <p:sp>
          <p:nvSpPr>
            <p:cNvPr id="24" name="TextBox 23"/>
            <p:cNvSpPr txBox="1"/>
            <p:nvPr/>
          </p:nvSpPr>
          <p:spPr>
            <a:xfrm>
              <a:off x="76200" y="5269468"/>
              <a:ext cx="38375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</a:t>
              </a:r>
              <a:r>
                <a:rPr lang="en-US" baseline="-25000" dirty="0" smtClean="0">
                  <a:sym typeface="Symbol"/>
                </a:rPr>
                <a:t>L</a:t>
              </a:r>
              <a:r>
                <a:rPr lang="en-US" dirty="0" smtClean="0">
                  <a:sym typeface="Symbol"/>
                </a:rPr>
                <a:t> (26 </a:t>
              </a:r>
              <a:r>
                <a:rPr lang="en-US" dirty="0" err="1" smtClean="0">
                  <a:sym typeface="Symbol"/>
                </a:rPr>
                <a:t>mb</a:t>
              </a:r>
              <a:r>
                <a:rPr lang="en-US" dirty="0" smtClean="0">
                  <a:sym typeface="Symbol"/>
                </a:rPr>
                <a:t>)   1.4 (stat) 2.1 (</a:t>
              </a:r>
              <a:r>
                <a:rPr lang="en-US" dirty="0" err="1" smtClean="0">
                  <a:sym typeface="Symbol"/>
                </a:rPr>
                <a:t>syst</a:t>
              </a:r>
              <a:r>
                <a:rPr lang="en-US" dirty="0" smtClean="0">
                  <a:sym typeface="Symbol"/>
                </a:rPr>
                <a:t>)  </a:t>
              </a:r>
              <a:r>
                <a:rPr lang="en-US" dirty="0" err="1" smtClean="0">
                  <a:sym typeface="Symbol"/>
                </a:rPr>
                <a:t>mb</a:t>
              </a:r>
              <a:r>
                <a:rPr lang="en-US" dirty="0" smtClean="0">
                  <a:sym typeface="Symbol"/>
                </a:rPr>
                <a:t> 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200" y="5715000"/>
              <a:ext cx="3819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</a:t>
              </a:r>
              <a:r>
                <a:rPr lang="en-US" baseline="-25000" dirty="0" smtClean="0">
                  <a:sym typeface="Symbol"/>
                </a:rPr>
                <a:t>L </a:t>
              </a:r>
              <a:r>
                <a:rPr lang="en-US" dirty="0" smtClean="0">
                  <a:sym typeface="Symbol"/>
                </a:rPr>
                <a:t>(26 </a:t>
              </a:r>
              <a:r>
                <a:rPr lang="en-US" dirty="0" err="1" smtClean="0">
                  <a:sym typeface="Symbol"/>
                </a:rPr>
                <a:t>mb</a:t>
              </a:r>
              <a:r>
                <a:rPr lang="en-US" dirty="0" smtClean="0">
                  <a:sym typeface="Symbol"/>
                </a:rPr>
                <a:t>)   1.6 (stat) 2.3 (</a:t>
              </a:r>
              <a:r>
                <a:rPr lang="en-US" dirty="0" err="1" smtClean="0">
                  <a:sym typeface="Symbol"/>
                </a:rPr>
                <a:t>syst</a:t>
              </a:r>
              <a:r>
                <a:rPr lang="en-US" dirty="0" smtClean="0">
                  <a:sym typeface="Symbol"/>
                </a:rPr>
                <a:t>)  </a:t>
              </a:r>
              <a:r>
                <a:rPr lang="en-US" dirty="0" err="1" smtClean="0">
                  <a:sym typeface="Symbol"/>
                </a:rPr>
                <a:t>mb</a:t>
              </a:r>
              <a:r>
                <a:rPr lang="en-US" dirty="0" smtClean="0">
                  <a:sym typeface="Symbol"/>
                </a:rPr>
                <a:t> 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867446" y="5269468"/>
              <a:ext cx="10855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6 – 9 </a:t>
              </a:r>
              <a:r>
                <a:rPr lang="en-US" dirty="0" err="1" smtClean="0"/>
                <a:t>GeV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810000" y="5726668"/>
              <a:ext cx="12025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9 – 12 </a:t>
              </a:r>
              <a:r>
                <a:rPr lang="en-US" dirty="0" err="1" smtClean="0"/>
                <a:t>GeV</a:t>
              </a:r>
              <a:endParaRPr lang="en-US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5558302" y="4114800"/>
            <a:ext cx="3280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systematic uncertainties on </a:t>
            </a:r>
            <a:r>
              <a:rPr lang="en-US" b="1" dirty="0" smtClean="0">
                <a:solidFill>
                  <a:srgbClr val="0070C0"/>
                </a:solidFill>
                <a:sym typeface="Symbol"/>
              </a:rPr>
              <a:t></a:t>
            </a:r>
            <a:r>
              <a:rPr lang="en-US" b="1" baseline="30000" dirty="0" smtClean="0">
                <a:solidFill>
                  <a:srgbClr val="0070C0"/>
                </a:solidFill>
                <a:sym typeface="Symbol"/>
              </a:rPr>
              <a:t>A</a:t>
            </a:r>
            <a:r>
              <a:rPr lang="en-US" b="1" baseline="-25000" dirty="0" smtClean="0">
                <a:solidFill>
                  <a:srgbClr val="0070C0"/>
                </a:solidFill>
                <a:sym typeface="Symbol"/>
              </a:rPr>
              <a:t>00</a:t>
            </a:r>
            <a:r>
              <a:rPr lang="en-US" b="1" dirty="0" smtClean="0">
                <a:solidFill>
                  <a:srgbClr val="0070C0"/>
                </a:solidFill>
                <a:sym typeface="Symbol"/>
              </a:rPr>
              <a:t> 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57200" y="4495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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is computed according to the  predicted 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      dependence of </a:t>
            </a:r>
            <a:r>
              <a:rPr lang="en-US" dirty="0" smtClean="0">
                <a:sym typeface="Symbol"/>
              </a:rPr>
              <a:t></a:t>
            </a:r>
            <a:r>
              <a:rPr lang="en-US" baseline="30000" dirty="0" smtClean="0">
                <a:sym typeface="Symbol"/>
              </a:rPr>
              <a:t>A</a:t>
            </a:r>
            <a:r>
              <a:rPr lang="en-US" baseline="-25000" dirty="0" smtClean="0">
                <a:sym typeface="Symbol"/>
              </a:rPr>
              <a:t>00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on 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0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24200" cy="365125"/>
          </a:xfrm>
        </p:spPr>
        <p:txBody>
          <a:bodyPr/>
          <a:lstStyle/>
          <a:p>
            <a:r>
              <a:rPr lang="en-US" dirty="0" err="1" smtClean="0"/>
              <a:t>Photoproduction</a:t>
            </a:r>
            <a:r>
              <a:rPr lang="en-US" dirty="0" smtClean="0"/>
              <a:t> of vector mesons off nuclei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3962400"/>
            <a:ext cx="417659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endParaRPr lang="en-US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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is computed according to the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predicted  dependence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eff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on 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9532" y="5678269"/>
            <a:ext cx="1334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Measued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SLAC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600200" y="58674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800" y="526544"/>
            <a:ext cx="8305800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Systematic uncertainties dominate  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</a:p>
          <a:p>
            <a:pPr>
              <a:lnSpc>
                <a:spcPts val="1000"/>
              </a:lnSpc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-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smallest data sample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of   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 reconstructed decays (16 K per target)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- conservatively assume that S/B = 1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- measure the ratio of cross section 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some uncertainties related to  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 reconstruction efficiencies will be canceled out </a:t>
            </a:r>
            <a:endParaRPr lang="en-US" sz="2000" baseline="-250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71735"/>
            <a:ext cx="7961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Errors on Measurements of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 Extraction of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(N)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4953000" y="2819400"/>
          <a:ext cx="39624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5253"/>
                <a:gridCol w="897147"/>
              </a:tblGrid>
              <a:tr h="33528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Target thickness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1.2 %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Photon flux determination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1.6 %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Signal yield (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bg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subtraction) and</a:t>
                      </a:r>
                    </a:p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event selection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3.7 %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Total</a:t>
                      </a:r>
                      <a:r>
                        <a:rPr lang="en-US" sz="1600" b="1" baseline="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measured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baseline="0" dirty="0" smtClean="0"/>
                        <a:t>4.3 %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Dependence on input value of </a:t>
                      </a:r>
                      <a:r>
                        <a:rPr lang="en-US" sz="1600" baseline="-250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00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1.2 %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304800" y="2562761"/>
            <a:ext cx="4419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Statistical errors on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2000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eff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 (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2000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eff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 /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2000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eff</a:t>
            </a:r>
            <a:r>
              <a:rPr lang="en-US" sz="20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=  1.4 %   (6 – 9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GeV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                     =  1.8 %   (9 -12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GeV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2133600" y="5029200"/>
          <a:ext cx="6172199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876"/>
                <a:gridCol w="2051680"/>
                <a:gridCol w="2379643"/>
              </a:tblGrid>
              <a:tr h="34954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Polarization of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Error on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</a:t>
                      </a:r>
                      <a:r>
                        <a:rPr lang="en-US" baseline="-25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L   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(26 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mb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)        (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mb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)</a:t>
                      </a:r>
                      <a:endParaRPr lang="en-US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954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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mesons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– 9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GeV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 – 12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GeV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4954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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00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= 0.2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1.1 (stat) 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3.5 (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syst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1.1(stat)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 2.7 (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syst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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00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= 0.1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2.1 (stat)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6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.6 (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syst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2.0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(stat)  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5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.0 (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syst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5334000" y="2373868"/>
            <a:ext cx="3304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systematic uncertainties on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b="1" baseline="-2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eff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152400"/>
            <a:ext cx="6050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Reconstruction Efficiencies and Yields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8609" name="Picture 1" descr="C:\Users\somov\Desktop\Documents\omega_proposal\pac46\plots\proposal18_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581400"/>
            <a:ext cx="6107875" cy="3276600"/>
          </a:xfrm>
          <a:prstGeom prst="rect">
            <a:avLst/>
          </a:prstGeom>
          <a:noFill/>
        </p:spPr>
      </p:pic>
      <p:pic>
        <p:nvPicPr>
          <p:cNvPr id="68610" name="Picture 2" descr="C:\Users\somov\Desktop\Documents\omega_proposal\pac46\plots\proposal18_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58380"/>
            <a:ext cx="4456628" cy="299922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05400" y="1828800"/>
            <a:ext cx="2868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Reconstruction properties of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, , and  mesons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343400"/>
            <a:ext cx="25715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Expected number of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reconstructed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, , and 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  mesons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447800"/>
            <a:ext cx="8522255" cy="5328077"/>
          </a:xfrm>
          <a:prstGeom prst="rect">
            <a:avLst/>
          </a:prstGeom>
        </p:spPr>
      </p:pic>
      <p:sp>
        <p:nvSpPr>
          <p:cNvPr id="14337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0"/>
            <a:ext cx="8686800" cy="66737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GlueX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Detector</a:t>
            </a:r>
          </a:p>
        </p:txBody>
      </p:sp>
      <p:sp>
        <p:nvSpPr>
          <p:cNvPr id="3" name="TextBox 16"/>
          <p:cNvSpPr txBox="1">
            <a:spLocks noChangeArrowheads="1"/>
          </p:cNvSpPr>
          <p:nvPr/>
        </p:nvSpPr>
        <p:spPr bwMode="auto">
          <a:xfrm>
            <a:off x="152400" y="823238"/>
            <a:ext cx="4343400" cy="231858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B02BE"/>
                </a:solidFill>
              </a:rPr>
              <a:t>• </a:t>
            </a:r>
            <a:r>
              <a:rPr lang="en-US" sz="1600" dirty="0" smtClean="0">
                <a:solidFill>
                  <a:srgbClr val="0B02BE"/>
                </a:solidFill>
              </a:rPr>
              <a:t>Optimized to detect multi-particle final states</a:t>
            </a:r>
          </a:p>
          <a:p>
            <a:pPr marL="285750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r>
              <a:rPr lang="en-US" sz="1600" dirty="0" smtClean="0">
                <a:solidFill>
                  <a:srgbClr val="0B02BE"/>
                </a:solidFill>
              </a:rPr>
              <a:t>• Hermetic,  large/uniform acceptance for   </a:t>
            </a:r>
          </a:p>
          <a:p>
            <a:r>
              <a:rPr lang="en-US" sz="1600" dirty="0" smtClean="0">
                <a:solidFill>
                  <a:srgbClr val="0B02BE"/>
                </a:solidFill>
              </a:rPr>
              <a:t>  charged and neutral particles, </a:t>
            </a:r>
            <a:r>
              <a:rPr lang="en-US" sz="1600" dirty="0">
                <a:solidFill>
                  <a:srgbClr val="0B02BE"/>
                </a:solidFill>
              </a:rPr>
              <a:t>g</a:t>
            </a:r>
            <a:r>
              <a:rPr lang="en-US" sz="1600" dirty="0" smtClean="0">
                <a:solidFill>
                  <a:srgbClr val="0B02BE"/>
                </a:solidFill>
              </a:rPr>
              <a:t>ood  energy </a:t>
            </a:r>
          </a:p>
          <a:p>
            <a:r>
              <a:rPr lang="en-US" sz="1600" dirty="0" smtClean="0">
                <a:solidFill>
                  <a:srgbClr val="0B02BE"/>
                </a:solidFill>
              </a:rPr>
              <a:t>  and </a:t>
            </a:r>
            <a:r>
              <a:rPr lang="en-US" sz="1600" dirty="0">
                <a:solidFill>
                  <a:srgbClr val="0B02BE"/>
                </a:solidFill>
              </a:rPr>
              <a:t>momentum </a:t>
            </a:r>
            <a:r>
              <a:rPr lang="en-US" sz="1600" dirty="0" smtClean="0">
                <a:solidFill>
                  <a:srgbClr val="0B02BE"/>
                </a:solidFill>
              </a:rPr>
              <a:t> resolution </a:t>
            </a:r>
          </a:p>
          <a:p>
            <a:pPr>
              <a:lnSpc>
                <a:spcPts val="1000"/>
              </a:lnSpc>
            </a:pPr>
            <a:endParaRPr lang="en-US" sz="1600" b="1" dirty="0"/>
          </a:p>
          <a:p>
            <a:r>
              <a:rPr lang="en-US" sz="1600" dirty="0" smtClean="0"/>
              <a:t>    Tracks:  </a:t>
            </a:r>
            <a:r>
              <a:rPr lang="en-US" sz="1600" dirty="0" smtClean="0">
                <a:sym typeface="Symbol" pitchFamily="18" charset="2"/>
              </a:rPr>
              <a:t>          </a:t>
            </a:r>
            <a:r>
              <a:rPr lang="en-US" sz="1600" baseline="-25000" dirty="0">
                <a:sym typeface="Symbol" pitchFamily="18" charset="2"/>
              </a:rPr>
              <a:t>p </a:t>
            </a:r>
            <a:r>
              <a:rPr lang="en-US" sz="1600" dirty="0">
                <a:sym typeface="Symbol" pitchFamily="18" charset="2"/>
              </a:rPr>
              <a:t>/ p </a:t>
            </a:r>
            <a:r>
              <a:rPr lang="en-US" sz="1600" dirty="0" smtClean="0">
                <a:sym typeface="Symbol" pitchFamily="18" charset="2"/>
              </a:rPr>
              <a:t>   ~ </a:t>
            </a:r>
            <a:r>
              <a:rPr lang="en-US" sz="1600" dirty="0">
                <a:sym typeface="Symbol" pitchFamily="18" charset="2"/>
              </a:rPr>
              <a:t>2 – 5 </a:t>
            </a:r>
            <a:r>
              <a:rPr lang="en-US" sz="1600" dirty="0" smtClean="0">
                <a:sym typeface="Symbol" pitchFamily="18" charset="2"/>
              </a:rPr>
              <a:t>%</a:t>
            </a:r>
          </a:p>
          <a:p>
            <a:r>
              <a:rPr lang="en-US" sz="1600" dirty="0" smtClean="0">
                <a:sym typeface="Symbol" pitchFamily="18" charset="2"/>
              </a:rPr>
              <a:t>    Photons:         </a:t>
            </a:r>
            <a:r>
              <a:rPr lang="en-US" sz="1600" baseline="-25000" dirty="0">
                <a:sym typeface="Symbol" pitchFamily="18" charset="2"/>
              </a:rPr>
              <a:t>E</a:t>
            </a:r>
            <a:r>
              <a:rPr lang="en-US" sz="1600" dirty="0">
                <a:sym typeface="Symbol" pitchFamily="18" charset="2"/>
              </a:rPr>
              <a:t> / </a:t>
            </a:r>
            <a:r>
              <a:rPr lang="en-US" sz="1600" dirty="0" smtClean="0">
                <a:sym typeface="Symbol" pitchFamily="18" charset="2"/>
              </a:rPr>
              <a:t>E   </a:t>
            </a:r>
            <a:r>
              <a:rPr lang="en-US" sz="1600" dirty="0">
                <a:sym typeface="Symbol" pitchFamily="18" charset="2"/>
              </a:rPr>
              <a:t>=  6 % /E    1.6 </a:t>
            </a:r>
            <a:r>
              <a:rPr lang="en-US" sz="1600" dirty="0" smtClean="0">
                <a:sym typeface="Symbol" pitchFamily="18" charset="2"/>
              </a:rPr>
              <a:t>%</a:t>
            </a:r>
          </a:p>
          <a:p>
            <a:r>
              <a:rPr lang="en-US" sz="1600" dirty="0" smtClean="0">
                <a:sym typeface="Symbol" pitchFamily="18" charset="2"/>
              </a:rPr>
              <a:t>    Acceptance:    1 &lt;  &lt; 120</a:t>
            </a:r>
          </a:p>
          <a:p>
            <a:r>
              <a:rPr lang="en-US" sz="1600" dirty="0" smtClean="0">
                <a:sym typeface="Symbol" pitchFamily="18" charset="2"/>
              </a:rPr>
              <a:t>    Target:              liquid hydrogen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3200400"/>
            <a:ext cx="2997103" cy="1200329"/>
          </a:xfrm>
          <a:prstGeom prst="rect">
            <a:avLst/>
          </a:prstGeom>
          <a:solidFill>
            <a:srgbClr val="FFFF00"/>
          </a:solidFill>
          <a:ln w="222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Newly proposed experiments:</a:t>
            </a:r>
          </a:p>
          <a:p>
            <a:r>
              <a:rPr lang="en-US" dirty="0" smtClean="0"/>
              <a:t>    - install nuclear targets</a:t>
            </a:r>
          </a:p>
          <a:p>
            <a:r>
              <a:rPr lang="en-US" dirty="0" smtClean="0"/>
              <a:t>    - no modifications to the</a:t>
            </a:r>
          </a:p>
          <a:p>
            <a:r>
              <a:rPr lang="en-US" dirty="0" smtClean="0"/>
              <a:t>      existing detector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6705600" y="1371600"/>
            <a:ext cx="1219200" cy="914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77152" y="990600"/>
            <a:ext cx="1361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new PID (k/</a:t>
            </a:r>
            <a:r>
              <a:rPr lang="en-US" sz="1600" b="1" dirty="0" smtClean="0">
                <a:sym typeface="Symbol"/>
              </a:rPr>
              <a:t>)</a:t>
            </a:r>
            <a:endParaRPr lang="en-US" sz="1600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864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0"/>
            <a:ext cx="7772400" cy="68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/>
              </a:rPr>
              <a:t>Monte Carlo Simulation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762000"/>
            <a:ext cx="85344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We studied reconstruction capabilities  for 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, , and  mesons  using  detailed 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GlueX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</a:p>
          <a:p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detector simulation </a:t>
            </a:r>
          </a:p>
          <a:p>
            <a:pPr>
              <a:lnSpc>
                <a:spcPts val="600"/>
              </a:lnSpc>
            </a:pP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Signal events were generated by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Pythia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(with the Fermi motion  taken into  account)  in  </a:t>
            </a:r>
          </a:p>
          <a:p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the energy range between 6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GeV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– 12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GeV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150764" y="2286000"/>
            <a:ext cx="6097636" cy="4226479"/>
            <a:chOff x="226964" y="2402921"/>
            <a:chExt cx="6097636" cy="4226479"/>
          </a:xfrm>
        </p:grpSpPr>
        <p:pic>
          <p:nvPicPr>
            <p:cNvPr id="24578" name="Picture 2" descr="C:\Users\somov\Desktop\Documents\omega_proposal\plots_proposal\omega_kin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" y="2402921"/>
              <a:ext cx="5961228" cy="4226479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1143000" y="2819400"/>
              <a:ext cx="1828800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Momentum transfer t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24200" y="2816423"/>
              <a:ext cx="1066800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 t  = 0.017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6964" y="4648200"/>
              <a:ext cx="1484702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  invariant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  <a:sym typeface="Symbol"/>
                </a:rPr>
                <a:t>mas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24200" y="4648200"/>
              <a:ext cx="1455848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3 invariant </a:t>
              </a:r>
              <a:r>
                <a:rPr lang="en-US" sz="1400" dirty="0" err="1" smtClean="0">
                  <a:latin typeface="Times New Roman" pitchFamily="18" charset="0"/>
                  <a:cs typeface="Times New Roman" pitchFamily="18" charset="0"/>
                  <a:sym typeface="Symbol"/>
                </a:rPr>
                <a:t>mas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28800" y="5029200"/>
              <a:ext cx="132921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rgbClr val="C00000"/>
                  </a:solidFill>
                  <a:sym typeface="Symbol"/>
                </a:rPr>
                <a:t> (m)  -  7.7  </a:t>
              </a:r>
              <a:r>
                <a:rPr lang="en-US" sz="1200" b="1" dirty="0" err="1" smtClean="0">
                  <a:solidFill>
                    <a:srgbClr val="C00000"/>
                  </a:solidFill>
                  <a:sym typeface="Symbol"/>
                </a:rPr>
                <a:t>MeV</a:t>
              </a:r>
              <a:r>
                <a:rPr lang="en-US" sz="1200" b="1" dirty="0" smtClean="0">
                  <a:solidFill>
                    <a:srgbClr val="C00000"/>
                  </a:solidFill>
                  <a:sym typeface="Symbol"/>
                </a:rPr>
                <a:t> </a:t>
              </a:r>
              <a:endParaRPr lang="en-US" sz="1200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37068" y="5029200"/>
              <a:ext cx="128753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rgbClr val="C00000"/>
                  </a:solidFill>
                  <a:sym typeface="Symbol"/>
                </a:rPr>
                <a:t> (m)  -  33  </a:t>
              </a:r>
              <a:r>
                <a:rPr lang="en-US" sz="1200" b="1" dirty="0" err="1" smtClean="0">
                  <a:solidFill>
                    <a:srgbClr val="C00000"/>
                  </a:solidFill>
                  <a:sym typeface="Symbol"/>
                </a:rPr>
                <a:t>MeV</a:t>
              </a:r>
              <a:r>
                <a:rPr lang="en-US" sz="1200" b="1" dirty="0" smtClean="0">
                  <a:solidFill>
                    <a:srgbClr val="C00000"/>
                  </a:solidFill>
                  <a:sym typeface="Symbol"/>
                </a:rPr>
                <a:t> </a:t>
              </a:r>
              <a:endParaRPr lang="en-US" sz="1200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33800" y="5029200"/>
              <a:ext cx="4572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324601" y="3868554"/>
          <a:ext cx="2666999" cy="1389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999"/>
                <a:gridCol w="685800"/>
                <a:gridCol w="838200"/>
              </a:tblGrid>
              <a:tr h="3176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</a:t>
                      </a:r>
                      <a:r>
                        <a:rPr lang="en-US" sz="1600" baseline="300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0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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</a:t>
                      </a:r>
                      <a:r>
                        <a:rPr lang="en-US" sz="1600" baseline="300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+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 </a:t>
                      </a:r>
                      <a:r>
                        <a:rPr lang="en-US" sz="1600" baseline="300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-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</a:t>
                      </a:r>
                      <a:r>
                        <a:rPr lang="en-US" sz="1600" baseline="300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0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2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 </a:t>
                      </a:r>
                      <a:r>
                        <a:rPr lang="en-US" sz="1400" baseline="-250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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 (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MeV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)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7.7 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7.8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2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 </a:t>
                      </a:r>
                      <a:r>
                        <a:rPr lang="en-US" sz="1400" baseline="-250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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  (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MeV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)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33  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2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 t    (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GeV</a:t>
                      </a:r>
                      <a:r>
                        <a:rPr lang="en-US" sz="1400" baseline="30000" dirty="0" err="1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2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)</a:t>
                      </a:r>
                      <a:endParaRPr lang="en-US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0.017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0.02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6705600" y="2738735"/>
            <a:ext cx="132760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  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</a:t>
            </a:r>
            <a:endParaRPr lang="en-US" sz="2400" dirty="0"/>
          </a:p>
        </p:txBody>
      </p:sp>
      <p:sp>
        <p:nvSpPr>
          <p:cNvPr id="19" name="Right Arrow 18"/>
          <p:cNvSpPr/>
          <p:nvPr/>
        </p:nvSpPr>
        <p:spPr>
          <a:xfrm rot="10800000" flipV="1">
            <a:off x="6172200" y="28956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553200" y="5562600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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mis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)  ~  190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MeV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somov\Desktop\Documents\omega_proposal\pac46\plots\mc\phi_mas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704" y="4114800"/>
            <a:ext cx="3507896" cy="2487204"/>
          </a:xfrm>
          <a:prstGeom prst="rect">
            <a:avLst/>
          </a:prstGeom>
          <a:noFill/>
        </p:spPr>
      </p:pic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0"/>
            <a:ext cx="7772400" cy="68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/>
              </a:rPr>
              <a:t>Monte Carlo Simulation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19812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Uniform angular acceptance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- important for polarization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measurements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34200" y="4919246"/>
            <a:ext cx="1787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 (t)  ~  0.02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GeV</a:t>
            </a:r>
            <a:r>
              <a:rPr lang="en-US" sz="1600" baseline="30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endParaRPr lang="en-US" sz="16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37338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Reconstruction of 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  </a:t>
            </a:r>
            <a:r>
              <a:rPr lang="en-US" sz="20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20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and   K</a:t>
            </a:r>
            <a:r>
              <a:rPr lang="en-US" sz="20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K</a:t>
            </a:r>
            <a:r>
              <a:rPr lang="en-US" sz="20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 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28800" y="4495800"/>
            <a:ext cx="1370888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sym typeface="Symbol"/>
              </a:rPr>
              <a:t> (m)  -  7  </a:t>
            </a:r>
            <a:r>
              <a:rPr lang="en-US" sz="1400" b="1" dirty="0" err="1" smtClean="0">
                <a:solidFill>
                  <a:srgbClr val="C00000"/>
                </a:solidFill>
                <a:sym typeface="Symbol"/>
              </a:rPr>
              <a:t>MeV</a:t>
            </a:r>
            <a:r>
              <a:rPr lang="en-US" sz="1400" b="1" dirty="0" smtClean="0">
                <a:solidFill>
                  <a:srgbClr val="C00000"/>
                </a:solidFill>
                <a:sym typeface="Symbol"/>
              </a:rPr>
              <a:t> </a:t>
            </a:r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840164" y="5334000"/>
            <a:ext cx="1871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 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en-US" sz="1600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mis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) ~ 200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MeV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9633" name="Picture 1" descr="C:\Users\somov\Desktop\Documents\omega_proposal\pac46\plots\mc\accept_omega_cos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399" y="1066800"/>
            <a:ext cx="3909247" cy="2771774"/>
          </a:xfrm>
          <a:prstGeom prst="rect">
            <a:avLst/>
          </a:prstGeom>
          <a:noFill/>
        </p:spPr>
      </p:pic>
      <p:pic>
        <p:nvPicPr>
          <p:cNvPr id="69635" name="Picture 3" descr="C:\Users\somov\Desktop\Documents\omega_proposal\pac46\plots\mc\rho_mas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114800"/>
            <a:ext cx="3439065" cy="2438400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4724400" y="685800"/>
            <a:ext cx="39405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Angular acceptance for   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 decays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         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helicity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frame)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0" y="76200"/>
            <a:ext cx="3352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Beam Time Request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026" name="Picture 2" descr="C:\Users\somov\Desktop\Documents\omega_proposal\plots_proposal\beam_reque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1"/>
            <a:ext cx="4042733" cy="304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24400" y="804208"/>
            <a:ext cx="36247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Propose to take data for 28 days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(one run)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No modifications of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GlueX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detector except for the target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installation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6800" y="3745468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Compatibility with the PR12-17-007 Experiment  (CT and SRC)</a:t>
            </a:r>
          </a:p>
        </p:txBody>
      </p:sp>
      <p:sp>
        <p:nvSpPr>
          <p:cNvPr id="9" name="Oval 8"/>
          <p:cNvSpPr/>
          <p:nvPr/>
        </p:nvSpPr>
        <p:spPr>
          <a:xfrm>
            <a:off x="2819400" y="1828800"/>
            <a:ext cx="609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4130030"/>
            <a:ext cx="8328177" cy="1051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PR12-17-007:</a:t>
            </a: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      </a:t>
            </a:r>
            <a:r>
              <a:rPr lang="en-US" dirty="0" smtClean="0">
                <a:cs typeface="Times New Roman" pitchFamily="18" charset="0"/>
                <a:sym typeface="Symbol"/>
              </a:rPr>
              <a:t>large </a:t>
            </a:r>
            <a:r>
              <a:rPr lang="en-US" dirty="0" err="1" smtClean="0">
                <a:cs typeface="Times New Roman" pitchFamily="18" charset="0"/>
                <a:sym typeface="Symbol"/>
              </a:rPr>
              <a:t>lumi</a:t>
            </a:r>
            <a:r>
              <a:rPr lang="en-US" dirty="0" smtClean="0">
                <a:cs typeface="Times New Roman" pitchFamily="18" charset="0"/>
                <a:sym typeface="Symbol"/>
              </a:rPr>
              <a:t>,       small energy range,      light targets (</a:t>
            </a:r>
            <a:r>
              <a:rPr lang="en-US" baseline="30000" dirty="0" err="1" smtClean="0">
                <a:cs typeface="Times New Roman" pitchFamily="18" charset="0"/>
                <a:sym typeface="Symbol"/>
              </a:rPr>
              <a:t>40</a:t>
            </a:r>
            <a:r>
              <a:rPr lang="en-US" dirty="0" err="1" smtClean="0">
                <a:cs typeface="Times New Roman" pitchFamily="18" charset="0"/>
                <a:sym typeface="Symbol"/>
              </a:rPr>
              <a:t>Ca</a:t>
            </a:r>
            <a:r>
              <a:rPr lang="en-US" dirty="0" smtClean="0">
                <a:cs typeface="Times New Roman" pitchFamily="18" charset="0"/>
                <a:sym typeface="Symbol"/>
              </a:rPr>
              <a:t> the heaviest)</a:t>
            </a:r>
          </a:p>
          <a:p>
            <a:pPr>
              <a:lnSpc>
                <a:spcPts val="1000"/>
              </a:lnSpc>
            </a:pPr>
            <a:r>
              <a:rPr lang="en-US" dirty="0" smtClean="0">
                <a:cs typeface="Times New Roman" pitchFamily="18" charset="0"/>
                <a:sym typeface="Symbol"/>
              </a:rPr>
              <a:t> </a:t>
            </a:r>
          </a:p>
          <a:p>
            <a:r>
              <a:rPr lang="en-US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This proposal:     </a:t>
            </a:r>
            <a:r>
              <a:rPr lang="en-US" dirty="0" smtClean="0">
                <a:cs typeface="Times New Roman" pitchFamily="18" charset="0"/>
                <a:sym typeface="Symbol"/>
              </a:rPr>
              <a:t>smaller </a:t>
            </a:r>
            <a:r>
              <a:rPr lang="en-US" dirty="0" err="1" smtClean="0">
                <a:cs typeface="Times New Roman" pitchFamily="18" charset="0"/>
                <a:sym typeface="Symbol"/>
              </a:rPr>
              <a:t>lumi</a:t>
            </a:r>
            <a:r>
              <a:rPr lang="en-US" dirty="0" smtClean="0">
                <a:cs typeface="Times New Roman" pitchFamily="18" charset="0"/>
                <a:sym typeface="Symbol"/>
              </a:rPr>
              <a:t>,   large energy range,      16 days on heavy targets (</a:t>
            </a:r>
            <a:r>
              <a:rPr lang="en-US" dirty="0" err="1" smtClean="0">
                <a:cs typeface="Times New Roman" pitchFamily="18" charset="0"/>
                <a:sym typeface="Symbol"/>
              </a:rPr>
              <a:t>Sn</a:t>
            </a:r>
            <a:r>
              <a:rPr lang="en-US" dirty="0" smtClean="0">
                <a:cs typeface="Times New Roman" pitchFamily="18" charset="0"/>
                <a:sym typeface="Symbol"/>
              </a:rPr>
              <a:t>, </a:t>
            </a:r>
            <a:r>
              <a:rPr lang="en-US" dirty="0" err="1" smtClean="0">
                <a:cs typeface="Times New Roman" pitchFamily="18" charset="0"/>
                <a:sym typeface="Symbol"/>
              </a:rPr>
              <a:t>Pb</a:t>
            </a:r>
            <a:r>
              <a:rPr lang="en-US" dirty="0" smtClean="0">
                <a:cs typeface="Times New Roman" pitchFamily="18" charset="0"/>
                <a:sym typeface="Symbol"/>
              </a:rPr>
              <a:t>)</a:t>
            </a:r>
          </a:p>
          <a:p>
            <a:r>
              <a:rPr lang="en-US" dirty="0" smtClean="0">
                <a:cs typeface="Times New Roman" pitchFamily="18" charset="0"/>
                <a:sym typeface="Symbol"/>
              </a:rPr>
              <a:t>                                                                                                  we can use </a:t>
            </a:r>
            <a:r>
              <a:rPr lang="en-US" baseline="30000" dirty="0" err="1" smtClean="0">
                <a:cs typeface="Times New Roman" pitchFamily="18" charset="0"/>
                <a:sym typeface="Symbol"/>
              </a:rPr>
              <a:t>40</a:t>
            </a:r>
            <a:r>
              <a:rPr lang="en-US" dirty="0" err="1" smtClean="0">
                <a:cs typeface="Times New Roman" pitchFamily="18" charset="0"/>
                <a:sym typeface="Symbol"/>
              </a:rPr>
              <a:t>Ca</a:t>
            </a:r>
            <a:r>
              <a:rPr lang="en-US" dirty="0" smtClean="0">
                <a:cs typeface="Times New Roman" pitchFamily="18" charset="0"/>
                <a:sym typeface="Symbol"/>
              </a:rPr>
              <a:t> instead of Si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77664" y="4800600"/>
            <a:ext cx="3399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( accidental hits in tagger 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63530" y="5181600"/>
            <a:ext cx="64088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Take data at high and low </a:t>
            </a:r>
            <a:r>
              <a:rPr lang="en-US" dirty="0" err="1" smtClean="0"/>
              <a:t>lumi</a:t>
            </a:r>
            <a:r>
              <a:rPr lang="en-US" dirty="0" smtClean="0"/>
              <a:t> sequentially for C and Ca targets:</a:t>
            </a:r>
          </a:p>
          <a:p>
            <a:r>
              <a:rPr lang="en-US" dirty="0" smtClean="0"/>
              <a:t>       - minimize overhead for target installation and calibration runs</a:t>
            </a:r>
          </a:p>
          <a:p>
            <a:r>
              <a:rPr lang="en-US" dirty="0" smtClean="0"/>
              <a:t>       - simplify offline detector calibration and data analyses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6107668"/>
            <a:ext cx="8335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Both experiments will </a:t>
            </a:r>
            <a:r>
              <a:rPr lang="en-US" dirty="0" err="1" smtClean="0"/>
              <a:t>benifit</a:t>
            </a:r>
            <a:r>
              <a:rPr lang="en-US" dirty="0" smtClean="0"/>
              <a:t> from additional data sets  acquired on light heavy targets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43200" y="228600"/>
            <a:ext cx="3477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Beamline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Conditions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2052" name="Picture 4" descr="C:\Users\somov\Desktop\Documents\omega_proposal\plots_proposal\beamline_conditi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0"/>
            <a:ext cx="8010144" cy="2971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42112" y="914400"/>
            <a:ext cx="81612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Study meson production on the large energy range E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&gt; 6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endParaRPr lang="en-US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200"/>
              </a:lnSpc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ts val="12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Use amorphous radiator (incoherent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bremsstrahlung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ts val="1200"/>
              </a:lnSpc>
            </a:pPr>
            <a:endParaRPr lang="en-US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Decrease the flux of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uncollimated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photons by a factor of 12 compared with </a:t>
            </a:r>
          </a:p>
          <a:p>
            <a:pPr>
              <a:lnSpc>
                <a:spcPts val="1200"/>
              </a:lnSpc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ts val="1200"/>
              </a:lnSpc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the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GlueX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flux at high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lumi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ts val="12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- rate of accidental hits in the tagging detectors is about 20 %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00400" cy="365125"/>
          </a:xfrm>
        </p:spPr>
        <p:txBody>
          <a:bodyPr/>
          <a:lstStyle/>
          <a:p>
            <a:r>
              <a:rPr lang="en-US" dirty="0" err="1" smtClean="0"/>
              <a:t>Photoproduction</a:t>
            </a:r>
            <a:r>
              <a:rPr lang="en-US" dirty="0" smtClean="0"/>
              <a:t> of vector mesons off nuclei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28600"/>
            <a:ext cx="2708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Nuclear Targets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3075" name="Picture 3" descr="C:\Users\somov\Desktop\Documents\omega_proposal\plots_proposal\nuclear_targe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62100"/>
            <a:ext cx="8454376" cy="30861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90600" y="1047690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Use four nuclear targets:  C, SI,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Sn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with the thickness of 7 % R.L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3581400"/>
            <a:ext cx="76962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0" y="4191000"/>
            <a:ext cx="65950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- small electromagnetic background compared with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GlueX</a:t>
            </a:r>
            <a:endParaRPr lang="en-US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- neutron background will not exceed the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GlueX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level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(JLAB-TN-11-005, 2011)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00400" cy="365125"/>
          </a:xfrm>
        </p:spPr>
        <p:txBody>
          <a:bodyPr/>
          <a:lstStyle/>
          <a:p>
            <a:r>
              <a:rPr lang="en-US" dirty="0" err="1" smtClean="0"/>
              <a:t>Photoproduction</a:t>
            </a:r>
            <a:r>
              <a:rPr lang="en-US" dirty="0" smtClean="0"/>
              <a:t> of vector mesons off nuclei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24200" y="152400"/>
            <a:ext cx="2577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S/B   Estimates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grpSp>
        <p:nvGrpSpPr>
          <p:cNvPr id="2" name="Group 23"/>
          <p:cNvGrpSpPr/>
          <p:nvPr/>
        </p:nvGrpSpPr>
        <p:grpSpPr>
          <a:xfrm>
            <a:off x="76200" y="2057400"/>
            <a:ext cx="8886675" cy="4286310"/>
            <a:chOff x="76200" y="1581090"/>
            <a:chExt cx="8886675" cy="4286310"/>
          </a:xfrm>
        </p:grpSpPr>
        <p:grpSp>
          <p:nvGrpSpPr>
            <p:cNvPr id="3" name="Group 33"/>
            <p:cNvGrpSpPr/>
            <p:nvPr/>
          </p:nvGrpSpPr>
          <p:grpSpPr>
            <a:xfrm>
              <a:off x="76200" y="1581090"/>
              <a:ext cx="6705600" cy="4286310"/>
              <a:chOff x="0" y="1959440"/>
              <a:chExt cx="6858000" cy="4201092"/>
            </a:xfrm>
          </p:grpSpPr>
          <p:pic>
            <p:nvPicPr>
              <p:cNvPr id="23554" name="Picture 2" descr="C:\Users\somov\Desktop\Documents\linux\proposal_new\plots\omega_3pi_vert2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2133600"/>
                <a:ext cx="6858000" cy="3142294"/>
              </a:xfrm>
              <a:prstGeom prst="rect">
                <a:avLst/>
              </a:prstGeom>
              <a:noFill/>
            </p:spPr>
          </p:pic>
          <p:grpSp>
            <p:nvGrpSpPr>
              <p:cNvPr id="4" name="Group 31"/>
              <p:cNvGrpSpPr/>
              <p:nvPr/>
            </p:nvGrpSpPr>
            <p:grpSpPr>
              <a:xfrm>
                <a:off x="762000" y="1959440"/>
                <a:ext cx="5567442" cy="4201092"/>
                <a:chOff x="762000" y="1959440"/>
                <a:chExt cx="5567442" cy="4201092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4876800" y="5178623"/>
                  <a:ext cx="1452642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latin typeface="Times New Roman" pitchFamily="18" charset="0"/>
                      <a:cs typeface="Times New Roman" pitchFamily="18" charset="0"/>
                    </a:rPr>
                    <a:t>Z   (</a:t>
                  </a:r>
                  <a:r>
                    <a:rPr lang="en-US" sz="1400" b="1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</a:t>
                  </a:r>
                  <a:r>
                    <a:rPr lang="en-US" sz="1400" b="1" baseline="30000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+</a:t>
                  </a:r>
                  <a:r>
                    <a:rPr lang="en-US" sz="1400" b="1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 </a:t>
                  </a:r>
                  <a:r>
                    <a:rPr lang="en-US" sz="1400" b="1" baseline="30000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</a:t>
                  </a:r>
                  <a:r>
                    <a:rPr lang="en-US" sz="1400" b="1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)    (cm)</a:t>
                  </a:r>
                  <a:endParaRPr lang="en-US" sz="1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1324841" y="1959440"/>
                  <a:ext cx="3981925" cy="3921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Production vertex for </a:t>
                  </a:r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  </a:t>
                  </a:r>
                  <a:r>
                    <a:rPr lang="en-US" sz="2000" baseline="30000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+</a:t>
                  </a:r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 </a:t>
                  </a:r>
                  <a:r>
                    <a:rPr lang="en-US" sz="2000" baseline="30000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</a:t>
                  </a:r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</a:t>
                  </a:r>
                  <a:r>
                    <a:rPr lang="en-US" sz="2000" baseline="30000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0</a:t>
                  </a:r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 </a:t>
                  </a:r>
                  <a:endParaRPr lang="en-US" sz="2000" dirty="0" smtClean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762000" y="2590800"/>
                  <a:ext cx="182505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Target cell walls</a:t>
                  </a:r>
                </a:p>
              </p:txBody>
            </p:sp>
            <p:cxnSp>
              <p:nvCxnSpPr>
                <p:cNvPr id="15" name="Straight Arrow Connector 14"/>
                <p:cNvCxnSpPr>
                  <a:stCxn id="13" idx="2"/>
                </p:cNvCxnSpPr>
                <p:nvPr/>
              </p:nvCxnSpPr>
              <p:spPr>
                <a:xfrm>
                  <a:off x="1674526" y="2990910"/>
                  <a:ext cx="1874" cy="81909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1828800" y="2971800"/>
                  <a:ext cx="762000" cy="4572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TextBox 18"/>
                <p:cNvSpPr txBox="1"/>
                <p:nvPr/>
              </p:nvSpPr>
              <p:spPr>
                <a:xfrm>
                  <a:off x="3124200" y="2514600"/>
                  <a:ext cx="190859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Vacuum window</a:t>
                  </a:r>
                </a:p>
              </p:txBody>
            </p:sp>
            <p:cxnSp>
              <p:nvCxnSpPr>
                <p:cNvPr id="20" name="Straight Arrow Connector 19"/>
                <p:cNvCxnSpPr/>
                <p:nvPr/>
              </p:nvCxnSpPr>
              <p:spPr>
                <a:xfrm flipH="1">
                  <a:off x="3124200" y="2971800"/>
                  <a:ext cx="533400" cy="7620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/>
                <p:cNvSpPr txBox="1"/>
                <p:nvPr/>
              </p:nvSpPr>
              <p:spPr>
                <a:xfrm>
                  <a:off x="1676400" y="4572000"/>
                  <a:ext cx="105349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latin typeface="Times New Roman" pitchFamily="18" charset="0"/>
                      <a:cs typeface="Times New Roman" pitchFamily="18" charset="0"/>
                    </a:rPr>
                    <a:t>Cold H</a:t>
                  </a:r>
                  <a:r>
                    <a:rPr lang="en-US" sz="1400" baseline="-25000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1400" dirty="0" smtClean="0">
                      <a:latin typeface="Times New Roman" pitchFamily="18" charset="0"/>
                      <a:cs typeface="Times New Roman" pitchFamily="18" charset="0"/>
                    </a:rPr>
                    <a:t> gas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3962400" y="4114800"/>
                  <a:ext cx="48282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Air</a:t>
                  </a:r>
                </a:p>
              </p:txBody>
            </p:sp>
            <p:cxnSp>
              <p:nvCxnSpPr>
                <p:cNvPr id="30" name="Straight Arrow Connector 29"/>
                <p:cNvCxnSpPr/>
                <p:nvPr/>
              </p:nvCxnSpPr>
              <p:spPr>
                <a:xfrm>
                  <a:off x="1524000" y="5638800"/>
                  <a:ext cx="533400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/>
                <p:nvPr/>
              </p:nvCxnSpPr>
              <p:spPr>
                <a:xfrm>
                  <a:off x="2362200" y="5638800"/>
                  <a:ext cx="685800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/>
                <p:nvPr/>
              </p:nvCxnSpPr>
              <p:spPr>
                <a:xfrm>
                  <a:off x="3124200" y="5638800"/>
                  <a:ext cx="2590800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/>
                <p:cNvSpPr txBox="1"/>
                <p:nvPr/>
              </p:nvSpPr>
              <p:spPr>
                <a:xfrm>
                  <a:off x="1295400" y="5791200"/>
                  <a:ext cx="9037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 smtClean="0"/>
                    <a:t>Kapton</a:t>
                  </a:r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2362200" y="5791200"/>
                  <a:ext cx="9037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 smtClean="0"/>
                    <a:t>Kapton</a:t>
                  </a:r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4038600" y="5791200"/>
                  <a:ext cx="4507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Air</a:t>
                  </a:r>
                  <a:endParaRPr lang="en-US" dirty="0"/>
                </a:p>
              </p:txBody>
            </p:sp>
          </p:grpSp>
        </p:grpSp>
        <p:sp>
          <p:nvSpPr>
            <p:cNvPr id="38" name="TextBox 37"/>
            <p:cNvSpPr txBox="1"/>
            <p:nvPr/>
          </p:nvSpPr>
          <p:spPr>
            <a:xfrm>
              <a:off x="6381014" y="1981200"/>
              <a:ext cx="2581861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Vacuum cell and window:</a:t>
              </a:r>
            </a:p>
            <a:p>
              <a:r>
                <a:rPr lang="en-US" dirty="0" smtClean="0"/>
                <a:t>    75 , 100 </a:t>
              </a:r>
              <a:r>
                <a:rPr lang="en-US" dirty="0" smtClean="0">
                  <a:sym typeface="Symbol"/>
                </a:rPr>
                <a:t>m </a:t>
              </a:r>
              <a:r>
                <a:rPr lang="en-US" dirty="0" err="1" smtClean="0">
                  <a:sym typeface="Symbol"/>
                </a:rPr>
                <a:t>Kapton</a:t>
              </a:r>
              <a:endParaRPr lang="en-US" dirty="0" smtClean="0">
                <a:sym typeface="Symbol"/>
              </a:endParaRPr>
            </a:p>
            <a:p>
              <a:endParaRPr lang="en-US" dirty="0" smtClean="0">
                <a:sym typeface="Symbol"/>
              </a:endParaRPr>
            </a:p>
            <a:p>
              <a:r>
                <a:rPr lang="en-US" dirty="0" smtClean="0">
                  <a:sym typeface="Symbol"/>
                </a:rPr>
                <a:t>Cold H</a:t>
              </a:r>
              <a:r>
                <a:rPr lang="en-US" baseline="-25000" dirty="0" smtClean="0">
                  <a:sym typeface="Symbol"/>
                </a:rPr>
                <a:t>2</a:t>
              </a:r>
              <a:r>
                <a:rPr lang="en-US" dirty="0" smtClean="0">
                  <a:sym typeface="Symbol"/>
                </a:rPr>
                <a:t> gas: </a:t>
              </a:r>
            </a:p>
            <a:p>
              <a:r>
                <a:rPr lang="en-US" dirty="0" smtClean="0">
                  <a:sym typeface="Symbol"/>
                </a:rPr>
                <a:t>     = 1.8 10</a:t>
              </a:r>
              <a:r>
                <a:rPr lang="en-US" baseline="30000" dirty="0" smtClean="0">
                  <a:sym typeface="Symbol"/>
                </a:rPr>
                <a:t>-3</a:t>
              </a:r>
              <a:r>
                <a:rPr lang="en-US" dirty="0" smtClean="0">
                  <a:sym typeface="Symbol"/>
                </a:rPr>
                <a:t> g /</a:t>
              </a:r>
              <a:r>
                <a:rPr lang="en-US" dirty="0" err="1" smtClean="0">
                  <a:sym typeface="Symbol"/>
                </a:rPr>
                <a:t>cm</a:t>
              </a:r>
              <a:r>
                <a:rPr lang="en-US" baseline="30000" dirty="0" err="1" smtClean="0">
                  <a:sym typeface="Symbol"/>
                </a:rPr>
                <a:t>3</a:t>
              </a:r>
              <a:endParaRPr lang="en-US" baseline="30000" dirty="0" smtClean="0">
                <a:sym typeface="Symbol"/>
              </a:endParaRPr>
            </a:p>
            <a:p>
              <a:endParaRPr lang="en-US" baseline="30000" dirty="0" smtClean="0">
                <a:sym typeface="Symbol"/>
              </a:endParaRPr>
            </a:p>
            <a:p>
              <a:r>
                <a:rPr lang="en-US" dirty="0" smtClean="0">
                  <a:sym typeface="Symbol"/>
                </a:rPr>
                <a:t>Air: </a:t>
              </a:r>
            </a:p>
            <a:p>
              <a:r>
                <a:rPr lang="en-US" dirty="0" smtClean="0">
                  <a:sym typeface="Symbol"/>
                </a:rPr>
                <a:t>     = 1.2  10</a:t>
              </a:r>
              <a:r>
                <a:rPr lang="en-US" baseline="30000" dirty="0" smtClean="0">
                  <a:sym typeface="Symbol"/>
                </a:rPr>
                <a:t>-3</a:t>
              </a:r>
              <a:r>
                <a:rPr lang="en-US" dirty="0" smtClean="0">
                  <a:sym typeface="Symbol"/>
                </a:rPr>
                <a:t> g /</a:t>
              </a:r>
              <a:r>
                <a:rPr lang="en-US" dirty="0" err="1" smtClean="0">
                  <a:sym typeface="Symbol"/>
                </a:rPr>
                <a:t>cm</a:t>
              </a:r>
              <a:r>
                <a:rPr lang="en-US" baseline="30000" dirty="0" err="1" smtClean="0">
                  <a:sym typeface="Symbol"/>
                </a:rPr>
                <a:t>3</a:t>
              </a:r>
              <a:endParaRPr lang="en-US" baseline="30000" dirty="0" smtClean="0">
                <a:sym typeface="Symbol"/>
              </a:endParaRPr>
            </a:p>
            <a:p>
              <a:endParaRPr lang="en-US" baseline="30000" dirty="0" smtClean="0">
                <a:sym typeface="Symbol"/>
              </a:endParaRPr>
            </a:p>
            <a:p>
              <a:endParaRPr lang="en-US" baseline="30000" dirty="0" smtClean="0">
                <a:sym typeface="Symbol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49922" y="921603"/>
            <a:ext cx="7860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Estimate background using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photoproduction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on target walls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and air  ( runs with empty target ) 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24200" cy="365125"/>
          </a:xfrm>
        </p:spPr>
        <p:txBody>
          <a:bodyPr/>
          <a:lstStyle/>
          <a:p>
            <a:r>
              <a:rPr lang="en-US" dirty="0" err="1" smtClean="0"/>
              <a:t>Photoproduction</a:t>
            </a:r>
            <a:r>
              <a:rPr lang="en-US" dirty="0" smtClean="0"/>
              <a:t> of vector mesons off nuclei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51012" y="86380"/>
            <a:ext cx="417838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Runs with Empty Target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C:\Users\somov\Desktop\Documents\linux\proposal_new\plots\omega_pi_gg_propos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313" y="3962400"/>
            <a:ext cx="5949687" cy="2788450"/>
          </a:xfrm>
          <a:prstGeom prst="rect">
            <a:avLst/>
          </a:prstGeom>
          <a:noFill/>
        </p:spPr>
      </p:pic>
      <p:pic>
        <p:nvPicPr>
          <p:cNvPr id="22530" name="Picture 2" descr="C:\Users\somov\Desktop\Documents\linux\proposal_new\plots\omega_3pi_propos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1447800"/>
            <a:ext cx="5943600" cy="2785597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0" y="693003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 (p, A)    (X)</a:t>
            </a:r>
            <a:endParaRPr lang="en-US" sz="24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(require to reconstruct only )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24600" y="1686580"/>
            <a:ext cx="2183611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  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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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6274589" y="4191000"/>
            <a:ext cx="1519968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  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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914400" y="4267200"/>
            <a:ext cx="1864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sym typeface="Symbol"/>
              </a:rPr>
              <a:t> Z vertex is unknown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sym typeface="Symbol"/>
              </a:rPr>
              <a:t>(no shift for real target)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6600" y="685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 (p, A)   p 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16939" y="5029200"/>
            <a:ext cx="2802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Relatively small BG for both</a:t>
            </a:r>
          </a:p>
          <a:p>
            <a:r>
              <a:rPr lang="en-US" dirty="0" smtClean="0">
                <a:sym typeface="Symbol"/>
              </a:rPr>
              <a:t>           decay channels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0" y="76200"/>
            <a:ext cx="4719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Projected  errors on 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(N)  </a:t>
            </a:r>
            <a:endParaRPr lang="en-US" sz="28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85800"/>
            <a:ext cx="83211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sym typeface="Symbol"/>
              </a:rPr>
              <a:t> </a:t>
            </a:r>
            <a:r>
              <a:rPr lang="en-US" baseline="-25000" dirty="0" smtClean="0">
                <a:solidFill>
                  <a:srgbClr val="002060"/>
                </a:solidFill>
                <a:sym typeface="Symbol"/>
              </a:rPr>
              <a:t>L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 will be extracted  for  mesons using two measurements:   </a:t>
            </a:r>
            <a:r>
              <a:rPr lang="en-US" dirty="0" err="1" smtClean="0">
                <a:solidFill>
                  <a:srgbClr val="002060"/>
                </a:solidFill>
                <a:sym typeface="Symbol"/>
              </a:rPr>
              <a:t>A</a:t>
            </a:r>
            <a:r>
              <a:rPr lang="en-US" baseline="-25000" dirty="0" err="1" smtClean="0">
                <a:solidFill>
                  <a:srgbClr val="002060"/>
                </a:solidFill>
                <a:sym typeface="Symbol"/>
              </a:rPr>
              <a:t>eff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  and  </a:t>
            </a:r>
            <a:r>
              <a:rPr lang="en-US" baseline="30000" dirty="0" smtClean="0">
                <a:solidFill>
                  <a:srgbClr val="002060"/>
                </a:solidFill>
                <a:sym typeface="Symbol"/>
              </a:rPr>
              <a:t>A</a:t>
            </a:r>
            <a:r>
              <a:rPr lang="en-US" baseline="-25000" dirty="0" smtClean="0">
                <a:solidFill>
                  <a:srgbClr val="002060"/>
                </a:solidFill>
                <a:sym typeface="Symbol"/>
              </a:rPr>
              <a:t>00</a:t>
            </a:r>
          </a:p>
          <a:p>
            <a:pPr>
              <a:buFont typeface="Arial" pitchFamily="34" charset="0"/>
              <a:buChar char="•"/>
            </a:pPr>
            <a:r>
              <a:rPr lang="en-US" baseline="-25000" dirty="0" smtClean="0">
                <a:solidFill>
                  <a:srgbClr val="002060"/>
                </a:solidFill>
                <a:sym typeface="Symbol"/>
              </a:rPr>
              <a:t>  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Expected errors on </a:t>
            </a:r>
            <a:r>
              <a:rPr lang="en-US" baseline="-25000" dirty="0" smtClean="0">
                <a:solidFill>
                  <a:srgbClr val="002060"/>
                </a:solidFill>
                <a:sym typeface="Symbol"/>
              </a:rPr>
              <a:t>L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 for </a:t>
            </a:r>
            <a:r>
              <a:rPr lang="en-US" baseline="30000" dirty="0" smtClean="0">
                <a:solidFill>
                  <a:srgbClr val="002060"/>
                </a:solidFill>
                <a:sym typeface="Symbol"/>
              </a:rPr>
              <a:t>0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 decays obtained from measurements on a </a:t>
            </a:r>
            <a:r>
              <a:rPr lang="en-US" dirty="0" err="1" smtClean="0">
                <a:solidFill>
                  <a:srgbClr val="002060"/>
                </a:solidFill>
                <a:sym typeface="Symbol"/>
              </a:rPr>
              <a:t>Pb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 target: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002060"/>
              </a:solidFill>
              <a:sym typeface="Symbo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6096000"/>
            <a:ext cx="595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sym typeface="Symbol"/>
              </a:rPr>
              <a:t> </a:t>
            </a:r>
            <a:r>
              <a:rPr lang="en-US" baseline="-25000" dirty="0" smtClean="0">
                <a:solidFill>
                  <a:srgbClr val="002060"/>
                </a:solidFill>
                <a:sym typeface="Symbol"/>
              </a:rPr>
              <a:t>L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 will be independently measured using   </a:t>
            </a:r>
            <a:r>
              <a:rPr lang="en-US" baseline="30000" dirty="0" smtClean="0">
                <a:solidFill>
                  <a:srgbClr val="002060"/>
                </a:solidFill>
                <a:sym typeface="Symbol"/>
              </a:rPr>
              <a:t>+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</a:t>
            </a:r>
            <a:r>
              <a:rPr lang="en-US" baseline="30000" dirty="0" smtClean="0">
                <a:solidFill>
                  <a:srgbClr val="002060"/>
                </a:solidFill>
                <a:sym typeface="Symbol"/>
              </a:rPr>
              <a:t>-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</a:t>
            </a:r>
            <a:r>
              <a:rPr lang="en-US" baseline="30000" dirty="0" smtClean="0">
                <a:solidFill>
                  <a:srgbClr val="002060"/>
                </a:solidFill>
                <a:sym typeface="Symbol"/>
              </a:rPr>
              <a:t>0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 decays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somov\Desktop\Documents\omega_proposal\sergey_comp_sect\crossec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057400"/>
            <a:ext cx="8001000" cy="3739161"/>
          </a:xfrm>
          <a:prstGeom prst="rect">
            <a:avLst/>
          </a:prstGeom>
          <a:noFill/>
        </p:spPr>
      </p:pic>
      <p:grpSp>
        <p:nvGrpSpPr>
          <p:cNvPr id="2" name="Group 37"/>
          <p:cNvGrpSpPr/>
          <p:nvPr/>
        </p:nvGrpSpPr>
        <p:grpSpPr>
          <a:xfrm>
            <a:off x="1737360" y="3218688"/>
            <a:ext cx="76200" cy="685800"/>
            <a:chOff x="1719072" y="3581400"/>
            <a:chExt cx="76200" cy="4572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1752600" y="3581400"/>
              <a:ext cx="0" cy="457200"/>
            </a:xfrm>
            <a:prstGeom prst="line">
              <a:avLst/>
            </a:prstGeom>
            <a:ln w="190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1719072" y="4038600"/>
              <a:ext cx="76200" cy="0"/>
            </a:xfrm>
            <a:prstGeom prst="line">
              <a:avLst/>
            </a:prstGeom>
            <a:ln w="190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1719072" y="3581400"/>
              <a:ext cx="76200" cy="0"/>
            </a:xfrm>
            <a:prstGeom prst="line">
              <a:avLst/>
            </a:prstGeom>
            <a:ln w="190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Connector 54"/>
          <p:cNvCxnSpPr/>
          <p:nvPr/>
        </p:nvCxnSpPr>
        <p:spPr>
          <a:xfrm>
            <a:off x="7010400" y="2819400"/>
            <a:ext cx="195072" cy="0"/>
          </a:xfrm>
          <a:prstGeom prst="line">
            <a:avLst/>
          </a:prstGeom>
          <a:ln w="1905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239000" y="2590800"/>
            <a:ext cx="1040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  proposed 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experiment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52600" y="2633246"/>
            <a:ext cx="100059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FS Model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15000" y="2667000"/>
            <a:ext cx="105670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BG Model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grpSp>
        <p:nvGrpSpPr>
          <p:cNvPr id="34" name="Group 45"/>
          <p:cNvGrpSpPr/>
          <p:nvPr/>
        </p:nvGrpSpPr>
        <p:grpSpPr>
          <a:xfrm>
            <a:off x="2057400" y="3218688"/>
            <a:ext cx="76200" cy="640080"/>
            <a:chOff x="1719072" y="3581397"/>
            <a:chExt cx="76200" cy="457203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1752600" y="3581397"/>
              <a:ext cx="0" cy="457200"/>
            </a:xfrm>
            <a:prstGeom prst="line">
              <a:avLst/>
            </a:prstGeom>
            <a:ln w="190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1719072" y="4038600"/>
              <a:ext cx="76200" cy="0"/>
            </a:xfrm>
            <a:prstGeom prst="line">
              <a:avLst/>
            </a:prstGeom>
            <a:ln w="190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1719072" y="3581400"/>
              <a:ext cx="76200" cy="0"/>
            </a:xfrm>
            <a:prstGeom prst="line">
              <a:avLst/>
            </a:prstGeom>
            <a:ln w="190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5715000" y="3124200"/>
            <a:ext cx="76200" cy="685800"/>
            <a:chOff x="1719072" y="3581400"/>
            <a:chExt cx="76200" cy="457200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1752600" y="3581400"/>
              <a:ext cx="0" cy="457200"/>
            </a:xfrm>
            <a:prstGeom prst="line">
              <a:avLst/>
            </a:prstGeom>
            <a:ln w="190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1719072" y="4038600"/>
              <a:ext cx="76200" cy="0"/>
            </a:xfrm>
            <a:prstGeom prst="line">
              <a:avLst/>
            </a:prstGeom>
            <a:ln w="190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1719072" y="3581400"/>
              <a:ext cx="76200" cy="0"/>
            </a:xfrm>
            <a:prstGeom prst="line">
              <a:avLst/>
            </a:prstGeom>
            <a:ln w="190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45"/>
          <p:cNvGrpSpPr/>
          <p:nvPr/>
        </p:nvGrpSpPr>
        <p:grpSpPr>
          <a:xfrm>
            <a:off x="6096000" y="3124200"/>
            <a:ext cx="76200" cy="640080"/>
            <a:chOff x="1719072" y="3581397"/>
            <a:chExt cx="76200" cy="457203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1752600" y="3581397"/>
              <a:ext cx="0" cy="457200"/>
            </a:xfrm>
            <a:prstGeom prst="line">
              <a:avLst/>
            </a:prstGeom>
            <a:ln w="190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1719072" y="4038600"/>
              <a:ext cx="76200" cy="0"/>
            </a:xfrm>
            <a:prstGeom prst="line">
              <a:avLst/>
            </a:prstGeom>
            <a:ln w="190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1719072" y="3581400"/>
              <a:ext cx="76200" cy="0"/>
            </a:xfrm>
            <a:prstGeom prst="line">
              <a:avLst/>
            </a:prstGeom>
            <a:ln w="190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1524000" y="1840468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        ( </a:t>
            </a:r>
            <a:r>
              <a:rPr lang="en-US" baseline="-25000" dirty="0" smtClean="0">
                <a:sym typeface="Symbol"/>
              </a:rPr>
              <a:t>L </a:t>
            </a:r>
            <a:r>
              <a:rPr lang="en-US" dirty="0" smtClean="0">
                <a:sym typeface="Symbol"/>
              </a:rPr>
              <a:t>)</a:t>
            </a:r>
            <a:r>
              <a:rPr lang="en-US" baseline="-25000" dirty="0" smtClean="0">
                <a:sym typeface="Symbol"/>
              </a:rPr>
              <a:t>  </a:t>
            </a:r>
            <a:r>
              <a:rPr lang="en-US" dirty="0" smtClean="0">
                <a:sym typeface="Symbol"/>
              </a:rPr>
              <a:t>  =    5.0  </a:t>
            </a:r>
            <a:r>
              <a:rPr lang="en-US" dirty="0" err="1" smtClean="0">
                <a:sym typeface="Symbol"/>
              </a:rPr>
              <a:t>mb</a:t>
            </a:r>
            <a:r>
              <a:rPr lang="en-US" dirty="0" smtClean="0">
                <a:sym typeface="Symbol"/>
              </a:rPr>
              <a:t>  (6 – 9 </a:t>
            </a:r>
            <a:r>
              <a:rPr lang="en-US" dirty="0" err="1" smtClean="0">
                <a:sym typeface="Symbol"/>
              </a:rPr>
              <a:t>GeV</a:t>
            </a:r>
            <a:r>
              <a:rPr lang="en-US" dirty="0" smtClean="0">
                <a:sym typeface="Symbol"/>
              </a:rPr>
              <a:t>) ;       4.6  </a:t>
            </a:r>
            <a:r>
              <a:rPr lang="en-US" dirty="0" err="1" smtClean="0">
                <a:sym typeface="Symbol"/>
              </a:rPr>
              <a:t>mb</a:t>
            </a:r>
            <a:r>
              <a:rPr lang="en-US" dirty="0" smtClean="0">
                <a:sym typeface="Symbol"/>
              </a:rPr>
              <a:t>   (9 – 12 </a:t>
            </a:r>
            <a:r>
              <a:rPr lang="en-US" dirty="0" err="1" smtClean="0">
                <a:sym typeface="Symbol"/>
              </a:rPr>
              <a:t>GeV</a:t>
            </a:r>
            <a:r>
              <a:rPr lang="en-US" dirty="0" smtClean="0">
                <a:sym typeface="Symbol"/>
              </a:rPr>
              <a:t>) 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073352" y="1371600"/>
            <a:ext cx="294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 Input values of  </a:t>
            </a:r>
            <a:r>
              <a:rPr lang="en-US" dirty="0" smtClean="0">
                <a:sym typeface="Symbol"/>
              </a:rPr>
              <a:t></a:t>
            </a:r>
            <a:r>
              <a:rPr lang="en-US" baseline="-25000" dirty="0" smtClean="0">
                <a:sym typeface="Symbol"/>
              </a:rPr>
              <a:t>00</a:t>
            </a:r>
            <a:r>
              <a:rPr lang="en-US" dirty="0" smtClean="0">
                <a:sym typeface="Symbol"/>
              </a:rPr>
              <a:t>  =  0.14 )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77473" y="304800"/>
            <a:ext cx="1532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Timeline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24200" cy="365125"/>
          </a:xfrm>
        </p:spPr>
        <p:txBody>
          <a:bodyPr/>
          <a:lstStyle/>
          <a:p>
            <a:r>
              <a:rPr lang="en-US" dirty="0" err="1" smtClean="0"/>
              <a:t>Photoproduction</a:t>
            </a:r>
            <a:r>
              <a:rPr lang="en-US" dirty="0" smtClean="0"/>
              <a:t> of vector mesons off nuclei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7205" y="1146750"/>
            <a:ext cx="879439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190DB3"/>
                </a:solidFill>
              </a:rPr>
              <a:t> Nuclear </a:t>
            </a:r>
            <a:r>
              <a:rPr lang="en-US" sz="2000" dirty="0" err="1" smtClean="0">
                <a:solidFill>
                  <a:srgbClr val="190DB3"/>
                </a:solidFill>
              </a:rPr>
              <a:t>Photoproduction</a:t>
            </a:r>
            <a:r>
              <a:rPr lang="en-US" sz="2000" dirty="0" smtClean="0">
                <a:solidFill>
                  <a:srgbClr val="190DB3"/>
                </a:solidFill>
              </a:rPr>
              <a:t> with </a:t>
            </a:r>
            <a:r>
              <a:rPr lang="en-US" sz="2000" dirty="0" err="1" smtClean="0">
                <a:solidFill>
                  <a:srgbClr val="190DB3"/>
                </a:solidFill>
              </a:rPr>
              <a:t>GlueX</a:t>
            </a:r>
            <a:r>
              <a:rPr lang="en-US" sz="2000" dirty="0" smtClean="0">
                <a:solidFill>
                  <a:srgbClr val="190DB3"/>
                </a:solidFill>
              </a:rPr>
              <a:t> Workshop, Jefferson Lab, April 28 - 29, 2016</a:t>
            </a:r>
          </a:p>
          <a:p>
            <a:r>
              <a:rPr lang="en-US" sz="2000" dirty="0" smtClean="0"/>
              <a:t>                     https://www.jlab.org/conferences/photoproduction16/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- interesting discussions, motivated further theoretical studies 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190DB3"/>
                </a:solidFill>
              </a:rPr>
              <a:t> </a:t>
            </a:r>
            <a:r>
              <a:rPr lang="en-US" sz="2000" dirty="0" err="1" smtClean="0">
                <a:solidFill>
                  <a:srgbClr val="190DB3"/>
                </a:solidFill>
              </a:rPr>
              <a:t>Photoprodiction</a:t>
            </a:r>
            <a:r>
              <a:rPr lang="en-US" sz="2000" dirty="0" smtClean="0">
                <a:solidFill>
                  <a:srgbClr val="190DB3"/>
                </a:solidFill>
              </a:rPr>
              <a:t> of </a:t>
            </a:r>
            <a:r>
              <a:rPr lang="en-US" sz="2000" dirty="0" smtClean="0">
                <a:solidFill>
                  <a:srgbClr val="190DB3"/>
                </a:solidFill>
                <a:sym typeface="Symbol"/>
              </a:rPr>
              <a:t> mesons of nuclei and impact of polarization on the </a:t>
            </a:r>
          </a:p>
          <a:p>
            <a:r>
              <a:rPr lang="en-US" sz="2000" dirty="0" smtClean="0">
                <a:solidFill>
                  <a:srgbClr val="190DB3"/>
                </a:solidFill>
                <a:sym typeface="Symbol"/>
              </a:rPr>
              <a:t>    meson-nucleon interactions, Phys. Rev. C93, 1, 015203, 2016</a:t>
            </a:r>
          </a:p>
          <a:p>
            <a:endParaRPr lang="en-US" sz="2000" dirty="0" smtClean="0">
              <a:solidFill>
                <a:srgbClr val="190DB3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190DB3"/>
                </a:solidFill>
              </a:rPr>
              <a:t> Topic presented at several conferences / workshops</a:t>
            </a:r>
            <a:endParaRPr lang="en-US" sz="2000" dirty="0" smtClean="0">
              <a:solidFill>
                <a:srgbClr val="190DB3"/>
              </a:solidFill>
              <a:sym typeface="Symbol"/>
            </a:endParaRPr>
          </a:p>
          <a:p>
            <a:endParaRPr lang="en-US" sz="2000" b="1" dirty="0" smtClean="0">
              <a:solidFill>
                <a:srgbClr val="190DB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381000"/>
            <a:ext cx="5239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Sensitivity of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00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to 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38400" y="2057400"/>
            <a:ext cx="51116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uncertainties of  </a:t>
            </a:r>
            <a:r>
              <a:rPr lang="en-US" baseline="-25000" dirty="0" smtClean="0">
                <a:sym typeface="Symbol"/>
              </a:rPr>
              <a:t>00  </a:t>
            </a:r>
            <a:r>
              <a:rPr lang="en-US" dirty="0" smtClean="0">
                <a:sym typeface="Symbol"/>
              </a:rPr>
              <a:t>of   4 % affect </a:t>
            </a:r>
            <a:r>
              <a:rPr lang="en-US" dirty="0" err="1" smtClean="0">
                <a:sym typeface="Symbol"/>
              </a:rPr>
              <a:t>A</a:t>
            </a:r>
            <a:r>
              <a:rPr lang="en-US" baseline="-25000" dirty="0" err="1" smtClean="0">
                <a:sym typeface="Symbol"/>
              </a:rPr>
              <a:t>eff</a:t>
            </a:r>
            <a:r>
              <a:rPr lang="en-US" baseline="-25000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 by  1.2 % 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total systematic error on </a:t>
            </a:r>
            <a:r>
              <a:rPr lang="en-US" dirty="0" err="1" smtClean="0">
                <a:sym typeface="Symbol"/>
              </a:rPr>
              <a:t>A</a:t>
            </a:r>
            <a:r>
              <a:rPr lang="en-US" baseline="-25000" dirty="0" err="1" smtClean="0">
                <a:sym typeface="Symbol"/>
              </a:rPr>
              <a:t>eff</a:t>
            </a:r>
            <a:r>
              <a:rPr lang="en-US" baseline="-25000" dirty="0" smtClean="0">
                <a:sym typeface="Symbol"/>
              </a:rPr>
              <a:t>  </a:t>
            </a:r>
            <a:r>
              <a:rPr lang="en-US" dirty="0" smtClean="0">
                <a:sym typeface="Symbol"/>
              </a:rPr>
              <a:t>=  4.7 %</a:t>
            </a:r>
            <a:endParaRPr lang="en-US" dirty="0"/>
          </a:p>
        </p:txBody>
      </p:sp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2390775" y="1419225"/>
          <a:ext cx="4057650" cy="392113"/>
        </p:xfrm>
        <a:graphic>
          <a:graphicData uri="http://schemas.openxmlformats.org/presentationml/2006/ole">
            <p:oleObj spid="_x0000_s74754" name="Equation" r:id="rId3" imgW="2489040" imgH="241200" progId="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14400" y="1447800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32766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</a:t>
            </a:r>
            <a:r>
              <a:rPr lang="en-US" dirty="0" err="1" smtClean="0"/>
              <a:t>I</a:t>
            </a:r>
            <a:r>
              <a:rPr lang="en-US" dirty="0" smtClean="0"/>
              <a:t> )</a:t>
            </a:r>
            <a:endParaRPr lang="en-US" dirty="0"/>
          </a:p>
        </p:txBody>
      </p:sp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2209800" y="3200400"/>
          <a:ext cx="4191000" cy="663575"/>
        </p:xfrm>
        <a:graphic>
          <a:graphicData uri="http://schemas.openxmlformats.org/presentationml/2006/ole">
            <p:oleObj spid="_x0000_s74755" name="Equation" r:id="rId4" imgW="2730240" imgH="431640" progId="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>
          <a:xfrm>
            <a:off x="2412793" y="4114800"/>
            <a:ext cx="49786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uncertainties of  </a:t>
            </a:r>
            <a:r>
              <a:rPr lang="en-US" baseline="-25000" dirty="0" smtClean="0">
                <a:sym typeface="Symbol"/>
              </a:rPr>
              <a:t>00  </a:t>
            </a:r>
            <a:r>
              <a:rPr lang="en-US" dirty="0" smtClean="0">
                <a:sym typeface="Symbol"/>
              </a:rPr>
              <a:t>of   4 % affect </a:t>
            </a:r>
            <a:r>
              <a:rPr lang="en-US" dirty="0" err="1" smtClean="0">
                <a:sym typeface="Symbol"/>
              </a:rPr>
              <a:t>A</a:t>
            </a:r>
            <a:r>
              <a:rPr lang="en-US" baseline="-25000" dirty="0" err="1" smtClean="0">
                <a:sym typeface="Symbol"/>
              </a:rPr>
              <a:t>eff</a:t>
            </a:r>
            <a:r>
              <a:rPr lang="en-US" baseline="-25000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 by  3.7 % 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total systematic error on </a:t>
            </a:r>
            <a:r>
              <a:rPr lang="en-US" dirty="0" err="1" smtClean="0">
                <a:sym typeface="Symbol"/>
              </a:rPr>
              <a:t>A</a:t>
            </a:r>
            <a:r>
              <a:rPr lang="en-US" baseline="-25000" dirty="0" err="1" smtClean="0">
                <a:sym typeface="Symbol"/>
              </a:rPr>
              <a:t>eff</a:t>
            </a:r>
            <a:r>
              <a:rPr lang="en-US" baseline="-25000" dirty="0" smtClean="0">
                <a:sym typeface="Symbol"/>
              </a:rPr>
              <a:t>  </a:t>
            </a:r>
            <a:r>
              <a:rPr lang="en-US" dirty="0" smtClean="0">
                <a:sym typeface="Symbol"/>
              </a:rPr>
              <a:t>=  5.6 %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48200" y="5879068"/>
            <a:ext cx="383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</a:t>
            </a:r>
            <a:r>
              <a:rPr lang="en-US" baseline="-25000" dirty="0" smtClean="0">
                <a:sym typeface="Symbol"/>
              </a:rPr>
              <a:t>L</a:t>
            </a:r>
            <a:r>
              <a:rPr lang="en-US" dirty="0" smtClean="0">
                <a:sym typeface="Symbol"/>
              </a:rPr>
              <a:t> (26 </a:t>
            </a:r>
            <a:r>
              <a:rPr lang="en-US" dirty="0" err="1" smtClean="0">
                <a:sym typeface="Symbol"/>
              </a:rPr>
              <a:t>mb</a:t>
            </a:r>
            <a:r>
              <a:rPr lang="en-US" dirty="0" smtClean="0">
                <a:sym typeface="Symbol"/>
              </a:rPr>
              <a:t>)   1.4 (stat) 2.1 (</a:t>
            </a:r>
            <a:r>
              <a:rPr lang="en-US" dirty="0" err="1" smtClean="0">
                <a:sym typeface="Symbol"/>
              </a:rPr>
              <a:t>syst</a:t>
            </a:r>
            <a:r>
              <a:rPr lang="en-US" dirty="0" smtClean="0">
                <a:sym typeface="Symbol"/>
              </a:rPr>
              <a:t>)  </a:t>
            </a:r>
            <a:r>
              <a:rPr lang="en-US" dirty="0" err="1" smtClean="0">
                <a:sym typeface="Symbol"/>
              </a:rPr>
              <a:t>mb</a:t>
            </a:r>
            <a:r>
              <a:rPr lang="en-US" dirty="0" smtClean="0">
                <a:sym typeface="Symbol"/>
              </a:rPr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4528" y="5867400"/>
            <a:ext cx="3775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</a:t>
            </a:r>
            <a:r>
              <a:rPr lang="en-US" baseline="-25000" dirty="0" smtClean="0">
                <a:sym typeface="Symbol"/>
              </a:rPr>
              <a:t>L</a:t>
            </a:r>
            <a:r>
              <a:rPr lang="en-US" dirty="0" smtClean="0">
                <a:sym typeface="Symbol"/>
              </a:rPr>
              <a:t> (26 </a:t>
            </a:r>
            <a:r>
              <a:rPr lang="en-US" dirty="0" err="1" smtClean="0">
                <a:sym typeface="Symbol"/>
              </a:rPr>
              <a:t>mb</a:t>
            </a:r>
            <a:r>
              <a:rPr lang="en-US" dirty="0" smtClean="0">
                <a:sym typeface="Symbol"/>
              </a:rPr>
              <a:t>)   1.1 (stat) 3.5 (</a:t>
            </a:r>
            <a:r>
              <a:rPr lang="en-US" dirty="0" err="1" smtClean="0">
                <a:sym typeface="Symbol"/>
              </a:rPr>
              <a:t>syst</a:t>
            </a:r>
            <a:r>
              <a:rPr lang="en-US" dirty="0" smtClean="0">
                <a:sym typeface="Symbol"/>
              </a:rPr>
              <a:t>)  </a:t>
            </a:r>
            <a:r>
              <a:rPr lang="en-US" dirty="0" err="1" smtClean="0">
                <a:sym typeface="Symbol"/>
              </a:rPr>
              <a:t>mb</a:t>
            </a:r>
            <a:r>
              <a:rPr lang="en-US" dirty="0" smtClean="0">
                <a:sym typeface="Symbol"/>
              </a:rPr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0" y="5410200"/>
            <a:ext cx="1693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Extract from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eff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5410200" y="5410200"/>
            <a:ext cx="1837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Extract from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00</a:t>
            </a:r>
            <a:r>
              <a:rPr lang="en-US" dirty="0" smtClean="0"/>
              <a:t> 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 idx="4294967295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GlueX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Detector</a:t>
            </a:r>
          </a:p>
        </p:txBody>
      </p:sp>
      <p:pic>
        <p:nvPicPr>
          <p:cNvPr id="15363" name="Picture 33" descr="20140801_Hall_D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0"/>
            <a:ext cx="8915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24200" y="152400"/>
            <a:ext cx="2577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S/B   Estimates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76200" y="2057400"/>
            <a:ext cx="8886675" cy="4286310"/>
            <a:chOff x="76200" y="1581090"/>
            <a:chExt cx="8886675" cy="4286310"/>
          </a:xfrm>
        </p:grpSpPr>
        <p:grpSp>
          <p:nvGrpSpPr>
            <p:cNvPr id="34" name="Group 33"/>
            <p:cNvGrpSpPr/>
            <p:nvPr/>
          </p:nvGrpSpPr>
          <p:grpSpPr>
            <a:xfrm>
              <a:off x="76200" y="1581090"/>
              <a:ext cx="6705600" cy="4286310"/>
              <a:chOff x="0" y="1959440"/>
              <a:chExt cx="6858000" cy="4201092"/>
            </a:xfrm>
          </p:grpSpPr>
          <p:pic>
            <p:nvPicPr>
              <p:cNvPr id="23554" name="Picture 2" descr="C:\Users\somov\Desktop\Documents\linux\proposal_new\plots\omega_3pi_vert2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2133600"/>
                <a:ext cx="6858000" cy="3142294"/>
              </a:xfrm>
              <a:prstGeom prst="rect">
                <a:avLst/>
              </a:prstGeom>
              <a:noFill/>
            </p:spPr>
          </p:pic>
          <p:grpSp>
            <p:nvGrpSpPr>
              <p:cNvPr id="32" name="Group 31"/>
              <p:cNvGrpSpPr/>
              <p:nvPr/>
            </p:nvGrpSpPr>
            <p:grpSpPr>
              <a:xfrm>
                <a:off x="762000" y="1959440"/>
                <a:ext cx="5567442" cy="4201092"/>
                <a:chOff x="762000" y="1959440"/>
                <a:chExt cx="5567442" cy="4201092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4876800" y="5178623"/>
                  <a:ext cx="1452642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latin typeface="Times New Roman" pitchFamily="18" charset="0"/>
                      <a:cs typeface="Times New Roman" pitchFamily="18" charset="0"/>
                    </a:rPr>
                    <a:t>Z   (</a:t>
                  </a:r>
                  <a:r>
                    <a:rPr lang="en-US" sz="1400" b="1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</a:t>
                  </a:r>
                  <a:r>
                    <a:rPr lang="en-US" sz="1400" b="1" baseline="30000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+</a:t>
                  </a:r>
                  <a:r>
                    <a:rPr lang="en-US" sz="1400" b="1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 </a:t>
                  </a:r>
                  <a:r>
                    <a:rPr lang="en-US" sz="1400" b="1" baseline="30000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</a:t>
                  </a:r>
                  <a:r>
                    <a:rPr lang="en-US" sz="1400" b="1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)    (cm)</a:t>
                  </a:r>
                  <a:endParaRPr lang="en-US" sz="1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1324841" y="1959440"/>
                  <a:ext cx="3981925" cy="3921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Production vertex for </a:t>
                  </a:r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  </a:t>
                  </a:r>
                  <a:r>
                    <a:rPr lang="en-US" sz="2000" baseline="30000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+</a:t>
                  </a:r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 </a:t>
                  </a:r>
                  <a:r>
                    <a:rPr lang="en-US" sz="2000" baseline="30000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</a:t>
                  </a:r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</a:t>
                  </a:r>
                  <a:r>
                    <a:rPr lang="en-US" sz="2000" baseline="30000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0</a:t>
                  </a:r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 </a:t>
                  </a:r>
                  <a:endParaRPr lang="en-US" sz="2000" dirty="0" smtClean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762000" y="2590800"/>
                  <a:ext cx="182505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Target cell walls</a:t>
                  </a:r>
                </a:p>
              </p:txBody>
            </p:sp>
            <p:cxnSp>
              <p:nvCxnSpPr>
                <p:cNvPr id="15" name="Straight Arrow Connector 14"/>
                <p:cNvCxnSpPr>
                  <a:stCxn id="13" idx="2"/>
                </p:cNvCxnSpPr>
                <p:nvPr/>
              </p:nvCxnSpPr>
              <p:spPr>
                <a:xfrm>
                  <a:off x="1674526" y="2990910"/>
                  <a:ext cx="1874" cy="81909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1828800" y="2971800"/>
                  <a:ext cx="762000" cy="4572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TextBox 18"/>
                <p:cNvSpPr txBox="1"/>
                <p:nvPr/>
              </p:nvSpPr>
              <p:spPr>
                <a:xfrm>
                  <a:off x="3124200" y="2514600"/>
                  <a:ext cx="190859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Vacuum window</a:t>
                  </a:r>
                </a:p>
              </p:txBody>
            </p:sp>
            <p:cxnSp>
              <p:nvCxnSpPr>
                <p:cNvPr id="20" name="Straight Arrow Connector 19"/>
                <p:cNvCxnSpPr/>
                <p:nvPr/>
              </p:nvCxnSpPr>
              <p:spPr>
                <a:xfrm flipH="1">
                  <a:off x="3124200" y="2971800"/>
                  <a:ext cx="533400" cy="7620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/>
                <p:cNvSpPr txBox="1"/>
                <p:nvPr/>
              </p:nvSpPr>
              <p:spPr>
                <a:xfrm>
                  <a:off x="1676400" y="4572000"/>
                  <a:ext cx="105349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latin typeface="Times New Roman" pitchFamily="18" charset="0"/>
                      <a:cs typeface="Times New Roman" pitchFamily="18" charset="0"/>
                    </a:rPr>
                    <a:t>Cold H</a:t>
                  </a:r>
                  <a:r>
                    <a:rPr lang="en-US" sz="1400" baseline="-25000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1400" dirty="0" smtClean="0">
                      <a:latin typeface="Times New Roman" pitchFamily="18" charset="0"/>
                      <a:cs typeface="Times New Roman" pitchFamily="18" charset="0"/>
                    </a:rPr>
                    <a:t> gas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3962400" y="4114800"/>
                  <a:ext cx="48282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Air</a:t>
                  </a:r>
                </a:p>
              </p:txBody>
            </p:sp>
            <p:cxnSp>
              <p:nvCxnSpPr>
                <p:cNvPr id="30" name="Straight Arrow Connector 29"/>
                <p:cNvCxnSpPr/>
                <p:nvPr/>
              </p:nvCxnSpPr>
              <p:spPr>
                <a:xfrm>
                  <a:off x="1524000" y="5638800"/>
                  <a:ext cx="533400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/>
                <p:nvPr/>
              </p:nvCxnSpPr>
              <p:spPr>
                <a:xfrm>
                  <a:off x="2362200" y="5638800"/>
                  <a:ext cx="685800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/>
                <p:nvPr/>
              </p:nvCxnSpPr>
              <p:spPr>
                <a:xfrm>
                  <a:off x="3124200" y="5638800"/>
                  <a:ext cx="2590800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/>
                <p:cNvSpPr txBox="1"/>
                <p:nvPr/>
              </p:nvSpPr>
              <p:spPr>
                <a:xfrm>
                  <a:off x="1295400" y="5791200"/>
                  <a:ext cx="9037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 smtClean="0"/>
                    <a:t>Kapton</a:t>
                  </a:r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2362200" y="5791200"/>
                  <a:ext cx="9037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 smtClean="0"/>
                    <a:t>Kapton</a:t>
                  </a:r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4038600" y="5791200"/>
                  <a:ext cx="4507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Air</a:t>
                  </a:r>
                  <a:endParaRPr lang="en-US" dirty="0"/>
                </a:p>
              </p:txBody>
            </p:sp>
          </p:grpSp>
        </p:grpSp>
        <p:sp>
          <p:nvSpPr>
            <p:cNvPr id="38" name="TextBox 37"/>
            <p:cNvSpPr txBox="1"/>
            <p:nvPr/>
          </p:nvSpPr>
          <p:spPr>
            <a:xfrm>
              <a:off x="6381014" y="1981200"/>
              <a:ext cx="2581861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Vacuum cell and window:</a:t>
              </a:r>
            </a:p>
            <a:p>
              <a:r>
                <a:rPr lang="en-US" dirty="0" smtClean="0"/>
                <a:t>    75 , 100 </a:t>
              </a:r>
              <a:r>
                <a:rPr lang="en-US" dirty="0" smtClean="0">
                  <a:sym typeface="Symbol"/>
                </a:rPr>
                <a:t>m </a:t>
              </a:r>
              <a:r>
                <a:rPr lang="en-US" dirty="0" err="1" smtClean="0">
                  <a:sym typeface="Symbol"/>
                </a:rPr>
                <a:t>Kapton</a:t>
              </a:r>
              <a:endParaRPr lang="en-US" dirty="0" smtClean="0">
                <a:sym typeface="Symbol"/>
              </a:endParaRPr>
            </a:p>
            <a:p>
              <a:endParaRPr lang="en-US" dirty="0" smtClean="0">
                <a:sym typeface="Symbol"/>
              </a:endParaRPr>
            </a:p>
            <a:p>
              <a:r>
                <a:rPr lang="en-US" dirty="0" smtClean="0">
                  <a:sym typeface="Symbol"/>
                </a:rPr>
                <a:t>Cold H</a:t>
              </a:r>
              <a:r>
                <a:rPr lang="en-US" baseline="-25000" dirty="0" smtClean="0">
                  <a:sym typeface="Symbol"/>
                </a:rPr>
                <a:t>2</a:t>
              </a:r>
              <a:r>
                <a:rPr lang="en-US" dirty="0" smtClean="0">
                  <a:sym typeface="Symbol"/>
                </a:rPr>
                <a:t> gas: </a:t>
              </a:r>
            </a:p>
            <a:p>
              <a:r>
                <a:rPr lang="en-US" dirty="0" smtClean="0">
                  <a:sym typeface="Symbol"/>
                </a:rPr>
                <a:t>     = 1.8 10</a:t>
              </a:r>
              <a:r>
                <a:rPr lang="en-US" baseline="30000" dirty="0" smtClean="0">
                  <a:sym typeface="Symbol"/>
                </a:rPr>
                <a:t>-3</a:t>
              </a:r>
              <a:r>
                <a:rPr lang="en-US" dirty="0" smtClean="0">
                  <a:sym typeface="Symbol"/>
                </a:rPr>
                <a:t> g /</a:t>
              </a:r>
              <a:r>
                <a:rPr lang="en-US" dirty="0" err="1" smtClean="0">
                  <a:sym typeface="Symbol"/>
                </a:rPr>
                <a:t>cm</a:t>
              </a:r>
              <a:r>
                <a:rPr lang="en-US" baseline="30000" dirty="0" err="1" smtClean="0">
                  <a:sym typeface="Symbol"/>
                </a:rPr>
                <a:t>3</a:t>
              </a:r>
              <a:endParaRPr lang="en-US" baseline="30000" dirty="0" smtClean="0">
                <a:sym typeface="Symbol"/>
              </a:endParaRPr>
            </a:p>
            <a:p>
              <a:endParaRPr lang="en-US" baseline="30000" dirty="0" smtClean="0">
                <a:sym typeface="Symbol"/>
              </a:endParaRPr>
            </a:p>
            <a:p>
              <a:r>
                <a:rPr lang="en-US" dirty="0" smtClean="0">
                  <a:sym typeface="Symbol"/>
                </a:rPr>
                <a:t>Air: </a:t>
              </a:r>
            </a:p>
            <a:p>
              <a:r>
                <a:rPr lang="en-US" dirty="0" smtClean="0">
                  <a:sym typeface="Symbol"/>
                </a:rPr>
                <a:t>     = 1.2  10</a:t>
              </a:r>
              <a:r>
                <a:rPr lang="en-US" baseline="30000" dirty="0" smtClean="0">
                  <a:sym typeface="Symbol"/>
                </a:rPr>
                <a:t>-3</a:t>
              </a:r>
              <a:r>
                <a:rPr lang="en-US" dirty="0" smtClean="0">
                  <a:sym typeface="Symbol"/>
                </a:rPr>
                <a:t> g /</a:t>
              </a:r>
              <a:r>
                <a:rPr lang="en-US" dirty="0" err="1" smtClean="0">
                  <a:sym typeface="Symbol"/>
                </a:rPr>
                <a:t>cm</a:t>
              </a:r>
              <a:r>
                <a:rPr lang="en-US" baseline="30000" dirty="0" err="1" smtClean="0">
                  <a:sym typeface="Symbol"/>
                </a:rPr>
                <a:t>3</a:t>
              </a:r>
              <a:endParaRPr lang="en-US" baseline="30000" dirty="0" smtClean="0">
                <a:sym typeface="Symbol"/>
              </a:endParaRPr>
            </a:p>
            <a:p>
              <a:endParaRPr lang="en-US" baseline="30000" dirty="0" smtClean="0">
                <a:sym typeface="Symbol"/>
              </a:endParaRPr>
            </a:p>
            <a:p>
              <a:endParaRPr lang="en-US" baseline="30000" dirty="0" smtClean="0">
                <a:sym typeface="Symbol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49922" y="921603"/>
            <a:ext cx="7860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Estimate background using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photoproduction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on target walls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and air  ( runs with empty target ) 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24200" cy="365125"/>
          </a:xfrm>
        </p:spPr>
        <p:txBody>
          <a:bodyPr/>
          <a:lstStyle/>
          <a:p>
            <a:r>
              <a:rPr lang="en-US" dirty="0" err="1" smtClean="0"/>
              <a:t>Photoproduction</a:t>
            </a:r>
            <a:r>
              <a:rPr lang="en-US" dirty="0" smtClean="0"/>
              <a:t> of vector mesons off nuclei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28600"/>
            <a:ext cx="2708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Nuclear Targets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3075" name="Picture 3" descr="C:\Users\somov\Desktop\Documents\omega_proposal\plots_proposal\nuclear_targe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62100"/>
            <a:ext cx="8454376" cy="30861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90600" y="1047690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Use four nuclear targets:  C, SI,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Sn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with the thickness of 7 % R.L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3581400"/>
            <a:ext cx="76962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0" y="4191000"/>
            <a:ext cx="65950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- small electromagnetic background compared with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GlueX</a:t>
            </a:r>
            <a:endParaRPr lang="en-US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- neutron background will not exceed the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GlueX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level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(JLAB-TN-11-005, 2011)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00400" cy="365125"/>
          </a:xfrm>
        </p:spPr>
        <p:txBody>
          <a:bodyPr/>
          <a:lstStyle/>
          <a:p>
            <a:r>
              <a:rPr lang="en-US" dirty="0" err="1" smtClean="0"/>
              <a:t>Photoproduction</a:t>
            </a:r>
            <a:r>
              <a:rPr lang="en-US" dirty="0" smtClean="0"/>
              <a:t> of vector mesons off nuclei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09600" y="228600"/>
            <a:ext cx="8028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Errors on Measurements of 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</a:t>
            </a:r>
            <a:r>
              <a:rPr lang="en-US" sz="2400" b="1" baseline="30000" dirty="0" smtClean="0">
                <a:solidFill>
                  <a:srgbClr val="FF0000"/>
                </a:solidFill>
                <a:sym typeface="Symbol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sym typeface="Symbol"/>
              </a:rPr>
              <a:t>00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 Extraction of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(N)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91440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ym typeface="Symbol"/>
              </a:rPr>
              <a:t> </a:t>
            </a:r>
            <a:r>
              <a:rPr lang="en-US" dirty="0" smtClean="0"/>
              <a:t>Obtain  </a:t>
            </a:r>
            <a:r>
              <a:rPr lang="en-US" dirty="0" smtClean="0">
                <a:sym typeface="Symbol"/>
              </a:rPr>
              <a:t></a:t>
            </a:r>
            <a:r>
              <a:rPr lang="en-US" baseline="30000" dirty="0" smtClean="0">
                <a:sym typeface="Symbol"/>
              </a:rPr>
              <a:t>A</a:t>
            </a:r>
            <a:r>
              <a:rPr lang="en-US" baseline="-25000" dirty="0" smtClean="0">
                <a:sym typeface="Symbol"/>
              </a:rPr>
              <a:t>00 </a:t>
            </a:r>
            <a:r>
              <a:rPr lang="en-US" dirty="0" smtClean="0">
                <a:sym typeface="Symbol"/>
              </a:rPr>
              <a:t>from the fit to the decay angular distribution</a:t>
            </a:r>
            <a:r>
              <a:rPr lang="en-US" dirty="0" smtClean="0"/>
              <a:t>  in the </a:t>
            </a:r>
            <a:r>
              <a:rPr lang="en-US" dirty="0" err="1" smtClean="0"/>
              <a:t>helicity</a:t>
            </a:r>
            <a:r>
              <a:rPr lang="en-US" dirty="0" smtClean="0"/>
              <a:t> frame</a:t>
            </a:r>
          </a:p>
          <a:p>
            <a:pPr>
              <a:lnSpc>
                <a:spcPts val="600"/>
              </a:lnSpc>
              <a:buFont typeface="Arial" pitchFamily="34" charset="0"/>
              <a:buChar char="•"/>
            </a:pPr>
            <a:endParaRPr lang="en-US" dirty="0" smtClean="0">
              <a:sym typeface="Symbol"/>
            </a:endParaRPr>
          </a:p>
          <a:p>
            <a:pPr>
              <a:lnSpc>
                <a:spcPts val="600"/>
              </a:lnSpc>
            </a:pPr>
            <a:endParaRPr lang="en-US" dirty="0" smtClean="0">
              <a:sym typeface="Symbol"/>
            </a:endParaRPr>
          </a:p>
          <a:p>
            <a:pPr>
              <a:lnSpc>
                <a:spcPts val="600"/>
              </a:lnSpc>
            </a:pPr>
            <a:endParaRPr lang="en-US" dirty="0" smtClean="0">
              <a:solidFill>
                <a:srgbClr val="C00000"/>
              </a:solidFill>
              <a:sym typeface="Symbol"/>
            </a:endParaRPr>
          </a:p>
          <a:p>
            <a:pPr>
              <a:lnSpc>
                <a:spcPts val="6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sym typeface="Symbol"/>
              </a:rPr>
              <a:t>  Statistical  errors :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         (</a:t>
            </a:r>
            <a:r>
              <a:rPr lang="en-US" baseline="30000" dirty="0" smtClean="0">
                <a:solidFill>
                  <a:srgbClr val="C00000"/>
                </a:solidFill>
                <a:sym typeface="Symbol"/>
              </a:rPr>
              <a:t>A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00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)    =   0.011     (6 – 9 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GeV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)</a:t>
            </a:r>
          </a:p>
          <a:p>
            <a:r>
              <a:rPr lang="en-US" dirty="0" smtClean="0">
                <a:solidFill>
                  <a:srgbClr val="C00000"/>
                </a:solidFill>
                <a:sym typeface="Symbol"/>
              </a:rPr>
              <a:t>      (from the fit)                                 =   0.014     (9 -12 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GeV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14" name="Group 18"/>
          <p:cNvGrpSpPr>
            <a:grpSpLocks noChangeAspect="1"/>
          </p:cNvGrpSpPr>
          <p:nvPr/>
        </p:nvGrpSpPr>
        <p:grpSpPr>
          <a:xfrm>
            <a:off x="762000" y="1890023"/>
            <a:ext cx="3200400" cy="2377177"/>
            <a:chOff x="685800" y="2888002"/>
            <a:chExt cx="3581400" cy="2660175"/>
          </a:xfrm>
        </p:grpSpPr>
        <p:pic>
          <p:nvPicPr>
            <p:cNvPr id="15" name="Picture 4" descr="C:\Users\somov\Desktop\Documents\omega_proposal\plots_proposal\helisity_fit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2888002"/>
              <a:ext cx="3581400" cy="2428767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3371450" y="5209623"/>
              <a:ext cx="6125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cos</a:t>
              </a:r>
              <a:r>
                <a:rPr lang="en-US" sz="1600" dirty="0" smtClean="0"/>
                <a:t> </a:t>
              </a:r>
              <a:r>
                <a:rPr lang="en-US" sz="1600" dirty="0" smtClean="0">
                  <a:sym typeface="Symbol"/>
                </a:rPr>
                <a:t></a:t>
              </a:r>
              <a:endParaRPr lang="en-US" sz="16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572000" y="2353270"/>
            <a:ext cx="3232167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Font typeface="Symbol"/>
              <a:buChar char="w"/>
            </a:pPr>
            <a:r>
              <a:rPr lang="en-US" dirty="0" smtClean="0">
                <a:sym typeface="Symbol"/>
              </a:rPr>
              <a:t> </a:t>
            </a:r>
            <a:r>
              <a:rPr lang="en-US" baseline="30000" dirty="0" smtClean="0">
                <a:sym typeface="Symbol"/>
              </a:rPr>
              <a:t>0 </a:t>
            </a:r>
            <a:r>
              <a:rPr lang="en-US" dirty="0" smtClean="0">
                <a:sym typeface="Symbol"/>
              </a:rPr>
              <a:t>  ( 6 – 9 </a:t>
            </a:r>
            <a:r>
              <a:rPr lang="en-US" dirty="0" err="1" smtClean="0">
                <a:sym typeface="Symbol"/>
              </a:rPr>
              <a:t>GeV</a:t>
            </a:r>
            <a:r>
              <a:rPr lang="en-US" dirty="0" smtClean="0">
                <a:sym typeface="Symbol"/>
              </a:rPr>
              <a:t> )</a:t>
            </a:r>
          </a:p>
          <a:p>
            <a:r>
              <a:rPr lang="en-US" dirty="0" smtClean="0">
                <a:sym typeface="Symbol"/>
              </a:rPr>
              <a:t>Signal + BG, realistic acceptance </a:t>
            </a:r>
          </a:p>
          <a:p>
            <a:r>
              <a:rPr lang="en-US" dirty="0" smtClean="0">
                <a:sym typeface="Symbol"/>
              </a:rPr>
              <a:t>              (input </a:t>
            </a:r>
            <a:r>
              <a:rPr lang="en-US" baseline="-25000" dirty="0" smtClean="0">
                <a:sym typeface="Symbol"/>
              </a:rPr>
              <a:t>00  </a:t>
            </a:r>
            <a:r>
              <a:rPr lang="en-US" dirty="0" smtClean="0">
                <a:sym typeface="Symbol"/>
              </a:rPr>
              <a:t>= 0.2 )</a:t>
            </a:r>
            <a:r>
              <a:rPr lang="en-US" baseline="-25000" dirty="0" smtClean="0">
                <a:sym typeface="Symbol"/>
              </a:rPr>
              <a:t> </a:t>
            </a:r>
            <a:endParaRPr lang="en-US" dirty="0" smtClean="0">
              <a:sym typeface="Symbol"/>
            </a:endParaRP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4343400" y="3429000"/>
          <a:ext cx="3962400" cy="593725"/>
        </p:xfrm>
        <a:graphic>
          <a:graphicData uri="http://schemas.openxmlformats.org/presentationml/2006/ole">
            <p:oleObj spid="_x0000_s25602" name="Equation" r:id="rId4" imgW="2628720" imgH="393480" progId="">
              <p:embed/>
            </p:oleObj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105400" y="4587240"/>
          <a:ext cx="39624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5253"/>
                <a:gridCol w="897147"/>
              </a:tblGrid>
              <a:tr h="33528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Signal yield (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bg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subtraction) and</a:t>
                      </a:r>
                    </a:p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event selection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1.0 %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Dependence on </a:t>
                      </a:r>
                      <a:r>
                        <a:rPr lang="en-US" sz="1600" baseline="-250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00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3.7 %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Acceptance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determination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  <a:sym typeface="Symbo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3.0 %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5.6 %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92827" y="5421868"/>
            <a:ext cx="4936373" cy="826532"/>
            <a:chOff x="76200" y="5269468"/>
            <a:chExt cx="4936373" cy="826532"/>
          </a:xfrm>
        </p:grpSpPr>
        <p:sp>
          <p:nvSpPr>
            <p:cNvPr id="24" name="TextBox 23"/>
            <p:cNvSpPr txBox="1"/>
            <p:nvPr/>
          </p:nvSpPr>
          <p:spPr>
            <a:xfrm>
              <a:off x="76200" y="5269468"/>
              <a:ext cx="38375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</a:t>
              </a:r>
              <a:r>
                <a:rPr lang="en-US" baseline="-25000" dirty="0" smtClean="0">
                  <a:sym typeface="Symbol"/>
                </a:rPr>
                <a:t>L</a:t>
              </a:r>
              <a:r>
                <a:rPr lang="en-US" dirty="0" smtClean="0">
                  <a:sym typeface="Symbol"/>
                </a:rPr>
                <a:t> (26 </a:t>
              </a:r>
              <a:r>
                <a:rPr lang="en-US" dirty="0" err="1" smtClean="0">
                  <a:sym typeface="Symbol"/>
                </a:rPr>
                <a:t>mb</a:t>
              </a:r>
              <a:r>
                <a:rPr lang="en-US" dirty="0" smtClean="0">
                  <a:sym typeface="Symbol"/>
                </a:rPr>
                <a:t>)   1.4 (stat) 2.1 (</a:t>
              </a:r>
              <a:r>
                <a:rPr lang="en-US" dirty="0" err="1" smtClean="0">
                  <a:sym typeface="Symbol"/>
                </a:rPr>
                <a:t>syst</a:t>
              </a:r>
              <a:r>
                <a:rPr lang="en-US" dirty="0" smtClean="0">
                  <a:sym typeface="Symbol"/>
                </a:rPr>
                <a:t>)  </a:t>
              </a:r>
              <a:r>
                <a:rPr lang="en-US" dirty="0" err="1" smtClean="0">
                  <a:sym typeface="Symbol"/>
                </a:rPr>
                <a:t>mb</a:t>
              </a:r>
              <a:r>
                <a:rPr lang="en-US" dirty="0" smtClean="0">
                  <a:sym typeface="Symbol"/>
                </a:rPr>
                <a:t> 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200" y="5715000"/>
              <a:ext cx="3819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</a:t>
              </a:r>
              <a:r>
                <a:rPr lang="en-US" baseline="-25000" dirty="0" smtClean="0">
                  <a:sym typeface="Symbol"/>
                </a:rPr>
                <a:t>L </a:t>
              </a:r>
              <a:r>
                <a:rPr lang="en-US" dirty="0" smtClean="0">
                  <a:sym typeface="Symbol"/>
                </a:rPr>
                <a:t>(26 </a:t>
              </a:r>
              <a:r>
                <a:rPr lang="en-US" dirty="0" err="1" smtClean="0">
                  <a:sym typeface="Symbol"/>
                </a:rPr>
                <a:t>mb</a:t>
              </a:r>
              <a:r>
                <a:rPr lang="en-US" dirty="0" smtClean="0">
                  <a:sym typeface="Symbol"/>
                </a:rPr>
                <a:t>)   1.6 (stat) 2.3 (</a:t>
              </a:r>
              <a:r>
                <a:rPr lang="en-US" dirty="0" err="1" smtClean="0">
                  <a:sym typeface="Symbol"/>
                </a:rPr>
                <a:t>syst</a:t>
              </a:r>
              <a:r>
                <a:rPr lang="en-US" dirty="0" smtClean="0">
                  <a:sym typeface="Symbol"/>
                </a:rPr>
                <a:t>)  </a:t>
              </a:r>
              <a:r>
                <a:rPr lang="en-US" dirty="0" err="1" smtClean="0">
                  <a:sym typeface="Symbol"/>
                </a:rPr>
                <a:t>mb</a:t>
              </a:r>
              <a:r>
                <a:rPr lang="en-US" dirty="0" smtClean="0">
                  <a:sym typeface="Symbol"/>
                </a:rPr>
                <a:t> 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867446" y="5269468"/>
              <a:ext cx="10855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6 – 9 </a:t>
              </a:r>
              <a:r>
                <a:rPr lang="en-US" dirty="0" err="1" smtClean="0"/>
                <a:t>GeV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810000" y="5726668"/>
              <a:ext cx="12025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9 – 12 </a:t>
              </a:r>
              <a:r>
                <a:rPr lang="en-US" dirty="0" err="1" smtClean="0"/>
                <a:t>GeV</a:t>
              </a:r>
              <a:endParaRPr lang="en-US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5558302" y="4114800"/>
            <a:ext cx="3280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systematic uncertainties on </a:t>
            </a:r>
            <a:r>
              <a:rPr lang="en-US" b="1" dirty="0" smtClean="0">
                <a:solidFill>
                  <a:srgbClr val="0070C0"/>
                </a:solidFill>
                <a:sym typeface="Symbol"/>
              </a:rPr>
              <a:t></a:t>
            </a:r>
            <a:r>
              <a:rPr lang="en-US" b="1" baseline="30000" dirty="0" smtClean="0">
                <a:solidFill>
                  <a:srgbClr val="0070C0"/>
                </a:solidFill>
                <a:sym typeface="Symbol"/>
              </a:rPr>
              <a:t>A</a:t>
            </a:r>
            <a:r>
              <a:rPr lang="en-US" b="1" baseline="-25000" dirty="0" smtClean="0">
                <a:solidFill>
                  <a:srgbClr val="0070C0"/>
                </a:solidFill>
                <a:sym typeface="Symbol"/>
              </a:rPr>
              <a:t>00</a:t>
            </a:r>
            <a:r>
              <a:rPr lang="en-US" b="1" dirty="0" smtClean="0">
                <a:solidFill>
                  <a:srgbClr val="0070C0"/>
                </a:solidFill>
                <a:sym typeface="Symbol"/>
              </a:rPr>
              <a:t> 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57200" y="4495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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is computed according to the  predicted 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      dependence of </a:t>
            </a:r>
            <a:r>
              <a:rPr lang="en-US" dirty="0" smtClean="0">
                <a:sym typeface="Symbol"/>
              </a:rPr>
              <a:t></a:t>
            </a:r>
            <a:r>
              <a:rPr lang="en-US" baseline="30000" dirty="0" smtClean="0">
                <a:sym typeface="Symbol"/>
              </a:rPr>
              <a:t>A</a:t>
            </a:r>
            <a:r>
              <a:rPr lang="en-US" baseline="-25000" dirty="0" smtClean="0">
                <a:sym typeface="Symbol"/>
              </a:rPr>
              <a:t>00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on 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20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24200" cy="365125"/>
          </a:xfrm>
        </p:spPr>
        <p:txBody>
          <a:bodyPr/>
          <a:lstStyle/>
          <a:p>
            <a:r>
              <a:rPr lang="en-US" dirty="0" err="1" smtClean="0"/>
              <a:t>Photoproduction</a:t>
            </a:r>
            <a:r>
              <a:rPr lang="en-US" dirty="0" smtClean="0"/>
              <a:t> of vector mesons off nuclei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 idx="4294967295"/>
          </p:nvPr>
        </p:nvSpPr>
        <p:spPr>
          <a:xfrm>
            <a:off x="762000" y="762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Hall D  Physics Program:  Approved Experiments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72472897"/>
              </p:ext>
            </p:extLst>
          </p:nvPr>
        </p:nvGraphicFramePr>
        <p:xfrm>
          <a:off x="152402" y="990600"/>
          <a:ext cx="8839198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187"/>
                <a:gridCol w="4443811"/>
                <a:gridCol w="685800"/>
                <a:gridCol w="1143000"/>
                <a:gridCol w="9144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3333FF"/>
                          </a:solidFill>
                        </a:rPr>
                        <a:t>Experiment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3333FF"/>
                          </a:solidFill>
                        </a:rPr>
                        <a:t>Name</a:t>
                      </a:r>
                      <a:endParaRPr lang="en-US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3333FF"/>
                          </a:solidFill>
                        </a:rPr>
                        <a:t>Days</a:t>
                      </a:r>
                      <a:endParaRPr lang="en-US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3333FF"/>
                          </a:solidFill>
                        </a:rPr>
                        <a:t>Condition</a:t>
                      </a:r>
                      <a:endParaRPr lang="en-US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3333FF"/>
                          </a:solidFill>
                        </a:rPr>
                        <a:t>Target</a:t>
                      </a:r>
                      <a:endParaRPr lang="en-US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40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8549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E12-06-102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Mapping the spectrum of light quark mesons and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gluonic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excitations with Linearly polarized photons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LH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E12-12-002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E12-13-003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study of meson and baryon decays to strange final states with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GlueX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Hall D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220</a:t>
                      </a:r>
                    </a:p>
                    <a:p>
                      <a:pPr algn="ctr"/>
                      <a:r>
                        <a:rPr lang="en-US" dirty="0" smtClean="0"/>
                        <a:t>(200)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PID 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LH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96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aseline="-25000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9291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E12-10-011</a:t>
                      </a:r>
                      <a:endParaRPr lang="en-US" dirty="0"/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precision measurement of the 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 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radiative decay width via the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Primakoff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effect</a:t>
                      </a:r>
                      <a:endParaRPr lang="en-US" dirty="0"/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 </a:t>
                      </a:r>
                      <a:endParaRPr lang="en-US" dirty="0"/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LH</a:t>
                      </a:r>
                      <a:r>
                        <a:rPr lang="en-US" baseline="-25000" dirty="0" smtClean="0"/>
                        <a:t>2</a:t>
                      </a:r>
                    </a:p>
                    <a:p>
                      <a:r>
                        <a:rPr lang="en-US" baseline="0" dirty="0" smtClean="0"/>
                        <a:t>LHe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E12-13-008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Measuring the charged pion polarizability in the  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  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+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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- 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reaction</a:t>
                      </a:r>
                      <a:endParaRPr lang="en-US" baseline="30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Sn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C12-14-004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Eta decays with emphasis on rare neutral modes: The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JLab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Eta Factory experiment (JEF)</a:t>
                      </a:r>
                      <a:endParaRPr lang="en-US" b="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Upgrade</a:t>
                      </a:r>
                    </a:p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Forward</a:t>
                      </a:r>
                    </a:p>
                    <a:p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calorim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LH</a:t>
                      </a:r>
                      <a:r>
                        <a:rPr lang="en-US" b="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0" y="6324600"/>
            <a:ext cx="2308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talk by Elton Smith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40996070"/>
              </p:ext>
            </p:extLst>
          </p:nvPr>
        </p:nvGraphicFramePr>
        <p:xfrm>
          <a:off x="304800" y="1295400"/>
          <a:ext cx="8229600" cy="2141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5638800"/>
                <a:gridCol w="838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3333FF"/>
                          </a:solidFill>
                        </a:rPr>
                        <a:t>Proposal</a:t>
                      </a:r>
                      <a:endParaRPr lang="en-US" dirty="0" smtClean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33FF"/>
                          </a:solidFill>
                        </a:rPr>
                        <a:t>Name</a:t>
                      </a:r>
                      <a:endParaRPr lang="en-US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3333FF"/>
                          </a:solidFill>
                        </a:rPr>
                        <a:t>Target</a:t>
                      </a:r>
                      <a:endParaRPr lang="en-US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1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5033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PR12-17-001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Physics with secondary K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beam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50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PR12-17-007</a:t>
                      </a:r>
                    </a:p>
                    <a:p>
                      <a:endParaRPr lang="en-US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Probing QCD in the nuclear medium with real photons and nuclear targets at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GlueX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(Color Transparency and SRC)</a:t>
                      </a:r>
                      <a:endParaRPr lang="en-US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A</a:t>
                      </a:r>
                      <a:endParaRPr lang="en-US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850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PR12-17-010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Production 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of vector mesons on nuclei with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GlueX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 </a:t>
                      </a:r>
                      <a:endParaRPr lang="en-US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A</a:t>
                      </a:r>
                      <a:endParaRPr lang="en-US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914400" y="4572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Hall D  Physics Program: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New Proposals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3657600"/>
            <a:ext cx="432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Experiments in </a:t>
            </a:r>
            <a:r>
              <a:rPr lang="en-US" dirty="0" err="1" smtClean="0"/>
              <a:t>GlueX</a:t>
            </a:r>
            <a:r>
              <a:rPr lang="en-US" dirty="0" smtClean="0"/>
              <a:t> using nuclear targets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19200" y="4267200"/>
            <a:ext cx="6641562" cy="1908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  <a:sym typeface="Symbol"/>
              </a:rPr>
              <a:t>Working group: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342900" indent="-342900">
              <a:buAutoNum type="alphaU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Gasparan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(NCAT),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L.Gan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(UNCW), S.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Gevorkyan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(JINR), </a:t>
            </a:r>
          </a:p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I.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Larin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(UMAS), O. Hen (MIT), H.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Gao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(Duke), M.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Patsyuk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(MIT), </a:t>
            </a:r>
          </a:p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D.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Dutta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(MSS),  L. Weinstein (ODU), E.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Piasetzky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(TAU), and</a:t>
            </a:r>
          </a:p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 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GlueX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Collaboration</a:t>
            </a:r>
          </a:p>
          <a:p>
            <a:pPr>
              <a:lnSpc>
                <a:spcPts val="1200"/>
              </a:lnSpc>
            </a:pPr>
            <a:endParaRPr lang="en-US" dirty="0" smtClean="0">
              <a:solidFill>
                <a:srgbClr val="190DB3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19400" y="304800"/>
            <a:ext cx="3447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Color Transparency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048000" cy="365125"/>
          </a:xfrm>
        </p:spPr>
        <p:txBody>
          <a:bodyPr/>
          <a:lstStyle/>
          <a:p>
            <a:r>
              <a:rPr lang="en-US" dirty="0" err="1" smtClean="0"/>
              <a:t>Photoproduction</a:t>
            </a:r>
            <a:r>
              <a:rPr lang="en-US" dirty="0" smtClean="0"/>
              <a:t> of vector mesons off nuclei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57200" y="990600"/>
            <a:ext cx="8172878" cy="2205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2400" dirty="0" smtClean="0">
              <a:cs typeface="Times New Roman" pitchFamily="18" charset="0"/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</a:rPr>
              <a:t>  At high transfer </a:t>
            </a:r>
            <a:r>
              <a:rPr lang="en-US" sz="2000" dirty="0" err="1" smtClean="0">
                <a:solidFill>
                  <a:srgbClr val="0000FF"/>
                </a:solidFill>
                <a:cs typeface="Times New Roman" pitchFamily="18" charset="0"/>
              </a:rPr>
              <a:t>momenta</a:t>
            </a: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</a:rPr>
              <a:t> |t| photon couples to a  </a:t>
            </a:r>
            <a:r>
              <a:rPr lang="en-US" sz="2000" dirty="0" err="1" smtClean="0">
                <a:solidFill>
                  <a:srgbClr val="0000FF"/>
                </a:solidFill>
                <a:cs typeface="Times New Roman" pitchFamily="18" charset="0"/>
              </a:rPr>
              <a:t>qq</a:t>
            </a: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</a:rPr>
              <a:t> configuration with a </a:t>
            </a:r>
          </a:p>
          <a:p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</a:rPr>
              <a:t>   small transverse size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cs typeface="Times New Roman" pitchFamily="18" charset="0"/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</a:rPr>
              <a:t>  The small-size configuration interacts less with the nuclear medium</a:t>
            </a:r>
          </a:p>
          <a:p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</a:rPr>
              <a:t>                            (fundamental predictions of QCD)</a:t>
            </a:r>
          </a:p>
          <a:p>
            <a:endParaRPr lang="en-US" sz="2000" baseline="-25000" dirty="0" smtClean="0">
              <a:cs typeface="Times New Roman" pitchFamily="18" charset="0"/>
              <a:sym typeface="Symbo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160693"/>
            <a:ext cx="735085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  Observables: </a:t>
            </a:r>
          </a:p>
          <a:p>
            <a:endParaRPr lang="en-US" dirty="0" smtClean="0"/>
          </a:p>
          <a:p>
            <a:r>
              <a:rPr lang="en-US" sz="2000" dirty="0" smtClean="0"/>
              <a:t>             - Increase of the medium nuclear transparency T = </a:t>
            </a:r>
            <a:r>
              <a:rPr lang="en-US" sz="2000" dirty="0" smtClean="0">
                <a:sym typeface="Symbol"/>
              </a:rPr>
              <a:t> </a:t>
            </a:r>
            <a:r>
              <a:rPr lang="en-US" sz="2000" baseline="-25000" dirty="0" smtClean="0">
                <a:sym typeface="Symbol"/>
              </a:rPr>
              <a:t>A</a:t>
            </a:r>
            <a:r>
              <a:rPr lang="en-US" sz="2000" dirty="0" smtClean="0">
                <a:sym typeface="Symbol"/>
              </a:rPr>
              <a:t> / A  </a:t>
            </a:r>
            <a:r>
              <a:rPr lang="en-US" sz="2000" baseline="-25000" dirty="0" smtClean="0">
                <a:sym typeface="Symbol"/>
              </a:rPr>
              <a:t>N</a:t>
            </a:r>
            <a:r>
              <a:rPr lang="en-US" sz="2000" dirty="0" smtClean="0"/>
              <a:t> 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905000" y="4355068"/>
            <a:ext cx="6181032" cy="2198132"/>
            <a:chOff x="1905000" y="4038600"/>
            <a:chExt cx="6181032" cy="2198132"/>
          </a:xfrm>
        </p:grpSpPr>
        <p:grpSp>
          <p:nvGrpSpPr>
            <p:cNvPr id="36" name="Group 35"/>
            <p:cNvGrpSpPr>
              <a:grpSpLocks noChangeAspect="1"/>
            </p:cNvGrpSpPr>
            <p:nvPr/>
          </p:nvGrpSpPr>
          <p:grpSpPr>
            <a:xfrm>
              <a:off x="2362200" y="4114800"/>
              <a:ext cx="3601156" cy="1676400"/>
              <a:chOff x="1828800" y="4114800"/>
              <a:chExt cx="4419600" cy="2057400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828800" y="4419600"/>
                <a:ext cx="4362138" cy="886919"/>
              </a:xfrm>
              <a:custGeom>
                <a:avLst/>
                <a:gdLst>
                  <a:gd name="connsiteX0" fmla="*/ 0 w 4362138"/>
                  <a:gd name="connsiteY0" fmla="*/ 869430 h 886919"/>
                  <a:gd name="connsiteX1" fmla="*/ 929390 w 4362138"/>
                  <a:gd name="connsiteY1" fmla="*/ 869430 h 886919"/>
                  <a:gd name="connsiteX2" fmla="*/ 1454046 w 4362138"/>
                  <a:gd name="connsiteY2" fmla="*/ 764498 h 886919"/>
                  <a:gd name="connsiteX3" fmla="*/ 2323475 w 4362138"/>
                  <a:gd name="connsiteY3" fmla="*/ 329784 h 886919"/>
                  <a:gd name="connsiteX4" fmla="*/ 3162924 w 4362138"/>
                  <a:gd name="connsiteY4" fmla="*/ 59961 h 886919"/>
                  <a:gd name="connsiteX5" fmla="*/ 4362138 w 4362138"/>
                  <a:gd name="connsiteY5" fmla="*/ 0 h 886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62138" h="886919">
                    <a:moveTo>
                      <a:pt x="0" y="869430"/>
                    </a:moveTo>
                    <a:cubicBezTo>
                      <a:pt x="343524" y="878174"/>
                      <a:pt x="687049" y="886919"/>
                      <a:pt x="929390" y="869430"/>
                    </a:cubicBezTo>
                    <a:cubicBezTo>
                      <a:pt x="1171731" y="851941"/>
                      <a:pt x="1221699" y="854439"/>
                      <a:pt x="1454046" y="764498"/>
                    </a:cubicBezTo>
                    <a:cubicBezTo>
                      <a:pt x="1686394" y="674557"/>
                      <a:pt x="2038662" y="447207"/>
                      <a:pt x="2323475" y="329784"/>
                    </a:cubicBezTo>
                    <a:cubicBezTo>
                      <a:pt x="2608288" y="212361"/>
                      <a:pt x="2823147" y="114925"/>
                      <a:pt x="3162924" y="59961"/>
                    </a:cubicBezTo>
                    <a:cubicBezTo>
                      <a:pt x="3502701" y="4997"/>
                      <a:pt x="3932419" y="2498"/>
                      <a:pt x="4362138" y="0"/>
                    </a:cubicBezTo>
                  </a:path>
                </a:pathLst>
              </a:custGeom>
              <a:ln w="25400">
                <a:solidFill>
                  <a:srgbClr val="FF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1828800" y="6172200"/>
                <a:ext cx="43434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1828800" y="4114800"/>
                <a:ext cx="0" cy="2057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22" idx="0"/>
              </p:cNvCxnSpPr>
              <p:nvPr/>
            </p:nvCxnSpPr>
            <p:spPr>
              <a:xfrm flipV="1">
                <a:off x="1828800" y="5257800"/>
                <a:ext cx="4419600" cy="31230"/>
              </a:xfrm>
              <a:prstGeom prst="line">
                <a:avLst/>
              </a:prstGeom>
              <a:ln>
                <a:solidFill>
                  <a:srgbClr val="0000FF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V="1">
                <a:off x="1828800" y="4388370"/>
                <a:ext cx="4419600" cy="31230"/>
              </a:xfrm>
              <a:prstGeom prst="line">
                <a:avLst/>
              </a:prstGeom>
              <a:ln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6096000" y="4114800"/>
              <a:ext cx="19900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33CC"/>
                  </a:solidFill>
                </a:rPr>
                <a:t>Color transparency</a:t>
              </a:r>
              <a:endParaRPr lang="en-US" b="1" dirty="0">
                <a:solidFill>
                  <a:srgbClr val="FF33CC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248400" y="4876800"/>
              <a:ext cx="946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Glauber</a:t>
              </a:r>
              <a:endParaRPr lang="en-US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905000" y="40386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562600" y="5867400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|t|</a:t>
              </a:r>
              <a:endParaRPr lang="en-US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7239000" y="457200"/>
            <a:ext cx="1388522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PR12-17-007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228600"/>
            <a:ext cx="6122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Measurement of Color Transparency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048000" cy="365125"/>
          </a:xfrm>
        </p:spPr>
        <p:txBody>
          <a:bodyPr/>
          <a:lstStyle/>
          <a:p>
            <a:r>
              <a:rPr lang="en-US" dirty="0" err="1" smtClean="0"/>
              <a:t>Photoproduction</a:t>
            </a:r>
            <a:r>
              <a:rPr lang="en-US" dirty="0" smtClean="0"/>
              <a:t> of vector mesons off nuclei</a:t>
            </a:r>
            <a:endParaRPr lang="en-US" dirty="0"/>
          </a:p>
        </p:txBody>
      </p:sp>
      <p:pic>
        <p:nvPicPr>
          <p:cNvPr id="10242" name="Picture 2" descr="C:\Users\somov\Desktop\Documents\omega_proposal\pac46\plots\CLAS_rho 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4061438" cy="4512221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838200" y="5943600"/>
            <a:ext cx="3551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L. El </a:t>
            </a:r>
            <a:r>
              <a:rPr lang="en-US" dirty="0" err="1" smtClean="0"/>
              <a:t>Fassi</a:t>
            </a:r>
            <a:r>
              <a:rPr lang="en-US" dirty="0" smtClean="0"/>
              <a:t> et al., PLB 712, 326 (2012)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981200" y="1143000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(</a:t>
            </a:r>
            <a:r>
              <a:rPr lang="en-US" dirty="0" err="1" smtClean="0"/>
              <a:t>e,e</a:t>
            </a:r>
            <a:r>
              <a:rPr lang="en-US" dirty="0" smtClean="0">
                <a:sym typeface="Symbol"/>
              </a:rPr>
              <a:t> </a:t>
            </a:r>
            <a:r>
              <a:rPr lang="en-US" baseline="30000" dirty="0" smtClean="0">
                <a:sym typeface="Symbol"/>
              </a:rPr>
              <a:t>0</a:t>
            </a:r>
            <a:r>
              <a:rPr lang="en-US" dirty="0" smtClean="0">
                <a:sym typeface="Symbol"/>
              </a:rPr>
              <a:t>)</a:t>
            </a:r>
            <a:endParaRPr lang="en-US" dirty="0"/>
          </a:p>
        </p:txBody>
      </p:sp>
      <p:pic>
        <p:nvPicPr>
          <p:cNvPr id="10243" name="Picture 3" descr="C:\Users\somov\Desktop\Documents\conferences\korea_2018\color_transparency\proposal_page_16_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2680" y="1447800"/>
            <a:ext cx="3594120" cy="3427413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5334000" y="4953000"/>
            <a:ext cx="358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Dutta</a:t>
            </a:r>
            <a:r>
              <a:rPr lang="en-US" dirty="0" smtClean="0"/>
              <a:t> et al., PRC 68, 021001R (2012)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189056" y="1154668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 + n   </a:t>
            </a:r>
            <a:r>
              <a:rPr lang="en-US" baseline="30000" dirty="0" smtClean="0">
                <a:sym typeface="Symbol"/>
              </a:rPr>
              <a:t>- </a:t>
            </a:r>
            <a:r>
              <a:rPr lang="en-US" dirty="0" smtClean="0">
                <a:sym typeface="Symbol"/>
              </a:rPr>
              <a:t>+ 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391180"/>
            <a:ext cx="6277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Proposed CT Measurements at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GlueX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048000" cy="365125"/>
          </a:xfrm>
        </p:spPr>
        <p:txBody>
          <a:bodyPr/>
          <a:lstStyle/>
          <a:p>
            <a:r>
              <a:rPr lang="en-US" dirty="0" err="1" smtClean="0"/>
              <a:t>Photoproduction</a:t>
            </a:r>
            <a:r>
              <a:rPr lang="en-US" dirty="0" smtClean="0"/>
              <a:t> of vector mesons off nuclei</a:t>
            </a:r>
            <a:endParaRPr lang="en-US" dirty="0"/>
          </a:p>
        </p:txBody>
      </p:sp>
      <p:pic>
        <p:nvPicPr>
          <p:cNvPr id="92162" name="Picture 2" descr="C:\Users\somov\Desktop\Documents\conferences\korea_2018\color_transparency\maria_slid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738" y="1522413"/>
            <a:ext cx="4056062" cy="358298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029200" y="1600200"/>
            <a:ext cx="3505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 Measure nuclear transparency using  nuclear targets:</a:t>
            </a:r>
          </a:p>
          <a:p>
            <a:r>
              <a:rPr lang="en-US" dirty="0" smtClean="0"/>
              <a:t>D,  </a:t>
            </a:r>
            <a:r>
              <a:rPr lang="en-US" baseline="30000" dirty="0" err="1" smtClean="0"/>
              <a:t>4</a:t>
            </a:r>
            <a:r>
              <a:rPr lang="en-US" dirty="0" err="1" smtClean="0"/>
              <a:t>He</a:t>
            </a:r>
            <a:r>
              <a:rPr lang="en-US" dirty="0" smtClean="0"/>
              <a:t>,  </a:t>
            </a:r>
            <a:r>
              <a:rPr lang="en-US" baseline="30000" dirty="0" smtClean="0"/>
              <a:t>12</a:t>
            </a:r>
            <a:r>
              <a:rPr lang="en-US" dirty="0" smtClean="0"/>
              <a:t>C,  </a:t>
            </a:r>
            <a:r>
              <a:rPr lang="en-US" baseline="30000" dirty="0" smtClean="0"/>
              <a:t>40</a:t>
            </a:r>
            <a:r>
              <a:rPr lang="en-US" dirty="0" smtClean="0"/>
              <a:t>C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 Reconstruct several final states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 Large range of |t </a:t>
            </a:r>
            <a:r>
              <a:rPr lang="en-US" baseline="-25000" dirty="0" smtClean="0">
                <a:solidFill>
                  <a:srgbClr val="0000FF"/>
                </a:solidFill>
              </a:rPr>
              <a:t>max</a:t>
            </a:r>
            <a:r>
              <a:rPr lang="en-US" dirty="0" smtClean="0">
                <a:solidFill>
                  <a:srgbClr val="0000FF"/>
                </a:solidFill>
              </a:rPr>
              <a:t>| 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   from 3 </a:t>
            </a:r>
            <a:r>
              <a:rPr lang="en-US" dirty="0" err="1" smtClean="0">
                <a:solidFill>
                  <a:srgbClr val="0000FF"/>
                </a:solidFill>
              </a:rPr>
              <a:t>GeV</a:t>
            </a:r>
            <a:r>
              <a:rPr lang="en-US" baseline="30000" dirty="0" err="1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 to about 10 </a:t>
            </a:r>
            <a:r>
              <a:rPr lang="en-US" dirty="0" err="1" smtClean="0">
                <a:solidFill>
                  <a:srgbClr val="0000FF"/>
                </a:solidFill>
              </a:rPr>
              <a:t>GeV</a:t>
            </a:r>
            <a:r>
              <a:rPr lang="en-US" baseline="30000" dirty="0" err="1" smtClean="0">
                <a:solidFill>
                  <a:srgbClr val="0000FF"/>
                </a:solidFill>
              </a:rPr>
              <a:t>2</a:t>
            </a:r>
            <a:endParaRPr lang="en-US" baseline="30000" dirty="0" smtClean="0">
              <a:solidFill>
                <a:srgbClr val="0000FF"/>
              </a:solidFill>
            </a:endParaRP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    - Previous measurement:</a:t>
            </a:r>
          </a:p>
          <a:p>
            <a:r>
              <a:rPr lang="en-US" dirty="0" smtClean="0"/>
              <a:t>               |t| &lt; 3.5 </a:t>
            </a:r>
            <a:r>
              <a:rPr lang="en-US" dirty="0" err="1" smtClean="0"/>
              <a:t>GeV</a:t>
            </a:r>
            <a:r>
              <a:rPr lang="en-US" baseline="30000" dirty="0" err="1" smtClean="0"/>
              <a:t>2</a:t>
            </a:r>
            <a:endParaRPr lang="en-US" baseline="300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12957</TotalTime>
  <Words>3809</Words>
  <Application>Microsoft Office PowerPoint</Application>
  <PresentationFormat>On-screen Show (4:3)</PresentationFormat>
  <Paragraphs>653</Paragraphs>
  <Slides>42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Equation</vt:lpstr>
      <vt:lpstr>Slide 1</vt:lpstr>
      <vt:lpstr>The GlueX Experiment in Hall D at JLab </vt:lpstr>
      <vt:lpstr>GlueX  Detector</vt:lpstr>
      <vt:lpstr>GlueX  Detector</vt:lpstr>
      <vt:lpstr>Hall D  Physics Program:  Approved Experiments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Summary</vt:lpstr>
      <vt:lpstr>Backup Slides</vt:lpstr>
      <vt:lpstr>Slide 27</vt:lpstr>
      <vt:lpstr>Slide 28</vt:lpstr>
      <vt:lpstr>Slide 29</vt:lpstr>
      <vt:lpstr>Monte Carlo Simulation</vt:lpstr>
      <vt:lpstr>Monte Carlo Simulation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Alexander Somov</dc:creator>
  <cp:lastModifiedBy>somov</cp:lastModifiedBy>
  <cp:revision>948</cp:revision>
  <dcterms:created xsi:type="dcterms:W3CDTF">2006-08-16T00:00:00Z</dcterms:created>
  <dcterms:modified xsi:type="dcterms:W3CDTF">2018-06-28T18:29:25Z</dcterms:modified>
</cp:coreProperties>
</file>