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7" r:id="rId2"/>
    <p:sldId id="448" r:id="rId3"/>
    <p:sldId id="417" r:id="rId4"/>
    <p:sldId id="444" r:id="rId5"/>
    <p:sldId id="449" r:id="rId6"/>
    <p:sldId id="450" r:id="rId7"/>
    <p:sldId id="451" r:id="rId8"/>
    <p:sldId id="452" r:id="rId9"/>
    <p:sldId id="453" r:id="rId10"/>
    <p:sldId id="455" r:id="rId11"/>
    <p:sldId id="418" r:id="rId12"/>
    <p:sldId id="398" r:id="rId13"/>
    <p:sldId id="456" r:id="rId14"/>
    <p:sldId id="457" r:id="rId15"/>
    <p:sldId id="419" r:id="rId16"/>
    <p:sldId id="458" r:id="rId17"/>
    <p:sldId id="459" r:id="rId18"/>
    <p:sldId id="460" r:id="rId19"/>
    <p:sldId id="461" r:id="rId20"/>
    <p:sldId id="462" r:id="rId21"/>
    <p:sldId id="463" r:id="rId22"/>
    <p:sldId id="464" r:id="rId23"/>
    <p:sldId id="411" r:id="rId24"/>
    <p:sldId id="465" r:id="rId25"/>
    <p:sldId id="466" r:id="rId26"/>
    <p:sldId id="467" r:id="rId27"/>
    <p:sldId id="400" r:id="rId28"/>
    <p:sldId id="423" r:id="rId29"/>
    <p:sldId id="468" r:id="rId30"/>
    <p:sldId id="469" r:id="rId31"/>
    <p:sldId id="470" r:id="rId32"/>
    <p:sldId id="471" r:id="rId33"/>
    <p:sldId id="384" r:id="rId34"/>
    <p:sldId id="395" r:id="rId35"/>
    <p:sldId id="428" r:id="rId36"/>
    <p:sldId id="446" r:id="rId37"/>
    <p:sldId id="397" r:id="rId38"/>
    <p:sldId id="445" r:id="rId39"/>
    <p:sldId id="447" r:id="rId40"/>
    <p:sldId id="45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15FD41"/>
    <a:srgbClr val="42C2D0"/>
    <a:srgbClr val="190DB3"/>
    <a:srgbClr val="009900"/>
    <a:srgbClr val="3B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6" autoAdjust="0"/>
    <p:restoredTop sz="94673" autoAdjust="0"/>
  </p:normalViewPr>
  <p:slideViewPr>
    <p:cSldViewPr>
      <p:cViewPr varScale="1">
        <p:scale>
          <a:sx n="67" d="100"/>
          <a:sy n="67" d="100"/>
        </p:scale>
        <p:origin x="19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18" Type="http://schemas.openxmlformats.org/officeDocument/2006/relationships/slide" Target="slides/slide27.xml"/><Relationship Id="rId3" Type="http://schemas.openxmlformats.org/officeDocument/2006/relationships/slide" Target="slides/slide4.xml"/><Relationship Id="rId21" Type="http://schemas.openxmlformats.org/officeDocument/2006/relationships/slide" Target="slides/slide40.xml"/><Relationship Id="rId7" Type="http://schemas.openxmlformats.org/officeDocument/2006/relationships/slide" Target="slides/slide8.xml"/><Relationship Id="rId12" Type="http://schemas.openxmlformats.org/officeDocument/2006/relationships/slide" Target="slides/slide15.xml"/><Relationship Id="rId17" Type="http://schemas.openxmlformats.org/officeDocument/2006/relationships/slide" Target="slides/slide23.xml"/><Relationship Id="rId2" Type="http://schemas.openxmlformats.org/officeDocument/2006/relationships/slide" Target="slides/slide3.xml"/><Relationship Id="rId16" Type="http://schemas.openxmlformats.org/officeDocument/2006/relationships/slide" Target="slides/slide22.xml"/><Relationship Id="rId20" Type="http://schemas.openxmlformats.org/officeDocument/2006/relationships/slide" Target="slides/slide37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4.xml"/><Relationship Id="rId5" Type="http://schemas.openxmlformats.org/officeDocument/2006/relationships/slide" Target="slides/slide6.xml"/><Relationship Id="rId15" Type="http://schemas.openxmlformats.org/officeDocument/2006/relationships/slide" Target="slides/slide21.xml"/><Relationship Id="rId10" Type="http://schemas.openxmlformats.org/officeDocument/2006/relationships/slide" Target="slides/slide13.xml"/><Relationship Id="rId19" Type="http://schemas.openxmlformats.org/officeDocument/2006/relationships/slide" Target="slides/slide28.xml"/><Relationship Id="rId4" Type="http://schemas.openxmlformats.org/officeDocument/2006/relationships/slide" Target="slides/slide5.xml"/><Relationship Id="rId9" Type="http://schemas.openxmlformats.org/officeDocument/2006/relationships/slide" Target="slides/slide12.xml"/><Relationship Id="rId14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CB498-CBB1-42B0-827E-793382115EE2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D0203-4B91-4912-832F-F11AEEFD2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0203-4B91-4912-832F-F11AEEFD2C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0203-4B91-4912-832F-F11AEEFD2C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82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0203-4B91-4912-832F-F11AEEFD2C7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74542-E18F-40CC-93FB-FD7320F9A543}" type="slidenum">
              <a:rPr lang="en-US" smtClean="0">
                <a:latin typeface="Arial" charset="0"/>
              </a:rPr>
              <a:pPr/>
              <a:t>35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1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FC51-C391-417F-A6C8-A0F1E52F1E1E}" type="datetime1">
              <a:rPr lang="en-US" smtClean="0"/>
              <a:pPr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9CBE-E7D3-42B3-BA35-E5FB81F236D2}" type="datetime1">
              <a:rPr lang="en-US" smtClean="0"/>
              <a:pPr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7399-3C97-4F33-ACE1-27C179C32955}" type="datetime1">
              <a:rPr lang="en-US" smtClean="0"/>
              <a:pPr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9EB4-976A-42F8-81F0-DE8590937721}" type="datetime1">
              <a:rPr lang="en-US" smtClean="0"/>
              <a:pPr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F60B-F608-4A57-A4B5-B9CFD476E2DD}" type="datetime1">
              <a:rPr lang="en-US" smtClean="0"/>
              <a:pPr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6B2B-63E5-4F1B-91B2-8BCB304D2BEF}" type="datetime1">
              <a:rPr lang="en-US" smtClean="0"/>
              <a:pPr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5AF7-8FE8-4940-B698-7F175F1DC8AE}" type="datetime1">
              <a:rPr lang="en-US" smtClean="0"/>
              <a:pPr/>
              <a:t>7/13/2018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652-F7A3-49D2-BBCA-2ED4591CEFF3}" type="datetime1">
              <a:rPr lang="en-US" smtClean="0"/>
              <a:pPr/>
              <a:t>7/13/2018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3339-4862-4BC5-9A89-80290AE27024}" type="datetime1">
              <a:rPr lang="en-US" smtClean="0"/>
              <a:pPr/>
              <a:t>7/13/2018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8A3A-5085-4175-B713-5E1ADEC23F69}" type="datetime1">
              <a:rPr lang="en-US" smtClean="0"/>
              <a:pPr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CA87-3AE2-4FF0-84A0-540824C35073}" type="datetime1">
              <a:rPr lang="en-US" smtClean="0"/>
              <a:pPr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3E436-3737-4FA7-908F-53D35B82E419}" type="datetime1">
              <a:rPr lang="en-US" smtClean="0"/>
              <a:pPr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09600" y="2082225"/>
            <a:ext cx="78504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ector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esons off Nuclei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914400" y="304800"/>
            <a:ext cx="4038600" cy="1600200"/>
            <a:chOff x="144" y="2352"/>
            <a:chExt cx="2976" cy="1443"/>
          </a:xfrm>
        </p:grpSpPr>
        <p:pic>
          <p:nvPicPr>
            <p:cNvPr id="2056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2352"/>
              <a:ext cx="2960" cy="14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057" name="Rectangle 21"/>
            <p:cNvSpPr>
              <a:spLocks noChangeArrowheads="1"/>
            </p:cNvSpPr>
            <p:nvPr/>
          </p:nvSpPr>
          <p:spPr bwMode="auto">
            <a:xfrm>
              <a:off x="2064" y="2400"/>
              <a:ext cx="1056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3048000" y="4278868"/>
            <a:ext cx="22987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 AC 45,  July 17, 2018 </a:t>
            </a:r>
            <a:endParaRPr lang="de-DE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33400" y="2798723"/>
            <a:ext cx="8231484" cy="108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A. </a:t>
            </a:r>
            <a:r>
              <a:rPr lang="en-US" sz="1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Somov</a:t>
            </a:r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1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1000"/>
              </a:lnSpc>
            </a:pPr>
            <a:endParaRPr lang="en-US" sz="16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1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Gasparyan</a:t>
            </a:r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(NC A&amp;T),  L. </a:t>
            </a:r>
            <a:r>
              <a:rPr lang="en-US" sz="1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(UNCW),  S. </a:t>
            </a:r>
            <a:r>
              <a:rPr lang="en-US" sz="1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Gevorkyan</a:t>
            </a:r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(JINR),  I. </a:t>
            </a:r>
            <a:r>
              <a:rPr lang="en-US" sz="1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Larin</a:t>
            </a:r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UMas</a:t>
            </a:r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ITEP)</a:t>
            </a:r>
          </a:p>
          <a:p>
            <a:pPr>
              <a:lnSpc>
                <a:spcPts val="1000"/>
              </a:lnSpc>
            </a:pPr>
            <a:endParaRPr lang="en-US" sz="16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and </a:t>
            </a:r>
            <a:r>
              <a:rPr lang="en-US" sz="1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Collaboration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3897868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 12 -18 -001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43200" y="4953000"/>
            <a:ext cx="367600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Physics motivation </a:t>
            </a:r>
            <a:endParaRPr lang="en-US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Theoretical predictions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Reconstruction of vector mesons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Projected errors</a:t>
            </a:r>
            <a:endParaRPr lang="en-US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Run conditions and beam request   </a:t>
            </a:r>
            <a:endParaRPr lang="en-US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pic>
        <p:nvPicPr>
          <p:cNvPr id="12" name="Picture 26" descr="JLab_logo_whit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33400"/>
            <a:ext cx="1752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4502" y="2209800"/>
            <a:ext cx="76797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Extraction of 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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N) from the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Photoproduction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         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 Mesons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29424" y="238780"/>
            <a:ext cx="6363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Distribution of Quarks in Vector Meson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627" y="1219200"/>
            <a:ext cx="822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Different distributions of quarks in the transversely and longitudinally polarized  </a:t>
            </a:r>
          </a:p>
          <a:p>
            <a:r>
              <a:rPr lang="en-US" b="1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mesons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600" y="2057400"/>
            <a:ext cx="8801100" cy="2590801"/>
            <a:chOff x="0" y="3251335"/>
            <a:chExt cx="9264317" cy="2546555"/>
          </a:xfrm>
        </p:grpSpPr>
        <p:pic>
          <p:nvPicPr>
            <p:cNvPr id="10" name="Picture 9" descr="light_con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05199"/>
              <a:ext cx="5486400" cy="229269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374106" y="3528988"/>
              <a:ext cx="3890211" cy="2268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In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AdS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/QCD (Brodsky &amp;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G.Teramond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)  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  light-cone wave functions  depend on 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  meson polarization</a:t>
              </a:r>
            </a:p>
            <a:p>
              <a:endParaRPr lang="en-US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Light-cone wave functions for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 mesons:</a:t>
              </a:r>
              <a:endParaRPr lang="en-US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J.Forshaw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and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R.Sandapen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Phys.Rev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Lett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. 109,081601,2012</a:t>
              </a:r>
            </a:p>
            <a:p>
              <a:endParaRPr lang="en-US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Color dipole model of strong interaction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00200" y="3327535"/>
              <a:ext cx="396212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</a:t>
              </a:r>
              <a:r>
                <a:rPr lang="en-US" baseline="-25000" dirty="0" smtClean="0">
                  <a:sym typeface="Symbol"/>
                </a:rPr>
                <a:t>L</a:t>
              </a:r>
              <a:endParaRPr lang="en-US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40147" y="3251335"/>
              <a:ext cx="40805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</a:t>
              </a:r>
              <a:r>
                <a:rPr lang="en-US" baseline="-25000" dirty="0" smtClean="0">
                  <a:sym typeface="Symbol"/>
                </a:rPr>
                <a:t>T</a:t>
              </a:r>
              <a:endParaRPr lang="en-US" baseline="-250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38200" y="5257800"/>
            <a:ext cx="7696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different cross sections for interactions of transversely and longitudinally   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polarized mesons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228600"/>
            <a:ext cx="5075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Recent Theoretical Calculations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75544" y="152400"/>
            <a:ext cx="2216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Gevorkyan</a:t>
            </a:r>
            <a:r>
              <a:rPr lang="en-US" sz="1600" dirty="0" smtClean="0"/>
              <a:t>,  paper in </a:t>
            </a:r>
          </a:p>
          <a:p>
            <a:r>
              <a:rPr lang="en-US" sz="1600" dirty="0" smtClean="0"/>
              <a:t>            preparation</a:t>
            </a:r>
            <a:endParaRPr lang="en-US" sz="1600" dirty="0"/>
          </a:p>
        </p:txBody>
      </p:sp>
      <p:pic>
        <p:nvPicPr>
          <p:cNvPr id="38914" name="Picture 2" descr="C:\Users\somov\Desktop\Documents\omega_proposal\sergey_comp_sect\crosse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19400"/>
            <a:ext cx="7744952" cy="36195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1197114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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L,T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( N)  cross sections predicted in a color dipole model using  different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parameterizations of wave functions: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3429000"/>
            <a:ext cx="104220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FS model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38800" y="3352800"/>
            <a:ext cx="110479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BG model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5800" y="21336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AdS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/ QCD holographic wave function  (FS)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J.Forshaw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and R.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Sandopen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Phys.Rev.Let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. 109, 2012                                                                                              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200" y="2127647"/>
            <a:ext cx="4114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    Boosted Gaussian  (BG)  wave function                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B.Kopeliovich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et al.,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Phys.Rev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. C65, 2002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28600"/>
            <a:ext cx="6909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Impact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L,T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on Color Transparency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somov\Desktop\Documents\sergey\herme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3698177" cy="33111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67200" y="2401669"/>
            <a:ext cx="42296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  </a:t>
            </a:r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dependence of the longitudinal-to-</a:t>
            </a:r>
          </a:p>
          <a:p>
            <a:r>
              <a:rPr lang="en-US" dirty="0" smtClean="0"/>
              <a:t> transverse cross section ratio for </a:t>
            </a:r>
            <a:r>
              <a:rPr lang="en-US" dirty="0" smtClean="0">
                <a:sym typeface="Symbol"/>
              </a:rPr>
              <a:t> mesons</a:t>
            </a:r>
          </a:p>
          <a:p>
            <a:r>
              <a:rPr lang="en-US" dirty="0" smtClean="0">
                <a:sym typeface="Symbol"/>
              </a:rPr>
              <a:t>         </a:t>
            </a:r>
            <a:r>
              <a:rPr lang="en-US" sz="1600" dirty="0" smtClean="0">
                <a:sym typeface="Symbol"/>
              </a:rPr>
              <a:t>Eur. Phys. J. C 62, 659-695  (2009) 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50292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 Larger fraction of longitudinally polarized 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 </a:t>
            </a:r>
            <a:r>
              <a:rPr lang="en-US" dirty="0" smtClean="0">
                <a:solidFill>
                  <a:srgbClr val="0000FF"/>
                </a:solidFill>
              </a:rPr>
              <a:t> mesons produced at  larger Q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</a:p>
          <a:p>
            <a:pPr>
              <a:lnSpc>
                <a:spcPts val="1200"/>
              </a:lnSpc>
              <a:buFontTx/>
              <a:buChar char="-"/>
            </a:pP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152400"/>
            <a:ext cx="6909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Impact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L,T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on Color Transparency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5422" y="789185"/>
            <a:ext cx="262636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CT measurements at CLAS</a:t>
            </a:r>
          </a:p>
          <a:p>
            <a:r>
              <a:rPr lang="en-US" dirty="0" smtClean="0"/>
              <a:t>    </a:t>
            </a:r>
            <a:r>
              <a:rPr lang="en-US" sz="1600" dirty="0" smtClean="0"/>
              <a:t>Phys. </a:t>
            </a:r>
            <a:r>
              <a:rPr lang="en-US" sz="1600" dirty="0" err="1" smtClean="0"/>
              <a:t>Lett</a:t>
            </a:r>
            <a:r>
              <a:rPr lang="en-US" sz="1600" dirty="0" smtClean="0"/>
              <a:t>. B 712 (2012)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5105400"/>
            <a:ext cx="7543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endParaRPr lang="en-US" baseline="30000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Nuclear transparency depends on the polarization of the meson 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            - different absorption if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   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ts val="1200"/>
              </a:lnSpc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            The Color Transparency effect is ‘screened ‘  if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  &gt;  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146" name="Picture 2" descr="C:\Users\somov\Desktop\Documents\omega_proposal\pac46\CLAS_rho_4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54898"/>
            <a:ext cx="3810000" cy="4150502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4191000" y="3352799"/>
            <a:ext cx="381000" cy="152400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06847" y="3124200"/>
            <a:ext cx="2789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33CC"/>
                </a:solidFill>
              </a:rPr>
              <a:t>Recent theoretical calculations</a:t>
            </a:r>
          </a:p>
          <a:p>
            <a:r>
              <a:rPr lang="en-US" sz="1600" dirty="0" smtClean="0">
                <a:solidFill>
                  <a:srgbClr val="FF33CC"/>
                </a:solidFill>
              </a:rPr>
              <a:t>         </a:t>
            </a:r>
            <a:r>
              <a:rPr lang="en-US" sz="16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1600" baseline="-25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16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 = 10 </a:t>
            </a:r>
            <a:r>
              <a:rPr lang="en-US" sz="16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mb</a:t>
            </a:r>
            <a:r>
              <a:rPr lang="en-US" sz="16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1600" dirty="0">
              <a:solidFill>
                <a:srgbClr val="FF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0" y="1600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  At large Q </a:t>
            </a:r>
            <a:r>
              <a:rPr lang="en-US" baseline="30000" dirty="0" smtClean="0">
                <a:cs typeface="Times New Roman" pitchFamily="18" charset="0"/>
              </a:rPr>
              <a:t>2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photon couples to a  </a:t>
            </a:r>
            <a:r>
              <a:rPr lang="en-US" dirty="0" err="1">
                <a:cs typeface="Times New Roman" pitchFamily="18" charset="0"/>
              </a:rPr>
              <a:t>qq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  </a:t>
            </a:r>
          </a:p>
          <a:p>
            <a:r>
              <a:rPr lang="en-US" dirty="0" smtClean="0">
                <a:cs typeface="Times New Roman" pitchFamily="18" charset="0"/>
              </a:rPr>
              <a:t>    configuration </a:t>
            </a:r>
            <a:r>
              <a:rPr lang="en-US" dirty="0">
                <a:cs typeface="Times New Roman" pitchFamily="18" charset="0"/>
              </a:rPr>
              <a:t>with a 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small transverse size </a:t>
            </a:r>
            <a:endParaRPr lang="en-US" dirty="0"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  The small-size configuration interacts </a:t>
            </a:r>
            <a:r>
              <a:rPr lang="en-US" dirty="0" smtClean="0">
                <a:cs typeface="Times New Roman" pitchFamily="18" charset="0"/>
              </a:rPr>
              <a:t>less   </a:t>
            </a:r>
          </a:p>
          <a:p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   with </a:t>
            </a:r>
            <a:r>
              <a:rPr lang="en-US" dirty="0">
                <a:cs typeface="Times New Roman" pitchFamily="18" charset="0"/>
              </a:rPr>
              <a:t>the nuclear </a:t>
            </a:r>
            <a:r>
              <a:rPr lang="en-US" dirty="0" smtClean="0">
                <a:cs typeface="Times New Roman" pitchFamily="18" charset="0"/>
              </a:rPr>
              <a:t>medium</a:t>
            </a: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8044" y="300335"/>
            <a:ext cx="877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Polarization-Dependent Interactions: Experimental Observations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914400"/>
            <a:ext cx="56477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Hints from the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electroproduction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of vector mesons: </a:t>
            </a: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                              where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                                                 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  mesons: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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~  0.7         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Nucl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. Phys. B113, 53  (1976)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  mesons: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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~ 0.33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Phys. Rev. Let. 39, 516 (1977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1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" y="1371600"/>
          <a:ext cx="229011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Equation" r:id="rId3" imgW="1765080" imgH="469800" progId="">
                  <p:embed/>
                </p:oleObj>
              </mc:Choice>
              <mc:Fallback>
                <p:oleObj name="Equation" r:id="rId3" imgW="1765080" imgH="469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2290119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886200" y="1447800"/>
          <a:ext cx="9715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Equation" r:id="rId5" imgW="749160" imgH="431640" progId="">
                  <p:embed/>
                </p:oleObj>
              </mc:Choice>
              <mc:Fallback>
                <p:oleObj name="Equation" r:id="rId5" imgW="749160" imgH="4316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447800"/>
                        <a:ext cx="971550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3327737"/>
            <a:ext cx="5718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Similar observations of the polarization-dependent  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interactions of deuterons with Carbon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targer</a:t>
            </a: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- measured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Dubna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Juelich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78" y="4572000"/>
            <a:ext cx="6467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Measurements in the charge exchange process at Argonne: 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  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 Ne   + Ne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38800" y="3352800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Phys. Part.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7, 27, 2010                                                                                     Phys. Rev.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104, 2010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410200"/>
            <a:ext cx="800700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Propose to measure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(VN)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using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 nuclei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5922" y="4614446"/>
            <a:ext cx="25394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Phys. B67, 333 (1973)</a:t>
            </a:r>
            <a:endParaRPr lang="en-US" sz="1600" dirty="0"/>
          </a:p>
        </p:txBody>
      </p:sp>
      <p:pic>
        <p:nvPicPr>
          <p:cNvPr id="2052" name="Picture 4" descr="C:\Users\somov\Desktop\Documents\omega_proposal\plots_proposal\ksi_epro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990600"/>
            <a:ext cx="3200400" cy="2011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304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Coherent and Incoherent Production of  Mesons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8083751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 In the coherent  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 + A   + A production at </a:t>
            </a:r>
            <a:r>
              <a:rPr lang="en-US" sz="2000" dirty="0" err="1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JLab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energies the essential </a:t>
            </a:r>
          </a:p>
          <a:p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  contribution of </a:t>
            </a:r>
            <a:r>
              <a:rPr lang="en-US" sz="2000" dirty="0" err="1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pion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exchange cancels out. From the absorption of ’s one </a:t>
            </a:r>
          </a:p>
          <a:p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  can extract </a:t>
            </a:r>
            <a:r>
              <a:rPr lang="en-US" sz="2000" baseline="-25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( N)</a:t>
            </a:r>
          </a:p>
          <a:p>
            <a:pPr>
              <a:lnSpc>
                <a:spcPts val="600"/>
              </a:lnSpc>
            </a:pPr>
            <a:endParaRPr lang="en-US" dirty="0" smtClean="0">
              <a:cs typeface="Times New Roman" pitchFamily="18" charset="0"/>
              <a:sym typeface="Symbol"/>
            </a:endParaRPr>
          </a:p>
          <a:p>
            <a:r>
              <a:rPr lang="en-US" dirty="0" smtClean="0">
                <a:cs typeface="Times New Roman" pitchFamily="18" charset="0"/>
                <a:sym typeface="Symbol"/>
              </a:rPr>
              <a:t>                 - it has been measured by several experiments  (</a:t>
            </a:r>
            <a:r>
              <a:rPr lang="en-US" baseline="-25000" dirty="0" smtClean="0">
                <a:cs typeface="Times New Roman" pitchFamily="18" charset="0"/>
                <a:sym typeface="Symbol"/>
              </a:rPr>
              <a:t>T  </a:t>
            </a:r>
            <a:r>
              <a:rPr lang="en-US" dirty="0" smtClean="0">
                <a:cs typeface="Times New Roman" pitchFamily="18" charset="0"/>
                <a:sym typeface="Symbol"/>
              </a:rPr>
              <a:t>~ 26 </a:t>
            </a:r>
            <a:r>
              <a:rPr lang="en-US" dirty="0" err="1" smtClean="0">
                <a:cs typeface="Times New Roman" pitchFamily="18" charset="0"/>
                <a:sym typeface="Symbol"/>
              </a:rPr>
              <a:t>mb</a:t>
            </a:r>
            <a:r>
              <a:rPr lang="en-US" dirty="0" smtClean="0">
                <a:cs typeface="Times New Roman" pitchFamily="18" charset="0"/>
                <a:sym typeface="Symbol"/>
              </a:rPr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4800" y="2819400"/>
            <a:ext cx="8153400" cy="3276600"/>
            <a:chOff x="304800" y="2819400"/>
            <a:chExt cx="8153400" cy="3276600"/>
          </a:xfrm>
        </p:grpSpPr>
        <p:sp>
          <p:nvSpPr>
            <p:cNvPr id="6" name="Rectangle 5"/>
            <p:cNvSpPr/>
            <p:nvPr/>
          </p:nvSpPr>
          <p:spPr>
            <a:xfrm>
              <a:off x="304800" y="2819400"/>
              <a:ext cx="8153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 In the incoherent process  + A   + A the cross section is given by</a:t>
              </a:r>
            </a:p>
          </p:txBody>
        </p:sp>
        <p:graphicFrame>
          <p:nvGraphicFramePr>
            <p:cNvPr id="49153" name="Object 1"/>
            <p:cNvGraphicFramePr>
              <a:graphicFrameLocks noChangeAspect="1"/>
            </p:cNvGraphicFramePr>
            <p:nvPr/>
          </p:nvGraphicFramePr>
          <p:xfrm>
            <a:off x="914400" y="3505200"/>
            <a:ext cx="5486400" cy="640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02" name="Equation" r:id="rId3" imgW="3365280" imgH="393480" progId="">
                    <p:embed/>
                  </p:oleObj>
                </mc:Choice>
                <mc:Fallback>
                  <p:oleObj name="Equation" r:id="rId3" imgW="3365280" imgH="393480" progId="">
                    <p:embed/>
                    <p:pic>
                      <p:nvPicPr>
                        <p:cNvPr id="49153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3505200"/>
                          <a:ext cx="5486400" cy="6403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685800" y="4357062"/>
              <a:ext cx="7696200" cy="1738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/>
                <a:t>- N (0, </a:t>
              </a:r>
              <a:r>
                <a:rPr lang="en-US" i="1" dirty="0" smtClean="0">
                  <a:sym typeface="Symbol"/>
                </a:rPr>
                <a:t></a:t>
              </a:r>
              <a:r>
                <a:rPr lang="en-US" i="1" baseline="-25000" dirty="0" smtClean="0">
                  <a:sym typeface="Symbol"/>
                </a:rPr>
                <a:t>L</a:t>
              </a:r>
              <a:r>
                <a:rPr lang="en-US" i="1" dirty="0" smtClean="0">
                  <a:sym typeface="Symbol"/>
                </a:rPr>
                <a:t>)  </a:t>
              </a:r>
              <a:r>
                <a:rPr lang="en-US" dirty="0" smtClean="0">
                  <a:sym typeface="Symbol"/>
                </a:rPr>
                <a:t>and</a:t>
              </a:r>
              <a:r>
                <a:rPr lang="en-US" i="1" dirty="0" smtClean="0">
                  <a:sym typeface="Symbol"/>
                </a:rPr>
                <a:t> </a:t>
              </a:r>
              <a:r>
                <a:rPr lang="en-US" i="1" dirty="0" smtClean="0"/>
                <a:t>N (E, </a:t>
              </a:r>
              <a:r>
                <a:rPr lang="en-US" i="1" dirty="0" smtClean="0">
                  <a:sym typeface="Symbol"/>
                </a:rPr>
                <a:t></a:t>
              </a:r>
              <a:r>
                <a:rPr lang="en-US" i="1" baseline="-25000" dirty="0" smtClean="0">
                  <a:sym typeface="Symbol"/>
                </a:rPr>
                <a:t>T</a:t>
              </a:r>
              <a:r>
                <a:rPr lang="en-US" i="1" dirty="0" smtClean="0">
                  <a:sym typeface="Symbol"/>
                </a:rPr>
                <a:t>) </a:t>
              </a:r>
              <a:r>
                <a:rPr lang="en-US" dirty="0" smtClean="0"/>
                <a:t>are absorptions of the longitudinally and transversely </a:t>
              </a:r>
            </a:p>
            <a:p>
              <a:r>
                <a:rPr lang="en-US" dirty="0" smtClean="0"/>
                <a:t>  polarized mesons predicted by theoretical models</a:t>
              </a:r>
            </a:p>
            <a:p>
              <a:endParaRPr lang="en-US" dirty="0" smtClean="0"/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- Sensitivity to </a:t>
              </a:r>
              <a:r>
                <a:rPr lang="en-US" b="1" dirty="0" smtClean="0">
                  <a:solidFill>
                    <a:srgbClr val="FF0000"/>
                  </a:solidFill>
                  <a:sym typeface="Symbol"/>
                </a:rPr>
                <a:t></a:t>
              </a:r>
              <a:r>
                <a:rPr lang="en-US" b="1" baseline="-25000" dirty="0" smtClean="0">
                  <a:solidFill>
                    <a:srgbClr val="FF0000"/>
                  </a:solidFill>
                  <a:sym typeface="Symbol"/>
                </a:rPr>
                <a:t>L </a:t>
              </a:r>
              <a:r>
                <a:rPr lang="en-US" b="1" dirty="0" smtClean="0">
                  <a:solidFill>
                    <a:srgbClr val="FF0000"/>
                  </a:solidFill>
                  <a:sym typeface="Symbol"/>
                </a:rPr>
                <a:t>through the absorption </a:t>
              </a:r>
              <a:r>
                <a:rPr lang="en-US" b="1" i="1" dirty="0" smtClean="0">
                  <a:solidFill>
                    <a:srgbClr val="FF0000"/>
                  </a:solidFill>
                </a:rPr>
                <a:t>N (0, </a:t>
              </a:r>
              <a:r>
                <a:rPr lang="en-US" b="1" i="1" dirty="0" smtClean="0">
                  <a:solidFill>
                    <a:srgbClr val="FF0000"/>
                  </a:solidFill>
                  <a:sym typeface="Symbol"/>
                </a:rPr>
                <a:t></a:t>
              </a:r>
              <a:r>
                <a:rPr lang="en-US" b="1" i="1" baseline="-25000" dirty="0" smtClean="0">
                  <a:solidFill>
                    <a:srgbClr val="FF0000"/>
                  </a:solidFill>
                  <a:sym typeface="Symbol"/>
                </a:rPr>
                <a:t>L</a:t>
              </a:r>
              <a:r>
                <a:rPr lang="en-US" b="1" i="1" dirty="0" smtClean="0">
                  <a:solidFill>
                    <a:srgbClr val="FF0000"/>
                  </a:solidFill>
                  <a:sym typeface="Symbol"/>
                </a:rPr>
                <a:t>) </a:t>
              </a:r>
            </a:p>
            <a:p>
              <a:endParaRPr lang="en-US" baseline="-25000" dirty="0" smtClean="0"/>
            </a:p>
            <a:p>
              <a:pPr>
                <a:lnSpc>
                  <a:spcPts val="600"/>
                </a:lnSpc>
              </a:pPr>
              <a:endParaRPr lang="en-US" dirty="0" smtClean="0"/>
            </a:p>
            <a:p>
              <a:r>
                <a:rPr lang="en-US" dirty="0" smtClean="0">
                  <a:sym typeface="Symbol"/>
                </a:rPr>
                <a:t>- </a:t>
              </a:r>
              <a:r>
                <a:rPr lang="en-US" baseline="-25000" dirty="0" smtClean="0">
                  <a:sym typeface="Symbol"/>
                </a:rPr>
                <a:t>00 </a:t>
              </a:r>
              <a:r>
                <a:rPr lang="en-US" dirty="0" smtClean="0">
                  <a:sym typeface="Symbol"/>
                </a:rPr>
                <a:t> is the spin density matrix element measured in  p   p reaction</a:t>
              </a:r>
              <a:endParaRPr lang="en-US" dirty="0" smtClean="0"/>
            </a:p>
          </p:txBody>
        </p:sp>
        <p:graphicFrame>
          <p:nvGraphicFramePr>
            <p:cNvPr id="49154" name="Object 2"/>
            <p:cNvGraphicFramePr>
              <a:graphicFrameLocks noChangeAspect="1"/>
            </p:cNvGraphicFramePr>
            <p:nvPr/>
          </p:nvGraphicFramePr>
          <p:xfrm>
            <a:off x="6858000" y="3505200"/>
            <a:ext cx="987425" cy="684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03" name="Equation" r:id="rId5" imgW="622080" imgH="431640" progId="">
                    <p:embed/>
                  </p:oleObj>
                </mc:Choice>
                <mc:Fallback>
                  <p:oleObj name="Equation" r:id="rId5" imgW="622080" imgH="431640" progId="">
                    <p:embed/>
                    <p:pic>
                      <p:nvPicPr>
                        <p:cNvPr id="4915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0" y="3505200"/>
                          <a:ext cx="987425" cy="684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11"/>
            <p:cNvSpPr/>
            <p:nvPr/>
          </p:nvSpPr>
          <p:spPr>
            <a:xfrm>
              <a:off x="3276600" y="3429000"/>
              <a:ext cx="990600" cy="762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1800" y="152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Why  Mesons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914400"/>
            <a:ext cx="8763000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endParaRPr lang="en-US" dirty="0" smtClean="0">
              <a:solidFill>
                <a:srgbClr val="0000FF"/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 </a:t>
            </a:r>
            <a:r>
              <a:rPr lang="en-US" sz="2000" dirty="0" smtClean="0">
                <a:solidFill>
                  <a:srgbClr val="0000FF"/>
                </a:solidFill>
              </a:rPr>
              <a:t>Some fraction of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 mesons is longitudinally polarized at 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GlueX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energies (9.3 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GeV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) </a:t>
            </a:r>
          </a:p>
          <a:p>
            <a:r>
              <a:rPr lang="en-US" sz="2000" dirty="0" smtClean="0">
                <a:solidFill>
                  <a:srgbClr val="0000FF"/>
                </a:solidFill>
                <a:sym typeface="Symbol"/>
              </a:rPr>
              <a:t>                    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00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measured  by SLAC  is 0.2  0.07    </a:t>
            </a:r>
          </a:p>
        </p:txBody>
      </p:sp>
      <p:pic>
        <p:nvPicPr>
          <p:cNvPr id="162822" name="Picture 6" descr="C:\Users\somov\Desktop\Documents\conferences\korea_2018\staib_omega_p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67000"/>
            <a:ext cx="4572000" cy="328977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221935" y="2971800"/>
            <a:ext cx="19220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GlueX</a:t>
            </a:r>
            <a:r>
              <a:rPr lang="en-US" dirty="0" smtClean="0"/>
              <a:t> preliminary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49519" y="5943600"/>
            <a:ext cx="3113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M. </a:t>
            </a:r>
            <a:r>
              <a:rPr lang="en-US" sz="1600" dirty="0" err="1" smtClean="0"/>
              <a:t>Staib</a:t>
            </a:r>
            <a:r>
              <a:rPr lang="en-US" sz="1600" dirty="0" smtClean="0"/>
              <a:t>, PhD </a:t>
            </a:r>
            <a:r>
              <a:rPr lang="en-US" sz="1600" dirty="0" err="1" smtClean="0"/>
              <a:t>tesis</a:t>
            </a:r>
            <a:r>
              <a:rPr lang="en-US" sz="1600" dirty="0" smtClean="0"/>
              <a:t> </a:t>
            </a:r>
            <a:r>
              <a:rPr lang="en-US" sz="1600" dirty="0" err="1" smtClean="0"/>
              <a:t>GlueX</a:t>
            </a:r>
            <a:r>
              <a:rPr lang="en-US" sz="1600" dirty="0" smtClean="0"/>
              <a:t>-doc-3357</a:t>
            </a:r>
            <a:endParaRPr lang="en-US" sz="1600" dirty="0"/>
          </a:p>
        </p:txBody>
      </p:sp>
      <p:sp>
        <p:nvSpPr>
          <p:cNvPr id="16" name="Oval 15"/>
          <p:cNvSpPr/>
          <p:nvPr/>
        </p:nvSpPr>
        <p:spPr>
          <a:xfrm>
            <a:off x="4876800" y="3581400"/>
            <a:ext cx="533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8600" y="2825115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Preliminary 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GlueX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results indicate</a:t>
            </a:r>
          </a:p>
          <a:p>
            <a:r>
              <a:rPr lang="en-US" sz="2000" dirty="0" smtClean="0">
                <a:solidFill>
                  <a:srgbClr val="0000FF"/>
                </a:solidFill>
                <a:sym typeface="Symbol"/>
              </a:rPr>
              <a:t>   that 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00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 is relatively large </a:t>
            </a:r>
          </a:p>
          <a:p>
            <a:endParaRPr lang="en-US" dirty="0" smtClean="0">
              <a:sym typeface="Symbo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8200" y="2020669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Symbol"/>
              </a:rPr>
              <a:t>Spin density matrix elements measured  by </a:t>
            </a:r>
          </a:p>
          <a:p>
            <a:r>
              <a:rPr lang="en-US" dirty="0" smtClean="0">
                <a:sym typeface="Symbol"/>
              </a:rPr>
              <a:t>         </a:t>
            </a:r>
            <a:r>
              <a:rPr lang="en-US" dirty="0" err="1" smtClean="0">
                <a:sym typeface="Symbol"/>
              </a:rPr>
              <a:t>GlueX</a:t>
            </a:r>
            <a:r>
              <a:rPr lang="en-US" dirty="0" smtClean="0">
                <a:sym typeface="Symbol"/>
              </a:rPr>
              <a:t>  using a pp reaction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3733800"/>
            <a:ext cx="31710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measured in the energy range </a:t>
            </a:r>
          </a:p>
          <a:p>
            <a:r>
              <a:rPr lang="en-US" dirty="0" smtClean="0"/>
              <a:t>         8.4 – 9.1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>
                <a:sym typeface="Symbol"/>
              </a:rPr>
              <a:t>- </a:t>
            </a:r>
            <a:r>
              <a:rPr lang="en-US" baseline="-25000" dirty="0" smtClean="0">
                <a:sym typeface="Symbol"/>
              </a:rPr>
              <a:t>00  </a:t>
            </a:r>
            <a:r>
              <a:rPr lang="en-US" dirty="0" smtClean="0">
                <a:sym typeface="Symbol"/>
              </a:rPr>
              <a:t>can be larger at smaller</a:t>
            </a:r>
          </a:p>
          <a:p>
            <a:r>
              <a:rPr lang="en-US" dirty="0" smtClean="0"/>
              <a:t>   energies (larger contribution</a:t>
            </a:r>
          </a:p>
          <a:p>
            <a:r>
              <a:rPr lang="en-US" dirty="0" smtClean="0"/>
              <a:t>   from </a:t>
            </a:r>
            <a:r>
              <a:rPr lang="en-US" dirty="0" err="1" smtClean="0"/>
              <a:t>pion</a:t>
            </a:r>
            <a:r>
              <a:rPr lang="en-US" dirty="0" smtClean="0"/>
              <a:t> exchange)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05400" y="1371600"/>
            <a:ext cx="3617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J.Ballam</a:t>
            </a:r>
            <a:r>
              <a:rPr lang="en-US" sz="1600" dirty="0" smtClean="0"/>
              <a:t> et al., Phys. Rev. D7, 3150 (1973)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304800"/>
            <a:ext cx="3905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How to Extract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800" b="1" baseline="-25000" dirty="0" smtClean="0">
                <a:solidFill>
                  <a:srgbClr val="FF0000"/>
                </a:solidFill>
                <a:sym typeface="Symbol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(N)  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676400"/>
            <a:ext cx="7526548" cy="14568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sym typeface="Symbol"/>
              </a:rPr>
              <a:t></a:t>
            </a:r>
            <a:r>
              <a:rPr lang="en-US" sz="2400" baseline="-25000" dirty="0" smtClean="0">
                <a:solidFill>
                  <a:srgbClr val="002060"/>
                </a:solidFill>
                <a:sym typeface="Symbol"/>
              </a:rPr>
              <a:t>L </a:t>
            </a:r>
            <a:r>
              <a:rPr lang="en-US" sz="2400" dirty="0" smtClean="0">
                <a:solidFill>
                  <a:srgbClr val="002060"/>
                </a:solidFill>
                <a:sym typeface="Symbol"/>
              </a:rPr>
              <a:t>(N) can be extracted from the measurements of:</a:t>
            </a:r>
          </a:p>
          <a:p>
            <a:pPr>
              <a:lnSpc>
                <a:spcPts val="1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sym typeface="Symbol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                  Method 1:    Nuclear transparency  ( </a:t>
            </a:r>
            <a:r>
              <a:rPr lang="en-US" sz="2400" b="1" dirty="0" err="1" smtClean="0">
                <a:solidFill>
                  <a:srgbClr val="C00000"/>
                </a:solidFill>
                <a:sym typeface="Symbol"/>
              </a:rPr>
              <a:t>A</a:t>
            </a:r>
            <a:r>
              <a:rPr lang="en-US" sz="2400" b="1" baseline="-25000" dirty="0" err="1" smtClean="0">
                <a:solidFill>
                  <a:srgbClr val="C00000"/>
                </a:solidFill>
                <a:sym typeface="Symbol"/>
              </a:rPr>
              <a:t>eff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 ) </a:t>
            </a:r>
          </a:p>
          <a:p>
            <a:pPr>
              <a:lnSpc>
                <a:spcPts val="1000"/>
              </a:lnSpc>
            </a:pP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 </a:t>
            </a:r>
          </a:p>
          <a:p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                  Method 2:    Spin density matrix element  (</a:t>
            </a:r>
            <a:r>
              <a:rPr lang="en-US" sz="2400" b="1" baseline="30000" dirty="0" smtClean="0">
                <a:solidFill>
                  <a:srgbClr val="C00000"/>
                </a:solidFill>
                <a:sym typeface="Symbol"/>
              </a:rPr>
              <a:t>A</a:t>
            </a:r>
            <a:r>
              <a:rPr lang="en-US" sz="2400" b="1" baseline="-25000" dirty="0" smtClean="0">
                <a:solidFill>
                  <a:srgbClr val="C00000"/>
                </a:solidFill>
                <a:sym typeface="Symbol"/>
              </a:rPr>
              <a:t>00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 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3886200"/>
            <a:ext cx="7139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Make use of the different absorption predicted for interactions of</a:t>
            </a:r>
          </a:p>
          <a:p>
            <a:r>
              <a:rPr lang="en-US" sz="2000" dirty="0" smtClean="0"/>
              <a:t>                   longitudinally and transversely polarized mesons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47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38780"/>
            <a:ext cx="5159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Extraction of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800" b="1" baseline="-25000" dirty="0" smtClean="0">
                <a:solidFill>
                  <a:srgbClr val="FF0000"/>
                </a:solidFill>
                <a:sym typeface="Symbol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(N):    Method 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somov\Desktop\Documents\omega_proposal\plots_proposal\a_e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99473"/>
            <a:ext cx="7162800" cy="34234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9906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 Measure nuclear transparency </a:t>
            </a:r>
            <a:r>
              <a:rPr lang="en-US" sz="2000" dirty="0" err="1" smtClean="0">
                <a:solidFill>
                  <a:srgbClr val="0000FF"/>
                </a:solidFill>
              </a:rPr>
              <a:t>A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eff</a:t>
            </a:r>
            <a:r>
              <a:rPr lang="en-US" sz="2000" baseline="-25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for each nuclear target                                                     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1524000"/>
            <a:ext cx="3421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A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eff</a:t>
            </a:r>
            <a:r>
              <a:rPr lang="en-US" sz="2000" baseline="-25000" dirty="0" smtClean="0">
                <a:solidFill>
                  <a:srgbClr val="0000FF"/>
                </a:solidFill>
              </a:rPr>
              <a:t>   </a:t>
            </a:r>
            <a:r>
              <a:rPr lang="en-US" sz="2000" dirty="0" smtClean="0">
                <a:solidFill>
                  <a:srgbClr val="0000FF"/>
                </a:solidFill>
              </a:rPr>
              <a:t>depends on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L  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(see plot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)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 </a:t>
            </a: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4419600" y="1524000"/>
          <a:ext cx="3886200" cy="376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8" name="Equation" r:id="rId4" imgW="2489040" imgH="241200" progId="">
                  <p:embed/>
                </p:oleObj>
              </mc:Choice>
              <mc:Fallback>
                <p:oleObj name="Equation" r:id="rId4" imgW="2489040" imgH="241200" progId="">
                  <p:embed/>
                  <p:pic>
                    <p:nvPicPr>
                      <p:cNvPr id="634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524000"/>
                        <a:ext cx="3886200" cy="3761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90600" y="2057400"/>
            <a:ext cx="5943600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 - N (0, </a:t>
            </a:r>
            <a:r>
              <a:rPr lang="en-US" i="1" dirty="0" smtClean="0">
                <a:sym typeface="Symbol"/>
              </a:rPr>
              <a:t></a:t>
            </a:r>
            <a:r>
              <a:rPr lang="en-US" i="1" baseline="-25000" dirty="0" smtClean="0">
                <a:sym typeface="Symbol"/>
              </a:rPr>
              <a:t>L</a:t>
            </a:r>
            <a:r>
              <a:rPr lang="en-US" i="1" dirty="0" smtClean="0">
                <a:sym typeface="Symbol"/>
              </a:rPr>
              <a:t>)  </a:t>
            </a:r>
            <a:r>
              <a:rPr lang="en-US" dirty="0" smtClean="0">
                <a:sym typeface="Symbol"/>
              </a:rPr>
              <a:t>and</a:t>
            </a:r>
            <a:r>
              <a:rPr lang="en-US" i="1" dirty="0" smtClean="0">
                <a:sym typeface="Symbol"/>
              </a:rPr>
              <a:t> </a:t>
            </a:r>
            <a:r>
              <a:rPr lang="en-US" i="1" dirty="0" smtClean="0"/>
              <a:t>N (E, </a:t>
            </a:r>
            <a:r>
              <a:rPr lang="en-US" i="1" dirty="0" smtClean="0">
                <a:sym typeface="Symbol"/>
              </a:rPr>
              <a:t></a:t>
            </a:r>
            <a:r>
              <a:rPr lang="en-US" i="1" baseline="-25000" dirty="0" smtClean="0">
                <a:sym typeface="Symbol"/>
              </a:rPr>
              <a:t>T</a:t>
            </a:r>
            <a:r>
              <a:rPr lang="en-US" i="1" dirty="0" smtClean="0">
                <a:sym typeface="Symbol"/>
              </a:rPr>
              <a:t>) </a:t>
            </a:r>
            <a:r>
              <a:rPr lang="en-US" dirty="0" smtClean="0"/>
              <a:t>are predicted by theoretical models. </a:t>
            </a:r>
          </a:p>
          <a:p>
            <a:pPr>
              <a:lnSpc>
                <a:spcPts val="1000"/>
              </a:lnSpc>
            </a:pPr>
            <a:endParaRPr lang="en-US" i="1" dirty="0" smtClean="0"/>
          </a:p>
          <a:p>
            <a:r>
              <a:rPr lang="en-US" i="1" dirty="0" smtClean="0">
                <a:solidFill>
                  <a:srgbClr val="0000FF"/>
                </a:solidFill>
              </a:rPr>
              <a:t>- N (E, </a:t>
            </a:r>
            <a:r>
              <a:rPr lang="en-US" i="1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i="1" baseline="-25000" dirty="0" smtClean="0">
                <a:solidFill>
                  <a:srgbClr val="0000FF"/>
                </a:solidFill>
                <a:sym typeface="Symbol"/>
              </a:rPr>
              <a:t>T</a:t>
            </a:r>
            <a:r>
              <a:rPr lang="en-US" i="1" dirty="0" smtClean="0">
                <a:solidFill>
                  <a:srgbClr val="0000FF"/>
                </a:solidFill>
                <a:sym typeface="Symbol"/>
              </a:rPr>
              <a:t>)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will be independently  measured for  mesons</a:t>
            </a:r>
            <a:r>
              <a:rPr lang="en-US" i="1" dirty="0" smtClean="0">
                <a:solidFill>
                  <a:srgbClr val="0000FF"/>
                </a:solidFill>
                <a:sym typeface="Symbol"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2971800"/>
            <a:ext cx="216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Predictions for </a:t>
            </a:r>
            <a:r>
              <a:rPr lang="en-US" dirty="0" err="1" smtClean="0">
                <a:sym typeface="Symbol"/>
              </a:rPr>
              <a:t>A</a:t>
            </a:r>
            <a:r>
              <a:rPr lang="en-US" baseline="-25000" dirty="0" err="1" smtClean="0">
                <a:sym typeface="Symbol"/>
              </a:rPr>
              <a:t>eff</a:t>
            </a:r>
            <a:r>
              <a:rPr lang="en-US" dirty="0" smtClean="0">
                <a:sym typeface="Symbol"/>
              </a:rPr>
              <a:t> </a:t>
            </a:r>
            <a:endParaRPr lang="en-US" sz="1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3886200"/>
            <a:ext cx="2057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Calculations for </a:t>
            </a:r>
            <a:r>
              <a:rPr lang="en-US" sz="1600" dirty="0" err="1" smtClean="0"/>
              <a:t>GlueX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     by S. </a:t>
            </a:r>
            <a:r>
              <a:rPr lang="en-US" sz="1600" dirty="0" err="1" smtClean="0"/>
              <a:t>Gevorkyan</a:t>
            </a:r>
            <a:r>
              <a:rPr lang="en-US" sz="1600" dirty="0" smtClean="0"/>
              <a:t>   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400" dirty="0" smtClean="0"/>
              <a:t>Phys. Rev. C 93, 015203    </a:t>
            </a:r>
          </a:p>
          <a:p>
            <a:r>
              <a:rPr lang="en-US" sz="1400" dirty="0" smtClean="0"/>
              <a:t>                   (2016)</a:t>
            </a:r>
          </a:p>
        </p:txBody>
      </p:sp>
    </p:spTree>
    <p:extLst>
      <p:ext uri="{BB962C8B-B14F-4D97-AF65-F5344CB8AC3E}">
        <p14:creationId xmlns:p14="http://schemas.microsoft.com/office/powerpoint/2010/main" val="416071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3878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170" name="Picture 2" descr="C:\Users\somov\Desktop\Documents\omega_proposal\pac46\PAC45_final_report 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011" y="304800"/>
            <a:ext cx="6158589" cy="590922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438400" y="4648200"/>
            <a:ext cx="6248400" cy="1066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1905000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PAC45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Response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600" y="104024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 Measure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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00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baseline="-25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for each target from the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   fit to  the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 </a:t>
            </a:r>
            <a:r>
              <a:rPr lang="en-US" sz="2000" dirty="0" smtClean="0">
                <a:solidFill>
                  <a:srgbClr val="0000FF"/>
                </a:solidFill>
              </a:rPr>
              <a:t>decay angular distribution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pPr>
              <a:lnSpc>
                <a:spcPts val="6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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00</a:t>
            </a:r>
            <a:r>
              <a:rPr lang="en-US" sz="2000" dirty="0" smtClean="0">
                <a:solidFill>
                  <a:srgbClr val="0000FF"/>
                </a:solidFill>
              </a:rPr>
              <a:t> depends on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L  </a:t>
            </a:r>
          </a:p>
          <a:p>
            <a:pPr>
              <a:lnSpc>
                <a:spcPts val="600"/>
              </a:lnSpc>
              <a:buFont typeface="Arial" pitchFamily="34" charset="0"/>
              <a:buChar char="•"/>
            </a:pPr>
            <a:endParaRPr lang="en-US" baseline="-25000" dirty="0" smtClean="0">
              <a:sym typeface="Symbol"/>
            </a:endParaRP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990600" y="2536825"/>
          <a:ext cx="4191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2" name="Equation" r:id="rId3" imgW="2730240" imgH="431640" progId="">
                  <p:embed/>
                </p:oleObj>
              </mc:Choice>
              <mc:Fallback>
                <p:oleObj name="Equation" r:id="rId3" imgW="2730240" imgH="431640" progId="">
                  <p:embed/>
                  <p:pic>
                    <p:nvPicPr>
                      <p:cNvPr id="645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36825"/>
                        <a:ext cx="41910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rho_lim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399" y="3702310"/>
            <a:ext cx="6477001" cy="30512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68640" y="4596825"/>
            <a:ext cx="2446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Predictions for </a:t>
            </a:r>
            <a:r>
              <a:rPr lang="en-US" dirty="0" smtClean="0">
                <a:sym typeface="Symbol"/>
              </a:rPr>
              <a:t></a:t>
            </a:r>
            <a:r>
              <a:rPr lang="en-US" baseline="30000" dirty="0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00</a:t>
            </a:r>
            <a:r>
              <a:rPr lang="en-US" dirty="0" smtClean="0">
                <a:sym typeface="Symbol"/>
              </a:rPr>
              <a:t>  </a:t>
            </a:r>
          </a:p>
          <a:p>
            <a:r>
              <a:rPr lang="en-US" sz="1400" dirty="0" smtClean="0">
                <a:sym typeface="Symbol"/>
              </a:rPr>
              <a:t> </a:t>
            </a:r>
            <a:r>
              <a:rPr lang="en-US" sz="1400" dirty="0" smtClean="0"/>
              <a:t>Phys. Rev. C 93, 015203 (2016)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3200" y="5421868"/>
            <a:ext cx="231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Input value:  </a:t>
            </a:r>
            <a:r>
              <a:rPr lang="en-US" baseline="-25000" dirty="0" smtClean="0">
                <a:sym typeface="Symbol"/>
              </a:rPr>
              <a:t>00</a:t>
            </a:r>
            <a:r>
              <a:rPr lang="en-US" dirty="0" smtClean="0"/>
              <a:t>  =  0.2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238780"/>
            <a:ext cx="5159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Extraction of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800" b="1" baseline="-25000" dirty="0" smtClean="0">
                <a:solidFill>
                  <a:srgbClr val="FF0000"/>
                </a:solidFill>
                <a:sym typeface="Symbol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(N):    Method 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5486400" y="990600"/>
            <a:ext cx="3276600" cy="2433776"/>
            <a:chOff x="685800" y="2888002"/>
            <a:chExt cx="3581400" cy="2660175"/>
          </a:xfrm>
        </p:grpSpPr>
        <p:pic>
          <p:nvPicPr>
            <p:cNvPr id="20" name="Picture 4" descr="C:\Users\somov\Desktop\Documents\omega_proposal\plots_proposal\helisity_fi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5800" y="2888002"/>
              <a:ext cx="3581400" cy="2428767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3371450" y="5209623"/>
              <a:ext cx="6125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cos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sym typeface="Symbol"/>
                </a:rPr>
                <a:t></a:t>
              </a:r>
              <a:endParaRPr lang="en-US" sz="16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762000" y="3429000"/>
            <a:ext cx="1302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 - extract </a:t>
            </a:r>
            <a:r>
              <a:rPr lang="en-US" baseline="-25000" dirty="0" smtClean="0">
                <a:sym typeface="Symbol"/>
              </a:rPr>
              <a:t>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0" y="228600"/>
            <a:ext cx="3477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Beamline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Conditions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52" name="Picture 4" descr="C:\Users\somov\Desktop\Documents\omega_proposal\plots_proposal\beamline_condi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8010144" cy="2971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42112" y="914400"/>
            <a:ext cx="81612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Study meson production on the large energy range E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 6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2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12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Use amorphous radiator (incoherent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bremsstrahlung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1200"/>
              </a:lnSpc>
            </a:pP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Decrease the flux of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uncollimated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photons by a factor of 12 compared with </a:t>
            </a:r>
          </a:p>
          <a:p>
            <a:pPr>
              <a:lnSpc>
                <a:spcPts val="12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ts val="12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the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flux at high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lumi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12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- rate of accidental hits in the tagging detectors is about 20 %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28600"/>
            <a:ext cx="2708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Nuclear Targets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075" name="Picture 3" descr="C:\Users\somov\Desktop\Documents\omega_proposal\plots_proposal\nuclear_targe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62100"/>
            <a:ext cx="8454376" cy="30861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1047690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Use four nuclear targets:  C, SI,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with the thickness of 7 % R.L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3581400"/>
            <a:ext cx="7696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4191000"/>
            <a:ext cx="65950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small electromagnetic background compared with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neutron background will not exceed the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level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(JLAB-TN-11-005, 2011)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381000"/>
            <a:ext cx="3352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Beam Time Request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6" name="Picture 2" descr="C:\Users\somov\Desktop\Documents\omega_proposal\plots_proposal\beam_reque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4042733" cy="304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52565" y="2307103"/>
            <a:ext cx="36247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Propose to take data for 28 days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(one run)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 modifications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detector except for the target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installation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0"/>
            <a:ext cx="77724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/>
              </a:rPr>
              <a:t>Reconstruction of Vector Mesons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762000"/>
            <a:ext cx="8534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We studied reconstruction capabilities  for 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, , and  mesons  using  detailed 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detector simulation </a:t>
            </a:r>
          </a:p>
          <a:p>
            <a:pPr>
              <a:lnSpc>
                <a:spcPts val="600"/>
              </a:lnSpc>
            </a:pP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Signal events were generated by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Pythia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(with the Fermi motion  taken into  account)  in  </a:t>
            </a:r>
          </a:p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the energy range between 6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GeV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– 12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GeV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0764" y="2286000"/>
            <a:ext cx="6097636" cy="4226479"/>
            <a:chOff x="226964" y="2402921"/>
            <a:chExt cx="6097636" cy="4226479"/>
          </a:xfrm>
        </p:grpSpPr>
        <p:pic>
          <p:nvPicPr>
            <p:cNvPr id="24578" name="Picture 2" descr="C:\Users\somov\Desktop\Documents\omega_proposal\plots_proposal\omega_ki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2402921"/>
              <a:ext cx="5961228" cy="422647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143000" y="2819400"/>
              <a:ext cx="1828800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Momentum transfer t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4200" y="2816423"/>
              <a:ext cx="1066800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 t  = 0.017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6964" y="4648200"/>
              <a:ext cx="1484702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  invariant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mas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24200" y="4648200"/>
              <a:ext cx="1455848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3 invariant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mas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0" y="5029200"/>
              <a:ext cx="132921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  <a:sym typeface="Symbol"/>
                </a:rPr>
                <a:t> (m)  -  7.7  </a:t>
              </a:r>
              <a:r>
                <a:rPr lang="en-US" sz="1200" b="1" dirty="0" err="1" smtClean="0">
                  <a:solidFill>
                    <a:srgbClr val="C00000"/>
                  </a:solidFill>
                  <a:sym typeface="Symbol"/>
                </a:rPr>
                <a:t>MeV</a:t>
              </a:r>
              <a:r>
                <a:rPr lang="en-US" sz="1200" b="1" dirty="0" smtClean="0">
                  <a:solidFill>
                    <a:srgbClr val="C00000"/>
                  </a:solidFill>
                  <a:sym typeface="Symbol"/>
                </a:rPr>
                <a:t> </a:t>
              </a:r>
              <a:endParaRPr lang="en-US" sz="12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37068" y="5029200"/>
              <a:ext cx="12875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  <a:sym typeface="Symbol"/>
                </a:rPr>
                <a:t> (m)  -  33  </a:t>
              </a:r>
              <a:r>
                <a:rPr lang="en-US" sz="1200" b="1" dirty="0" err="1" smtClean="0">
                  <a:solidFill>
                    <a:srgbClr val="C00000"/>
                  </a:solidFill>
                  <a:sym typeface="Symbol"/>
                </a:rPr>
                <a:t>MeV</a:t>
              </a:r>
              <a:r>
                <a:rPr lang="en-US" sz="1200" b="1" dirty="0" smtClean="0">
                  <a:solidFill>
                    <a:srgbClr val="C00000"/>
                  </a:solidFill>
                  <a:sym typeface="Symbol"/>
                </a:rPr>
                <a:t> </a:t>
              </a:r>
              <a:endParaRPr lang="en-US" sz="12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33800" y="5029200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324601" y="3868554"/>
          <a:ext cx="2666999" cy="1389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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+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 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-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2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 </a:t>
                      </a:r>
                      <a:r>
                        <a:rPr lang="en-US" sz="1400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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 (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MeV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7.7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7.8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32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 </a:t>
                      </a:r>
                      <a:r>
                        <a:rPr lang="en-US" sz="1400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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  (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MeV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 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32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 t    (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GeV</a:t>
                      </a:r>
                      <a:r>
                        <a:rPr lang="en-US" sz="1400" baseline="30000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0.017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705600" y="2738735"/>
            <a:ext cx="132760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  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</a:t>
            </a:r>
            <a:endParaRPr lang="en-US" sz="2400" dirty="0"/>
          </a:p>
        </p:txBody>
      </p:sp>
      <p:sp>
        <p:nvSpPr>
          <p:cNvPr id="19" name="Right Arrow 18"/>
          <p:cNvSpPr/>
          <p:nvPr/>
        </p:nvSpPr>
        <p:spPr>
          <a:xfrm rot="10800000" flipV="1">
            <a:off x="6172200" y="28956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53200" y="55626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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  ~  190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MeV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somov\Desktop\Documents\omega_proposal\pac46\plots\mc\phi_mas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04" y="4114800"/>
            <a:ext cx="3507896" cy="2487204"/>
          </a:xfrm>
          <a:prstGeom prst="rect">
            <a:avLst/>
          </a:prstGeom>
          <a:noFill/>
        </p:spPr>
      </p:pic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0"/>
            <a:ext cx="77724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/>
              </a:rPr>
              <a:t>Reconstruction of Vector Mesons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19812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Uniform angular acceptance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- important for polarization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measurements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34200" y="4919246"/>
            <a:ext cx="178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 (t)  ~  0.02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GeV</a:t>
            </a:r>
            <a:r>
              <a:rPr lang="en-US" sz="1600" baseline="30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en-US" sz="16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3733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Reconstruction of 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  </a:t>
            </a:r>
            <a:r>
              <a:rPr lang="en-US" sz="20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0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and   K</a:t>
            </a:r>
            <a:r>
              <a:rPr lang="en-US" sz="20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K</a:t>
            </a:r>
            <a:r>
              <a:rPr lang="en-US" sz="20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 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28800" y="4495800"/>
            <a:ext cx="137088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sym typeface="Symbol"/>
              </a:rPr>
              <a:t> (m)  -  7  </a:t>
            </a:r>
            <a:r>
              <a:rPr lang="en-US" sz="1400" b="1" dirty="0" err="1" smtClean="0">
                <a:solidFill>
                  <a:srgbClr val="C00000"/>
                </a:solidFill>
                <a:sym typeface="Symbol"/>
              </a:rPr>
              <a:t>MeV</a:t>
            </a:r>
            <a:r>
              <a:rPr lang="en-US" sz="1400" b="1" dirty="0" smtClean="0">
                <a:solidFill>
                  <a:srgbClr val="C00000"/>
                </a:solidFill>
                <a:sym typeface="Symbol"/>
              </a:rPr>
              <a:t> 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840164" y="5334000"/>
            <a:ext cx="1871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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) ~ 200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MeV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9633" name="Picture 1" descr="C:\Users\somov\Desktop\Documents\omega_proposal\pac46\plots\mc\accept_omega_co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399" y="1066800"/>
            <a:ext cx="3909247" cy="2771774"/>
          </a:xfrm>
          <a:prstGeom prst="rect">
            <a:avLst/>
          </a:prstGeom>
          <a:noFill/>
        </p:spPr>
      </p:pic>
      <p:pic>
        <p:nvPicPr>
          <p:cNvPr id="69635" name="Picture 3" descr="C:\Users\somov\Desktop\Documents\omega_proposal\pac46\plots\mc\rho_mas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114800"/>
            <a:ext cx="3439065" cy="24384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4724400" y="685800"/>
            <a:ext cx="39405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Angular acceptance for   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 decays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   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helicity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frame)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76200"/>
            <a:ext cx="6050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Reconstruction Efficiencies and Yields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8609" name="Picture 1" descr="C:\Users\somov\Desktop\Documents\omega_proposal\pac46\plots\proposal18_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9756" y="3505200"/>
            <a:ext cx="6249919" cy="3352800"/>
          </a:xfrm>
          <a:prstGeom prst="rect">
            <a:avLst/>
          </a:prstGeom>
          <a:noFill/>
        </p:spPr>
      </p:pic>
      <p:pic>
        <p:nvPicPr>
          <p:cNvPr id="68610" name="Picture 2" descr="C:\Users\somov\Desktop\Documents\omega_proposal\pac46\plots\proposal18_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5656"/>
            <a:ext cx="4648200" cy="31281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05400" y="1828800"/>
            <a:ext cx="3098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Reconstruction properties of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, , and  mesons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800600"/>
            <a:ext cx="2832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Expected number of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reconstructed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, , and 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mesons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0" y="152400"/>
            <a:ext cx="2577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S/B   Estimates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6200" y="2057400"/>
            <a:ext cx="8886675" cy="4286310"/>
            <a:chOff x="76200" y="1581090"/>
            <a:chExt cx="8886675" cy="4286310"/>
          </a:xfrm>
        </p:grpSpPr>
        <p:grpSp>
          <p:nvGrpSpPr>
            <p:cNvPr id="34" name="Group 33"/>
            <p:cNvGrpSpPr/>
            <p:nvPr/>
          </p:nvGrpSpPr>
          <p:grpSpPr>
            <a:xfrm>
              <a:off x="76200" y="1581090"/>
              <a:ext cx="6705600" cy="4286310"/>
              <a:chOff x="0" y="1959440"/>
              <a:chExt cx="6858000" cy="4201092"/>
            </a:xfrm>
          </p:grpSpPr>
          <p:pic>
            <p:nvPicPr>
              <p:cNvPr id="23554" name="Picture 2" descr="C:\Users\somov\Desktop\Documents\linux\proposal_new\plots\omega_3pi_vert2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133600"/>
                <a:ext cx="6858000" cy="3142294"/>
              </a:xfrm>
              <a:prstGeom prst="rect">
                <a:avLst/>
              </a:prstGeom>
              <a:noFill/>
            </p:spPr>
          </p:pic>
          <p:grpSp>
            <p:nvGrpSpPr>
              <p:cNvPr id="32" name="Group 31"/>
              <p:cNvGrpSpPr/>
              <p:nvPr/>
            </p:nvGrpSpPr>
            <p:grpSpPr>
              <a:xfrm>
                <a:off x="762000" y="1959440"/>
                <a:ext cx="5567442" cy="4201092"/>
                <a:chOff x="762000" y="1959440"/>
                <a:chExt cx="5567442" cy="4201092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4876800" y="5178623"/>
                  <a:ext cx="145264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Z   (</a:t>
                  </a:r>
                  <a:r>
                    <a:rPr lang="en-US" sz="1400" b="1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</a:t>
                  </a:r>
                  <a:r>
                    <a:rPr lang="en-US" sz="1400" b="1" baseline="30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+</a:t>
                  </a:r>
                  <a:r>
                    <a:rPr lang="en-US" sz="1400" b="1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</a:t>
                  </a:r>
                  <a:r>
                    <a:rPr lang="en-US" sz="1400" b="1" baseline="30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</a:t>
                  </a:r>
                  <a:r>
                    <a:rPr lang="en-US" sz="1400" b="1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)    (cm)</a:t>
                  </a:r>
                  <a:endParaRPr 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324841" y="1959440"/>
                  <a:ext cx="3981925" cy="3921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Production vertex for 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  </a:t>
                  </a:r>
                  <a:r>
                    <a:rPr lang="en-US" sz="2000" baseline="30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+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</a:t>
                  </a:r>
                  <a:r>
                    <a:rPr lang="en-US" sz="2000" baseline="30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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</a:t>
                  </a:r>
                  <a:r>
                    <a:rPr lang="en-US" sz="2000" baseline="30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0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</a:t>
                  </a:r>
                  <a:endParaRPr lang="en-US" sz="2000" dirty="0" smtClean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62000" y="2590800"/>
                  <a:ext cx="18250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Target cell walls</a:t>
                  </a:r>
                </a:p>
              </p:txBody>
            </p:sp>
            <p:cxnSp>
              <p:nvCxnSpPr>
                <p:cNvPr id="15" name="Straight Arrow Connector 14"/>
                <p:cNvCxnSpPr>
                  <a:stCxn id="13" idx="2"/>
                </p:cNvCxnSpPr>
                <p:nvPr/>
              </p:nvCxnSpPr>
              <p:spPr>
                <a:xfrm>
                  <a:off x="1674526" y="2990910"/>
                  <a:ext cx="1874" cy="81909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1828800" y="2971800"/>
                  <a:ext cx="762000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3124200" y="2514600"/>
                  <a:ext cx="190859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Vacuum window</a:t>
                  </a:r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flipH="1">
                  <a:off x="3124200" y="2971800"/>
                  <a:ext cx="533400" cy="762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1676400" y="4572000"/>
                  <a:ext cx="105349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Cold H</a:t>
                  </a:r>
                  <a:r>
                    <a:rPr lang="en-US" sz="1400" baseline="-25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 gas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962400" y="4114800"/>
                  <a:ext cx="4828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Air</a:t>
                  </a:r>
                </a:p>
              </p:txBody>
            </p: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1524000" y="5638800"/>
                  <a:ext cx="53340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2362200" y="5638800"/>
                  <a:ext cx="68580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3124200" y="5638800"/>
                  <a:ext cx="259080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1295400" y="5791200"/>
                  <a:ext cx="903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Kapton</a:t>
                  </a:r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362200" y="5791200"/>
                  <a:ext cx="903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Kapton</a:t>
                  </a:r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038600" y="5791200"/>
                  <a:ext cx="4507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Air</a:t>
                  </a:r>
                  <a:endParaRPr lang="en-US" dirty="0"/>
                </a:p>
              </p:txBody>
            </p:sp>
          </p:grpSp>
        </p:grpSp>
        <p:sp>
          <p:nvSpPr>
            <p:cNvPr id="38" name="TextBox 37"/>
            <p:cNvSpPr txBox="1"/>
            <p:nvPr/>
          </p:nvSpPr>
          <p:spPr>
            <a:xfrm>
              <a:off x="6381014" y="1981200"/>
              <a:ext cx="2581861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Vacuum cell and window:</a:t>
              </a:r>
            </a:p>
            <a:p>
              <a:r>
                <a:rPr lang="en-US" dirty="0" smtClean="0"/>
                <a:t>    75 , 100 </a:t>
              </a:r>
              <a:r>
                <a:rPr lang="en-US" dirty="0" smtClean="0">
                  <a:sym typeface="Symbol"/>
                </a:rPr>
                <a:t>m </a:t>
              </a:r>
              <a:r>
                <a:rPr lang="en-US" dirty="0" err="1" smtClean="0">
                  <a:sym typeface="Symbol"/>
                </a:rPr>
                <a:t>Kapton</a:t>
              </a:r>
              <a:endParaRPr lang="en-US" dirty="0" smtClean="0">
                <a:sym typeface="Symbol"/>
              </a:endParaRPr>
            </a:p>
            <a:p>
              <a:endParaRPr lang="en-US" dirty="0" smtClean="0">
                <a:sym typeface="Symbol"/>
              </a:endParaRPr>
            </a:p>
            <a:p>
              <a:r>
                <a:rPr lang="en-US" dirty="0" smtClean="0">
                  <a:sym typeface="Symbol"/>
                </a:rPr>
                <a:t>Cold H</a:t>
              </a:r>
              <a:r>
                <a:rPr lang="en-US" baseline="-25000" dirty="0" smtClean="0">
                  <a:sym typeface="Symbol"/>
                </a:rPr>
                <a:t>2</a:t>
              </a:r>
              <a:r>
                <a:rPr lang="en-US" dirty="0" smtClean="0">
                  <a:sym typeface="Symbol"/>
                </a:rPr>
                <a:t> gas: </a:t>
              </a:r>
            </a:p>
            <a:p>
              <a:r>
                <a:rPr lang="en-US" dirty="0" smtClean="0">
                  <a:sym typeface="Symbol"/>
                </a:rPr>
                <a:t>     = 1.8 10</a:t>
              </a:r>
              <a:r>
                <a:rPr lang="en-US" baseline="30000" dirty="0" smtClean="0">
                  <a:sym typeface="Symbol"/>
                </a:rPr>
                <a:t>-3</a:t>
              </a:r>
              <a:r>
                <a:rPr lang="en-US" dirty="0" smtClean="0">
                  <a:sym typeface="Symbol"/>
                </a:rPr>
                <a:t> g /</a:t>
              </a:r>
              <a:r>
                <a:rPr lang="en-US" dirty="0" err="1" smtClean="0">
                  <a:sym typeface="Symbol"/>
                </a:rPr>
                <a:t>cm</a:t>
              </a:r>
              <a:r>
                <a:rPr lang="en-US" baseline="30000" dirty="0" err="1" smtClean="0">
                  <a:sym typeface="Symbol"/>
                </a:rPr>
                <a:t>3</a:t>
              </a:r>
              <a:endParaRPr lang="en-US" baseline="30000" dirty="0" smtClean="0">
                <a:sym typeface="Symbol"/>
              </a:endParaRPr>
            </a:p>
            <a:p>
              <a:endParaRPr lang="en-US" baseline="30000" dirty="0" smtClean="0">
                <a:sym typeface="Symbol"/>
              </a:endParaRPr>
            </a:p>
            <a:p>
              <a:r>
                <a:rPr lang="en-US" dirty="0" smtClean="0">
                  <a:sym typeface="Symbol"/>
                </a:rPr>
                <a:t>Air: </a:t>
              </a:r>
            </a:p>
            <a:p>
              <a:r>
                <a:rPr lang="en-US" dirty="0" smtClean="0">
                  <a:sym typeface="Symbol"/>
                </a:rPr>
                <a:t>     = 1.2  10</a:t>
              </a:r>
              <a:r>
                <a:rPr lang="en-US" baseline="30000" dirty="0" smtClean="0">
                  <a:sym typeface="Symbol"/>
                </a:rPr>
                <a:t>-3</a:t>
              </a:r>
              <a:r>
                <a:rPr lang="en-US" dirty="0" smtClean="0">
                  <a:sym typeface="Symbol"/>
                </a:rPr>
                <a:t> g /</a:t>
              </a:r>
              <a:r>
                <a:rPr lang="en-US" dirty="0" err="1" smtClean="0">
                  <a:sym typeface="Symbol"/>
                </a:rPr>
                <a:t>cm</a:t>
              </a:r>
              <a:r>
                <a:rPr lang="en-US" baseline="30000" dirty="0" err="1" smtClean="0">
                  <a:sym typeface="Symbol"/>
                </a:rPr>
                <a:t>3</a:t>
              </a:r>
              <a:endParaRPr lang="en-US" baseline="30000" dirty="0" smtClean="0">
                <a:sym typeface="Symbol"/>
              </a:endParaRPr>
            </a:p>
            <a:p>
              <a:endParaRPr lang="en-US" baseline="30000" dirty="0" smtClean="0">
                <a:sym typeface="Symbol"/>
              </a:endParaRPr>
            </a:p>
            <a:p>
              <a:endParaRPr lang="en-US" baseline="30000" dirty="0" smtClean="0">
                <a:sym typeface="Symbol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49922" y="921603"/>
            <a:ext cx="7860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Estimate background using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on target walls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and air  ( runs with empty target )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51012" y="86380"/>
            <a:ext cx="41783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Runs with Empty Target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somov\Desktop\Documents\linux\proposal_new\plots\omega_pi_gg_propos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13" y="3962400"/>
            <a:ext cx="5949687" cy="2788450"/>
          </a:xfrm>
          <a:prstGeom prst="rect">
            <a:avLst/>
          </a:prstGeom>
          <a:noFill/>
        </p:spPr>
      </p:pic>
      <p:pic>
        <p:nvPicPr>
          <p:cNvPr id="22530" name="Picture 2" descr="C:\Users\somov\Desktop\Documents\linux\proposal_new\plots\omega_3pi_propos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447800"/>
            <a:ext cx="5943600" cy="2785597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0" y="693003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 (p, A)    (X)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(require to reconstruct only )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24600" y="1686580"/>
            <a:ext cx="218361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  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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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274589" y="4191000"/>
            <a:ext cx="1519968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  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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914400" y="4267200"/>
            <a:ext cx="186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 Z vertex is unknown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(no shift for real target)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685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 (p, A)   p 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6939" y="5029200"/>
            <a:ext cx="2802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Relatively small BG for both</a:t>
            </a:r>
          </a:p>
          <a:p>
            <a:r>
              <a:rPr lang="en-US" dirty="0" smtClean="0">
                <a:sym typeface="Symbol"/>
              </a:rPr>
              <a:t>           decay channels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3962400"/>
            <a:ext cx="38251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Uncertainties on the extracted 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endParaRPr lang="en-US" sz="20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(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for 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= 16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532" y="5678269"/>
            <a:ext cx="1334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Measued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SLAC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600200" y="58674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831344"/>
            <a:ext cx="830580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Systematic uncertainties dominate  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</a:p>
          <a:p>
            <a:pPr>
              <a:lnSpc>
                <a:spcPts val="1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-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smallest data sample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of   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 reconstructed decays (16 K per target)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- conservatively assume that S/B = 1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- measure the ratio of cross section 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some uncertainties related to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reconstruction efficiencies will be canceled out </a:t>
            </a:r>
            <a:endParaRPr lang="en-US" sz="2000" baseline="-25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47935"/>
            <a:ext cx="8839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Uncertainties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Measurements of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 Extraction of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(N)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220578"/>
              </p:ext>
            </p:extLst>
          </p:nvPr>
        </p:nvGraphicFramePr>
        <p:xfrm>
          <a:off x="4876800" y="3154680"/>
          <a:ext cx="39624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 thickness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1.2 %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Photon flux determination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 </a:t>
                      </a:r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Signal yield (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bg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subtraction)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5.0 </a:t>
                      </a:r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Total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measured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5.4 </a:t>
                      </a:r>
                      <a:r>
                        <a:rPr lang="en-US" sz="1600" b="1" baseline="0" dirty="0" smtClean="0"/>
                        <a:t>%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304800" y="2743200"/>
            <a:ext cx="441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Statistical errors on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000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 (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000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/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000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=  1.4 %   (6 – 9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GeV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            =  1.8 %   (9 -12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GeV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710005"/>
              </p:ext>
            </p:extLst>
          </p:nvPr>
        </p:nvGraphicFramePr>
        <p:xfrm>
          <a:off x="2133600" y="5029200"/>
          <a:ext cx="617219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5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Polarization of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Error on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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L 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(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mb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    </a:t>
                      </a:r>
                      <a:endParaRPr lang="en-US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4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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mesons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– 9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 – 12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54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= 0.2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0.9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(stat) 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3.4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syst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stat)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3.1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syst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00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= 0.1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(stat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4.6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syst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(stat)  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4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.2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syst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5257800" y="2678668"/>
            <a:ext cx="3304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systematic uncertainties on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b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38780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Physics Goal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480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3400" y="1270337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Measure  </a:t>
            </a:r>
            <a:r>
              <a:rPr lang="en-US" sz="2000" dirty="0" err="1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photoproduction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 cross sections  of vector mesons  ,  ,  and   </a:t>
            </a:r>
          </a:p>
          <a:p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on  C,  Si,  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Sn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and 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Pb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targets  in the energy  range  of  6-9 </a:t>
            </a:r>
            <a:r>
              <a:rPr lang="en-US" sz="2000" dirty="0" err="1" smtClean="0">
                <a:solidFill>
                  <a:srgbClr val="0000FF"/>
                </a:solidFill>
                <a:cs typeface="Times New Roman" pitchFamily="18" charset="0"/>
              </a:rPr>
              <a:t>GeV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with  the </a:t>
            </a:r>
          </a:p>
          <a:p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rgbClr val="0000FF"/>
                </a:solidFill>
                <a:cs typeface="Times New Roman" pitchFamily="18" charset="0"/>
              </a:rPr>
              <a:t>GlueX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  detector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2830671"/>
            <a:ext cx="7244291" cy="3036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Extract nuclear transparency  (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eff</a:t>
            </a:r>
            <a:r>
              <a:rPr lang="en-US" sz="2000" dirty="0" smtClean="0"/>
              <a:t> = </a:t>
            </a:r>
            <a:r>
              <a:rPr lang="en-US" sz="2000" dirty="0" smtClean="0">
                <a:sym typeface="Symbol"/>
              </a:rPr>
              <a:t></a:t>
            </a:r>
            <a:r>
              <a:rPr lang="en-US" sz="2000" baseline="-25000" dirty="0" smtClean="0">
                <a:sym typeface="Symbol"/>
              </a:rPr>
              <a:t>A</a:t>
            </a:r>
            <a:r>
              <a:rPr lang="en-US" sz="2000" dirty="0" smtClean="0">
                <a:sym typeface="Symbol"/>
              </a:rPr>
              <a:t> / </a:t>
            </a:r>
            <a:r>
              <a:rPr lang="en-US" sz="2000" baseline="-25000" dirty="0" smtClean="0">
                <a:sym typeface="Symbol"/>
              </a:rPr>
              <a:t>N</a:t>
            </a:r>
            <a:r>
              <a:rPr lang="en-US" sz="2000" dirty="0" smtClean="0">
                <a:sym typeface="Symbol"/>
              </a:rPr>
              <a:t> ) </a:t>
            </a:r>
            <a:r>
              <a:rPr lang="en-US" sz="2000" dirty="0" smtClean="0"/>
              <a:t>at different energies 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cs typeface="Times New Roman" pitchFamily="18" charset="0"/>
              </a:rPr>
              <a:t>  Extract spin density matrix elements </a:t>
            </a:r>
            <a:endParaRPr lang="en-US" sz="2000" dirty="0" smtClean="0"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cs typeface="Times New Roman" pitchFamily="18" charset="0"/>
              </a:rPr>
              <a:t>  Extract  cross section  </a:t>
            </a:r>
            <a:r>
              <a:rPr lang="en-US" sz="2000" dirty="0" smtClean="0">
                <a:cs typeface="Times New Roman" pitchFamily="18" charset="0"/>
                <a:sym typeface="Symbol"/>
              </a:rPr>
              <a:t></a:t>
            </a:r>
            <a:r>
              <a:rPr lang="en-US" sz="2000" baseline="-25000" dirty="0" smtClean="0">
                <a:cs typeface="Times New Roman" pitchFamily="18" charset="0"/>
                <a:sym typeface="Symbol"/>
              </a:rPr>
              <a:t>L</a:t>
            </a:r>
            <a:r>
              <a:rPr lang="en-US" sz="2000" dirty="0" smtClean="0">
                <a:cs typeface="Times New Roman" pitchFamily="18" charset="0"/>
                <a:sym typeface="Symbol"/>
              </a:rPr>
              <a:t> ( N) with two methods</a:t>
            </a:r>
          </a:p>
          <a:p>
            <a:pPr>
              <a:buFontTx/>
              <a:buChar char="-"/>
            </a:pPr>
            <a:endParaRPr lang="en-US" sz="2000" dirty="0" smtClean="0"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cs typeface="Times New Roman" pitchFamily="18" charset="0"/>
                <a:sym typeface="Symbol"/>
              </a:rPr>
              <a:t>             - </a:t>
            </a:r>
            <a:r>
              <a:rPr lang="en-US" sz="2000" dirty="0" smtClean="0">
                <a:cs typeface="Times New Roman" pitchFamily="18" charset="0"/>
              </a:rPr>
              <a:t>nuclear  transparency </a:t>
            </a:r>
            <a:r>
              <a:rPr lang="en-US" sz="2000" dirty="0" err="1" smtClean="0">
                <a:cs typeface="Times New Roman" pitchFamily="18" charset="0"/>
              </a:rPr>
              <a:t>A</a:t>
            </a:r>
            <a:r>
              <a:rPr lang="en-US" sz="2000" baseline="-25000" dirty="0" err="1" smtClean="0">
                <a:cs typeface="Times New Roman" pitchFamily="18" charset="0"/>
              </a:rPr>
              <a:t>eff</a:t>
            </a:r>
            <a:endParaRPr lang="en-US" sz="2000" baseline="-25000" dirty="0" smtClean="0">
              <a:cs typeface="Times New Roman" pitchFamily="18" charset="0"/>
            </a:endParaRPr>
          </a:p>
          <a:p>
            <a:endParaRPr lang="en-US" sz="2000" baseline="-25000" dirty="0" smtClean="0">
              <a:cs typeface="Times New Roman" pitchFamily="18" charset="0"/>
            </a:endParaRPr>
          </a:p>
          <a:p>
            <a:r>
              <a:rPr lang="en-US" sz="2000" dirty="0" smtClean="0">
                <a:cs typeface="Times New Roman" pitchFamily="18" charset="0"/>
              </a:rPr>
              <a:t>             - spin density matrix element  </a:t>
            </a:r>
            <a:r>
              <a:rPr lang="en-US" sz="2000" dirty="0" smtClean="0">
                <a:cs typeface="Times New Roman" pitchFamily="18" charset="0"/>
                <a:sym typeface="Symbol"/>
              </a:rPr>
              <a:t></a:t>
            </a:r>
            <a:r>
              <a:rPr lang="en-US" sz="2000" baseline="30000" dirty="0" smtClean="0">
                <a:cs typeface="Times New Roman" pitchFamily="18" charset="0"/>
                <a:sym typeface="Symbol"/>
              </a:rPr>
              <a:t>A</a:t>
            </a:r>
            <a:r>
              <a:rPr lang="en-US" sz="2000" baseline="-25000" dirty="0" smtClean="0">
                <a:cs typeface="Times New Roman" pitchFamily="18" charset="0"/>
                <a:sym typeface="Symbol"/>
              </a:rPr>
              <a:t>00</a:t>
            </a:r>
            <a:endParaRPr lang="en-US" sz="2000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2092" y="228600"/>
            <a:ext cx="8905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Uncertainties on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Measurements of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</a:t>
            </a:r>
            <a:r>
              <a:rPr lang="en-US" sz="2400" b="1" baseline="30000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sym typeface="Symbol"/>
              </a:rPr>
              <a:t>00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 Extraction of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(N)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9144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Obtain  </a:t>
            </a:r>
            <a:r>
              <a:rPr lang="en-US" dirty="0" smtClean="0">
                <a:sym typeface="Symbol"/>
              </a:rPr>
              <a:t></a:t>
            </a:r>
            <a:r>
              <a:rPr lang="en-US" baseline="30000" dirty="0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00 </a:t>
            </a:r>
            <a:r>
              <a:rPr lang="en-US" dirty="0" smtClean="0">
                <a:sym typeface="Symbol"/>
              </a:rPr>
              <a:t>from the fit to the decay angular distribution</a:t>
            </a:r>
            <a:r>
              <a:rPr lang="en-US" dirty="0" smtClean="0"/>
              <a:t>  in the </a:t>
            </a:r>
            <a:r>
              <a:rPr lang="en-US" dirty="0" err="1" smtClean="0"/>
              <a:t>helicity</a:t>
            </a:r>
            <a:r>
              <a:rPr lang="en-US" dirty="0" smtClean="0"/>
              <a:t> frame</a:t>
            </a:r>
          </a:p>
          <a:p>
            <a:pPr>
              <a:lnSpc>
                <a:spcPts val="600"/>
              </a:lnSpc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lnSpc>
                <a:spcPts val="600"/>
              </a:lnSpc>
            </a:pPr>
            <a:endParaRPr lang="en-US" dirty="0" smtClean="0">
              <a:sym typeface="Symbol"/>
            </a:endParaRPr>
          </a:p>
          <a:p>
            <a:pPr>
              <a:lnSpc>
                <a:spcPts val="600"/>
              </a:lnSpc>
            </a:pPr>
            <a:endParaRPr lang="en-US" dirty="0" smtClean="0">
              <a:solidFill>
                <a:srgbClr val="C00000"/>
              </a:solidFill>
              <a:sym typeface="Symbol"/>
            </a:endParaRPr>
          </a:p>
          <a:p>
            <a:pPr>
              <a:lnSpc>
                <a:spcPts val="6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sym typeface="Symbol"/>
              </a:rPr>
              <a:t>  Statistical  errors :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        (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A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00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    =   0.011     (6 – 9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GeV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      (from the fit)                                 =   0.014     (9 -12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GeV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4" name="Group 18"/>
          <p:cNvGrpSpPr>
            <a:grpSpLocks noChangeAspect="1"/>
          </p:cNvGrpSpPr>
          <p:nvPr/>
        </p:nvGrpSpPr>
        <p:grpSpPr>
          <a:xfrm>
            <a:off x="762000" y="1890023"/>
            <a:ext cx="3200400" cy="2377177"/>
            <a:chOff x="685800" y="2888002"/>
            <a:chExt cx="3581400" cy="2660175"/>
          </a:xfrm>
        </p:grpSpPr>
        <p:pic>
          <p:nvPicPr>
            <p:cNvPr id="15" name="Picture 4" descr="C:\Users\somov\Desktop\Documents\omega_proposal\plots_proposal\helisity_fi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2888002"/>
              <a:ext cx="3581400" cy="2428767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3371450" y="5209623"/>
              <a:ext cx="6125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cos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sym typeface="Symbol"/>
                </a:rPr>
                <a:t></a:t>
              </a:r>
              <a:endParaRPr lang="en-US" sz="16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0" y="2353270"/>
            <a:ext cx="3232167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Font typeface="Symbol"/>
              <a:buChar char="w"/>
            </a:pPr>
            <a:r>
              <a:rPr lang="en-US" dirty="0" smtClean="0">
                <a:sym typeface="Symbol"/>
              </a:rPr>
              <a:t> 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 </a:t>
            </a:r>
            <a:r>
              <a:rPr lang="en-US" baseline="30000" dirty="0" smtClean="0">
                <a:sym typeface="Symbol"/>
              </a:rPr>
              <a:t>- </a:t>
            </a:r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    ( 6 – 9 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 )</a:t>
            </a:r>
          </a:p>
          <a:p>
            <a:r>
              <a:rPr lang="en-US" dirty="0" smtClean="0">
                <a:sym typeface="Symbol"/>
              </a:rPr>
              <a:t>Signal + BG, realistic acceptance </a:t>
            </a:r>
          </a:p>
          <a:p>
            <a:r>
              <a:rPr lang="en-US" dirty="0" smtClean="0">
                <a:sym typeface="Symbol"/>
              </a:rPr>
              <a:t>              (input </a:t>
            </a:r>
            <a:r>
              <a:rPr lang="en-US" baseline="-25000" dirty="0" smtClean="0">
                <a:sym typeface="Symbol"/>
              </a:rPr>
              <a:t>00  </a:t>
            </a:r>
            <a:r>
              <a:rPr lang="en-US" dirty="0" smtClean="0">
                <a:sym typeface="Symbol"/>
              </a:rPr>
              <a:t>= 0.2 )</a:t>
            </a:r>
            <a:r>
              <a:rPr lang="en-US" baseline="-25000" dirty="0" smtClean="0">
                <a:sym typeface="Symbol"/>
              </a:rPr>
              <a:t> </a:t>
            </a:r>
            <a:endParaRPr lang="en-US" dirty="0" smtClean="0">
              <a:sym typeface="Symbol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343400" y="3429000"/>
          <a:ext cx="39624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6" name="Equation" r:id="rId4" imgW="2628720" imgH="393480" progId="">
                  <p:embed/>
                </p:oleObj>
              </mc:Choice>
              <mc:Fallback>
                <p:oleObj name="Equation" r:id="rId4" imgW="2628720" imgH="393480" progId="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429000"/>
                        <a:ext cx="396240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398260"/>
              </p:ext>
            </p:extLst>
          </p:nvPr>
        </p:nvGraphicFramePr>
        <p:xfrm>
          <a:off x="5029200" y="4724400"/>
          <a:ext cx="3962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Signal yield (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bg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subtraction)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0.008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Acceptance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determination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0.019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0.02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5344105" y="4114800"/>
            <a:ext cx="3280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systematic uncertainties on </a:t>
            </a:r>
            <a:r>
              <a:rPr lang="en-US" b="1" dirty="0" smtClean="0">
                <a:solidFill>
                  <a:srgbClr val="0070C0"/>
                </a:solidFill>
                <a:sym typeface="Symbol"/>
              </a:rPr>
              <a:t></a:t>
            </a:r>
            <a:r>
              <a:rPr lang="en-US" b="1" baseline="30000" dirty="0" smtClean="0">
                <a:solidFill>
                  <a:srgbClr val="0070C0"/>
                </a:solidFill>
                <a:sym typeface="Symbol"/>
              </a:rPr>
              <a:t>A</a:t>
            </a:r>
            <a:r>
              <a:rPr lang="en-US" b="1" baseline="-25000" dirty="0" smtClean="0">
                <a:solidFill>
                  <a:srgbClr val="0070C0"/>
                </a:solidFill>
                <a:sym typeface="Symbol"/>
              </a:rPr>
              <a:t>00</a:t>
            </a:r>
            <a:r>
              <a:rPr lang="en-US" b="1" dirty="0" smtClean="0">
                <a:solidFill>
                  <a:srgbClr val="0070C0"/>
                </a:solidFill>
                <a:sym typeface="Symbol"/>
              </a:rPr>
              <a:t> </a:t>
            </a:r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629400" y="63404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093829"/>
              </p:ext>
            </p:extLst>
          </p:nvPr>
        </p:nvGraphicFramePr>
        <p:xfrm>
          <a:off x="450054" y="5217728"/>
          <a:ext cx="43815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2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Polarizati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Error on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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L 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(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mb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209">
                <a:tc>
                  <a:txBody>
                    <a:bodyPr/>
                    <a:lstStyle/>
                    <a:p>
                      <a:pPr marL="0" indent="0" algn="ctr">
                        <a:buFont typeface="Symbol" panose="05050102010706020507" pitchFamily="18" charset="2"/>
                        <a:buNone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 mesons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– 9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 – 12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20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= 0.2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3.4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3.3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syst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00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=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0.14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4.5   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4.4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syst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84925" y="4251325"/>
            <a:ext cx="38251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Uncertainties on the extracted 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endParaRPr lang="en-US" sz="20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(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for 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= 16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09800" y="314980"/>
            <a:ext cx="4916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Projected Errors: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and 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somov\Desktop\Documents\omega_proposal\plots_proposal\project_mea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58" y="2171700"/>
            <a:ext cx="3869342" cy="3619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1143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sym typeface="Symbol"/>
              </a:rPr>
              <a:t> Projected errors on measurements of </a:t>
            </a:r>
            <a:r>
              <a:rPr lang="en-US" dirty="0" err="1" smtClean="0">
                <a:solidFill>
                  <a:srgbClr val="002060"/>
                </a:solidFill>
              </a:rPr>
              <a:t>A</a:t>
            </a:r>
            <a:r>
              <a:rPr lang="en-US" baseline="-25000" dirty="0" err="1" smtClean="0">
                <a:solidFill>
                  <a:srgbClr val="002060"/>
                </a:solidFill>
              </a:rPr>
              <a:t>eff</a:t>
            </a:r>
            <a:r>
              <a:rPr lang="en-US" baseline="-25000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and 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</a:t>
            </a:r>
            <a:r>
              <a:rPr lang="en-US" baseline="30000" dirty="0" smtClean="0">
                <a:solidFill>
                  <a:srgbClr val="002060"/>
                </a:solidFill>
                <a:sym typeface="Symbol"/>
              </a:rPr>
              <a:t>A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00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for   </a:t>
            </a:r>
            <a:r>
              <a:rPr lang="en-US" baseline="30000" dirty="0" smtClean="0">
                <a:solidFill>
                  <a:srgbClr val="002060"/>
                </a:solidFill>
                <a:sym typeface="Symbol"/>
              </a:rPr>
              <a:t>0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 decays</a:t>
            </a:r>
          </a:p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                             (input values:  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T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= 26 </a:t>
            </a:r>
            <a:r>
              <a:rPr lang="en-US" dirty="0" err="1" smtClean="0">
                <a:solidFill>
                  <a:srgbClr val="002060"/>
                </a:solidFill>
                <a:sym typeface="Symbol"/>
              </a:rPr>
              <a:t>mb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,  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00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= 0.2)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981200"/>
            <a:ext cx="484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eff</a:t>
            </a:r>
            <a:endParaRPr lang="en-US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2286000" y="2667000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9 </a:t>
            </a:r>
            <a:r>
              <a:rPr lang="en-US" dirty="0" err="1" smtClean="0">
                <a:sym typeface="Symbol"/>
              </a:rPr>
              <a:t>GeV</a:t>
            </a:r>
            <a:endParaRPr lang="en-US" dirty="0"/>
          </a:p>
        </p:txBody>
      </p:sp>
      <p:pic>
        <p:nvPicPr>
          <p:cNvPr id="23556" name="Picture 4" descr="C:\Users\somov\Desktop\Documents\omega_proposal\plots_proposal\proj_rh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201873"/>
            <a:ext cx="4513162" cy="35893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23634" y="198120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</a:t>
            </a:r>
            <a:r>
              <a:rPr lang="en-US" baseline="30000" dirty="0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00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7025080" y="2743200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9 </a:t>
            </a:r>
            <a:r>
              <a:rPr lang="en-US" dirty="0" err="1" smtClean="0">
                <a:sym typeface="Symbol"/>
              </a:rPr>
              <a:t>GeV</a:t>
            </a:r>
            <a:endParaRPr lang="en-US" dirty="0"/>
          </a:p>
        </p:txBody>
      </p:sp>
      <p:sp>
        <p:nvSpPr>
          <p:cNvPr id="13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41159" y="152400"/>
            <a:ext cx="461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Projected Errors on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800" b="1" baseline="-25000" dirty="0" smtClean="0">
                <a:solidFill>
                  <a:srgbClr val="FF0000"/>
                </a:solidFill>
                <a:sym typeface="Symbol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(N)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02" name="Picture 2" descr="C:\Users\somov\Desktop\Documents\conferences\korea_2018\projected_errors_a_rh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9200"/>
            <a:ext cx="5486400" cy="532098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61036" y="2133600"/>
            <a:ext cx="331071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 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L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extracted from the  </a:t>
            </a:r>
          </a:p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    measurement  of 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A</a:t>
            </a:r>
            <a:r>
              <a:rPr lang="en-US" baseline="-25000" dirty="0" err="1" smtClean="0">
                <a:solidFill>
                  <a:srgbClr val="0000FF"/>
                </a:solidFill>
                <a:sym typeface="Symbol"/>
              </a:rPr>
              <a:t>eff</a:t>
            </a:r>
            <a:endParaRPr lang="en-US" baseline="-25000" dirty="0" smtClean="0">
              <a:solidFill>
                <a:srgbClr val="0000FF"/>
              </a:solidFill>
              <a:sym typeface="Symbol"/>
            </a:endParaRPr>
          </a:p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 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Combine measurements of 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A</a:t>
            </a:r>
            <a:r>
              <a:rPr lang="en-US" baseline="-25000" dirty="0" err="1" smtClean="0">
                <a:solidFill>
                  <a:srgbClr val="0000FF"/>
                </a:solidFill>
                <a:sym typeface="Symbol"/>
              </a:rPr>
              <a:t>eff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  </a:t>
            </a:r>
          </a:p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   from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two decay channels </a:t>
            </a:r>
          </a:p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  </a:t>
            </a:r>
            <a:r>
              <a:rPr lang="en-US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  and     </a:t>
            </a:r>
            <a:r>
              <a:rPr lang="en-US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</a:t>
            </a:r>
            <a:r>
              <a:rPr lang="en-US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</a:p>
          <a:p>
            <a:pPr>
              <a:buFont typeface="Symbol"/>
              <a:buChar char="w"/>
            </a:pP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 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L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will be separately extracted</a:t>
            </a:r>
          </a:p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   from the 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measuremnt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of 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A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00</a:t>
            </a:r>
            <a:endParaRPr lang="en-US" baseline="-25000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724400" y="1219200"/>
            <a:ext cx="96372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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00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= 0.2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0" y="4038600"/>
            <a:ext cx="108074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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00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= 0.14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990600"/>
            <a:ext cx="110479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BG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990600"/>
            <a:ext cx="104220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FS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76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Summary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81292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04617" y="914400"/>
            <a:ext cx="55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90DB3"/>
                </a:solidFill>
              </a:rPr>
              <a:t>       </a:t>
            </a:r>
          </a:p>
          <a:p>
            <a:endParaRPr lang="en-US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52400" y="762000"/>
            <a:ext cx="8833059" cy="51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We propose to use the </a:t>
            </a:r>
            <a:r>
              <a:rPr lang="en-US" sz="2000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detector to study </a:t>
            </a:r>
            <a:r>
              <a:rPr lang="en-US" sz="2000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of light mesons </a:t>
            </a:r>
          </a:p>
          <a:p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   on nuclear targets: C, Si, </a:t>
            </a:r>
            <a:r>
              <a:rPr lang="en-US" sz="2000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000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in the large beam energy range between </a:t>
            </a:r>
          </a:p>
          <a:p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   6 </a:t>
            </a:r>
            <a:r>
              <a:rPr lang="en-US" sz="2000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and 12 </a:t>
            </a:r>
            <a:r>
              <a:rPr lang="en-US" sz="2000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. The primary goal  is:</a:t>
            </a:r>
          </a:p>
          <a:p>
            <a:pPr>
              <a:lnSpc>
                <a:spcPts val="8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Measure nuclear transparency and the SDME for omega mesons in incoherent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extract the total cross section of the longitudinally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polarized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 mesons with nucleon. Measurements are important in interpreting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color transparency effects.</a:t>
            </a:r>
          </a:p>
          <a:p>
            <a:pPr>
              <a:lnSpc>
                <a:spcPts val="8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Measure nuclear transparency of light mesons such as , , . Study the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dependency of the nuclear transparency on the beam energy, predicted by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theoretical models.</a:t>
            </a:r>
          </a:p>
          <a:p>
            <a:pPr>
              <a:lnSpc>
                <a:spcPts val="800"/>
              </a:lnSpc>
            </a:pPr>
            <a:endParaRPr lang="en-US" sz="2000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Data sample acquired on nuclear target will allow to study other physics topics,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like production of mesons at larger t, etc. </a:t>
            </a:r>
          </a:p>
          <a:p>
            <a:pPr>
              <a:lnSpc>
                <a:spcPts val="800"/>
              </a:lnSpc>
            </a:pP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000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 The expected length of the experiment is 28 days of taking data. The detector</a:t>
            </a:r>
          </a:p>
          <a:p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will be operated at small luminosity. No modifications of the </a:t>
            </a:r>
            <a:r>
              <a:rPr lang="en-US" sz="2000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detector</a:t>
            </a:r>
          </a:p>
          <a:p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is required    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2514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Backup Slides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81292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04617" y="914400"/>
            <a:ext cx="55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90DB3"/>
                </a:solidFill>
              </a:rPr>
              <a:t>      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522255" cy="5328077"/>
          </a:xfrm>
          <a:prstGeom prst="rect">
            <a:avLst/>
          </a:prstGeom>
        </p:spPr>
      </p:pic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0"/>
            <a:ext cx="8686800" cy="6673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GlueX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Spectrometer</a:t>
            </a: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152400" y="823238"/>
            <a:ext cx="4343400" cy="2072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B02BE"/>
                </a:solidFill>
              </a:rPr>
              <a:t>• </a:t>
            </a:r>
            <a:r>
              <a:rPr lang="en-US" sz="1600" dirty="0" smtClean="0">
                <a:solidFill>
                  <a:srgbClr val="0B02BE"/>
                </a:solidFill>
              </a:rPr>
              <a:t>Optimized to detect multi-particle final states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sz="1600" dirty="0" smtClean="0">
                <a:solidFill>
                  <a:srgbClr val="0B02BE"/>
                </a:solidFill>
              </a:rPr>
              <a:t>• Hermetic,  large/uniform acceptance for   </a:t>
            </a:r>
          </a:p>
          <a:p>
            <a:r>
              <a:rPr lang="en-US" sz="1600" dirty="0" smtClean="0">
                <a:solidFill>
                  <a:srgbClr val="0B02BE"/>
                </a:solidFill>
              </a:rPr>
              <a:t>  charged and neutral particles, </a:t>
            </a:r>
            <a:r>
              <a:rPr lang="en-US" sz="1600" dirty="0">
                <a:solidFill>
                  <a:srgbClr val="0B02BE"/>
                </a:solidFill>
              </a:rPr>
              <a:t>g</a:t>
            </a:r>
            <a:r>
              <a:rPr lang="en-US" sz="1600" dirty="0" smtClean="0">
                <a:solidFill>
                  <a:srgbClr val="0B02BE"/>
                </a:solidFill>
              </a:rPr>
              <a:t>ood  energy </a:t>
            </a:r>
          </a:p>
          <a:p>
            <a:r>
              <a:rPr lang="en-US" sz="1600" dirty="0" smtClean="0">
                <a:solidFill>
                  <a:srgbClr val="0B02BE"/>
                </a:solidFill>
              </a:rPr>
              <a:t>  and </a:t>
            </a:r>
            <a:r>
              <a:rPr lang="en-US" sz="1600" dirty="0">
                <a:solidFill>
                  <a:srgbClr val="0B02BE"/>
                </a:solidFill>
              </a:rPr>
              <a:t>momentum </a:t>
            </a:r>
            <a:r>
              <a:rPr lang="en-US" sz="1600" dirty="0" smtClean="0">
                <a:solidFill>
                  <a:srgbClr val="0B02BE"/>
                </a:solidFill>
              </a:rPr>
              <a:t> resolution </a:t>
            </a:r>
          </a:p>
          <a:p>
            <a:pPr>
              <a:lnSpc>
                <a:spcPts val="1000"/>
              </a:lnSpc>
            </a:pPr>
            <a:endParaRPr lang="en-US" sz="1600" b="1" dirty="0"/>
          </a:p>
          <a:p>
            <a:r>
              <a:rPr lang="en-US" sz="1600" dirty="0" smtClean="0"/>
              <a:t>    Tracks:  </a:t>
            </a:r>
            <a:r>
              <a:rPr lang="en-US" sz="1600" dirty="0" smtClean="0">
                <a:sym typeface="Symbol" pitchFamily="18" charset="2"/>
              </a:rPr>
              <a:t>          </a:t>
            </a:r>
            <a:r>
              <a:rPr lang="en-US" sz="1600" baseline="-25000" dirty="0">
                <a:sym typeface="Symbol" pitchFamily="18" charset="2"/>
              </a:rPr>
              <a:t>p </a:t>
            </a:r>
            <a:r>
              <a:rPr lang="en-US" sz="1600" dirty="0">
                <a:sym typeface="Symbol" pitchFamily="18" charset="2"/>
              </a:rPr>
              <a:t>/ p </a:t>
            </a:r>
            <a:r>
              <a:rPr lang="en-US" sz="1600" dirty="0" smtClean="0">
                <a:sym typeface="Symbol" pitchFamily="18" charset="2"/>
              </a:rPr>
              <a:t>   ~ </a:t>
            </a:r>
            <a:r>
              <a:rPr lang="en-US" sz="1600" dirty="0">
                <a:sym typeface="Symbol" pitchFamily="18" charset="2"/>
              </a:rPr>
              <a:t>2 – 5 </a:t>
            </a:r>
            <a:r>
              <a:rPr lang="en-US" sz="1600" dirty="0" smtClean="0">
                <a:sym typeface="Symbol" pitchFamily="18" charset="2"/>
              </a:rPr>
              <a:t>%</a:t>
            </a:r>
          </a:p>
          <a:p>
            <a:r>
              <a:rPr lang="en-US" sz="1600" dirty="0" smtClean="0">
                <a:sym typeface="Symbol" pitchFamily="18" charset="2"/>
              </a:rPr>
              <a:t>    Photons:          </a:t>
            </a:r>
            <a:r>
              <a:rPr lang="en-US" sz="1600" baseline="-25000" dirty="0">
                <a:sym typeface="Symbol" pitchFamily="18" charset="2"/>
              </a:rPr>
              <a:t>E</a:t>
            </a:r>
            <a:r>
              <a:rPr lang="en-US" sz="1600" dirty="0">
                <a:sym typeface="Symbol" pitchFamily="18" charset="2"/>
              </a:rPr>
              <a:t> / </a:t>
            </a:r>
            <a:r>
              <a:rPr lang="en-US" sz="1600" dirty="0" smtClean="0">
                <a:sym typeface="Symbol" pitchFamily="18" charset="2"/>
              </a:rPr>
              <a:t>E   </a:t>
            </a:r>
            <a:r>
              <a:rPr lang="en-US" sz="1600" dirty="0">
                <a:sym typeface="Symbol" pitchFamily="18" charset="2"/>
              </a:rPr>
              <a:t>=  6 % /E    1.6 </a:t>
            </a:r>
            <a:r>
              <a:rPr lang="en-US" sz="1600" dirty="0" smtClean="0">
                <a:sym typeface="Symbol" pitchFamily="18" charset="2"/>
              </a:rPr>
              <a:t>%</a:t>
            </a:r>
          </a:p>
          <a:p>
            <a:r>
              <a:rPr lang="en-US" sz="1600" dirty="0" smtClean="0">
                <a:sym typeface="Symbol" pitchFamily="18" charset="2"/>
              </a:rPr>
              <a:t>    Acceptance:    1 &lt;  &lt; 120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048000"/>
            <a:ext cx="2704715" cy="1200329"/>
          </a:xfrm>
          <a:prstGeom prst="rect">
            <a:avLst/>
          </a:prstGeom>
          <a:solidFill>
            <a:srgbClr val="FFFF00"/>
          </a:solidFill>
          <a:ln w="222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Proposed experiment:</a:t>
            </a:r>
          </a:p>
          <a:p>
            <a:r>
              <a:rPr lang="en-US" dirty="0" smtClean="0"/>
              <a:t>    - install nuclear targets</a:t>
            </a:r>
          </a:p>
          <a:p>
            <a:r>
              <a:rPr lang="en-US" dirty="0" smtClean="0"/>
              <a:t>    - no modifications to the</a:t>
            </a:r>
          </a:p>
          <a:p>
            <a:r>
              <a:rPr lang="en-US" dirty="0" smtClean="0"/>
              <a:t>      existing detector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6705600" y="1371600"/>
            <a:ext cx="1447800" cy="990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77152" y="990600"/>
            <a:ext cx="1361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new PID (k/</a:t>
            </a:r>
            <a:r>
              <a:rPr lang="en-US" sz="1600" b="1" dirty="0" smtClean="0">
                <a:sym typeface="Symbol"/>
              </a:rPr>
              <a:t>)</a:t>
            </a:r>
            <a:endParaRPr lang="en-US" sz="16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0" y="76200"/>
            <a:ext cx="47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Projected  errors on 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(N)  </a:t>
            </a:r>
            <a:endParaRPr lang="en-US" sz="28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5800"/>
            <a:ext cx="8321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sym typeface="Symbol"/>
              </a:rPr>
              <a:t> 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L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will be extracted  for  mesons using two measurements:   </a:t>
            </a:r>
            <a:r>
              <a:rPr lang="en-US" dirty="0" err="1" smtClean="0">
                <a:solidFill>
                  <a:srgbClr val="002060"/>
                </a:solidFill>
                <a:sym typeface="Symbol"/>
              </a:rPr>
              <a:t>A</a:t>
            </a:r>
            <a:r>
              <a:rPr lang="en-US" baseline="-25000" dirty="0" err="1" smtClean="0">
                <a:solidFill>
                  <a:srgbClr val="002060"/>
                </a:solidFill>
                <a:sym typeface="Symbol"/>
              </a:rPr>
              <a:t>eff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 and  </a:t>
            </a:r>
            <a:r>
              <a:rPr lang="en-US" baseline="30000" dirty="0" smtClean="0">
                <a:solidFill>
                  <a:srgbClr val="002060"/>
                </a:solidFill>
                <a:sym typeface="Symbol"/>
              </a:rPr>
              <a:t>A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00</a:t>
            </a:r>
          </a:p>
          <a:p>
            <a:pPr>
              <a:buFont typeface="Arial" pitchFamily="34" charset="0"/>
              <a:buChar char="•"/>
            </a:pP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 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Expected errors on 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L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for </a:t>
            </a:r>
            <a:r>
              <a:rPr lang="en-US" baseline="30000" dirty="0" smtClean="0">
                <a:solidFill>
                  <a:srgbClr val="002060"/>
                </a:solidFill>
                <a:sym typeface="Symbol"/>
              </a:rPr>
              <a:t>0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 decays obtained from measurements on a </a:t>
            </a:r>
            <a:r>
              <a:rPr lang="en-US" dirty="0" err="1" smtClean="0">
                <a:solidFill>
                  <a:srgbClr val="002060"/>
                </a:solidFill>
                <a:sym typeface="Symbol"/>
              </a:rPr>
              <a:t>Pb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target: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  <a:sym typeface="Symbo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6096000"/>
            <a:ext cx="595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sym typeface="Symbol"/>
              </a:rPr>
              <a:t> 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L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will be independently measured using   </a:t>
            </a:r>
            <a:r>
              <a:rPr lang="en-US" baseline="30000" dirty="0" smtClean="0">
                <a:solidFill>
                  <a:srgbClr val="002060"/>
                </a:solidFill>
                <a:sym typeface="Symbol"/>
              </a:rPr>
              <a:t>+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</a:t>
            </a:r>
            <a:r>
              <a:rPr lang="en-US" baseline="30000" dirty="0" smtClean="0">
                <a:solidFill>
                  <a:srgbClr val="002060"/>
                </a:solidFill>
                <a:sym typeface="Symbol"/>
              </a:rPr>
              <a:t>-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</a:t>
            </a:r>
            <a:r>
              <a:rPr lang="en-US" baseline="30000" dirty="0" smtClean="0">
                <a:solidFill>
                  <a:srgbClr val="002060"/>
                </a:solidFill>
                <a:sym typeface="Symbol"/>
              </a:rPr>
              <a:t>0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decays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somov\Desktop\Documents\omega_proposal\sergey_comp_sect\crosse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8001000" cy="3739161"/>
          </a:xfrm>
          <a:prstGeom prst="rect">
            <a:avLst/>
          </a:prstGeom>
          <a:noFill/>
        </p:spPr>
      </p:pic>
      <p:grpSp>
        <p:nvGrpSpPr>
          <p:cNvPr id="2" name="Group 37"/>
          <p:cNvGrpSpPr/>
          <p:nvPr/>
        </p:nvGrpSpPr>
        <p:grpSpPr>
          <a:xfrm>
            <a:off x="1737360" y="3218688"/>
            <a:ext cx="76200" cy="685800"/>
            <a:chOff x="1719072" y="3581400"/>
            <a:chExt cx="76200" cy="4572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1752600" y="3581400"/>
              <a:ext cx="0" cy="45720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719072" y="40386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719072" y="35814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>
            <a:off x="7010400" y="2819400"/>
            <a:ext cx="195072" cy="0"/>
          </a:xfrm>
          <a:prstGeom prst="line">
            <a:avLst/>
          </a:prstGeom>
          <a:ln w="190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239000" y="2590800"/>
            <a:ext cx="1040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  proposed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experiment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2600" y="2633246"/>
            <a:ext cx="100059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FS Model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5000" y="2667000"/>
            <a:ext cx="10567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BG Model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34" name="Group 45"/>
          <p:cNvGrpSpPr/>
          <p:nvPr/>
        </p:nvGrpSpPr>
        <p:grpSpPr>
          <a:xfrm>
            <a:off x="2057400" y="3218688"/>
            <a:ext cx="76200" cy="640080"/>
            <a:chOff x="1719072" y="3581397"/>
            <a:chExt cx="76200" cy="457203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752600" y="3581397"/>
              <a:ext cx="0" cy="45720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719072" y="40386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719072" y="35814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715000" y="3124200"/>
            <a:ext cx="76200" cy="685800"/>
            <a:chOff x="1719072" y="3581400"/>
            <a:chExt cx="76200" cy="4572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752600" y="3581400"/>
              <a:ext cx="0" cy="45720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719072" y="40386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1719072" y="35814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45"/>
          <p:cNvGrpSpPr/>
          <p:nvPr/>
        </p:nvGrpSpPr>
        <p:grpSpPr>
          <a:xfrm>
            <a:off x="6096000" y="3124200"/>
            <a:ext cx="76200" cy="640080"/>
            <a:chOff x="1719072" y="3581397"/>
            <a:chExt cx="76200" cy="457203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1752600" y="3581397"/>
              <a:ext cx="0" cy="45720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1719072" y="40386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1719072" y="35814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524000" y="18404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        ( </a:t>
            </a:r>
            <a:r>
              <a:rPr lang="en-US" baseline="-25000" dirty="0" smtClean="0">
                <a:sym typeface="Symbol"/>
              </a:rPr>
              <a:t>L </a:t>
            </a:r>
            <a:r>
              <a:rPr lang="en-US" dirty="0" smtClean="0">
                <a:sym typeface="Symbol"/>
              </a:rPr>
              <a:t>)</a:t>
            </a:r>
            <a:r>
              <a:rPr lang="en-US" baseline="-25000" dirty="0" smtClean="0">
                <a:sym typeface="Symbol"/>
              </a:rPr>
              <a:t>  </a:t>
            </a:r>
            <a:r>
              <a:rPr lang="en-US" dirty="0" smtClean="0">
                <a:sym typeface="Symbol"/>
              </a:rPr>
              <a:t>  =    5.0  </a:t>
            </a:r>
            <a:r>
              <a:rPr lang="en-US" dirty="0" err="1" smtClean="0">
                <a:sym typeface="Symbol"/>
              </a:rPr>
              <a:t>mb</a:t>
            </a:r>
            <a:r>
              <a:rPr lang="en-US" dirty="0" smtClean="0">
                <a:sym typeface="Symbol"/>
              </a:rPr>
              <a:t>  (6 – 9 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) ;       4.6  </a:t>
            </a:r>
            <a:r>
              <a:rPr lang="en-US" dirty="0" err="1" smtClean="0">
                <a:sym typeface="Symbol"/>
              </a:rPr>
              <a:t>mb</a:t>
            </a:r>
            <a:r>
              <a:rPr lang="en-US" dirty="0" smtClean="0">
                <a:sym typeface="Symbol"/>
              </a:rPr>
              <a:t>   (9 – 12 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) 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73352" y="1371600"/>
            <a:ext cx="294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 Input values of  </a:t>
            </a:r>
            <a:r>
              <a:rPr lang="en-US" dirty="0" smtClean="0">
                <a:sym typeface="Symbol"/>
              </a:rPr>
              <a:t></a:t>
            </a:r>
            <a:r>
              <a:rPr lang="en-US" baseline="-25000" dirty="0" smtClean="0">
                <a:sym typeface="Symbol"/>
              </a:rPr>
              <a:t>00</a:t>
            </a:r>
            <a:r>
              <a:rPr lang="en-US" dirty="0" smtClean="0">
                <a:sym typeface="Symbol"/>
              </a:rPr>
              <a:t>  =  0.14 )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77473" y="304800"/>
            <a:ext cx="1532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Timeline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7205" y="1146750"/>
            <a:ext cx="879439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</a:rPr>
              <a:t> Nuclear </a:t>
            </a:r>
            <a:r>
              <a:rPr lang="en-US" sz="2000" dirty="0" err="1" smtClean="0">
                <a:solidFill>
                  <a:srgbClr val="190DB3"/>
                </a:solidFill>
              </a:rPr>
              <a:t>Photoproduction</a:t>
            </a:r>
            <a:r>
              <a:rPr lang="en-US" sz="2000" dirty="0" smtClean="0">
                <a:solidFill>
                  <a:srgbClr val="190DB3"/>
                </a:solidFill>
              </a:rPr>
              <a:t> with </a:t>
            </a:r>
            <a:r>
              <a:rPr lang="en-US" sz="2000" dirty="0" err="1" smtClean="0">
                <a:solidFill>
                  <a:srgbClr val="190DB3"/>
                </a:solidFill>
              </a:rPr>
              <a:t>GlueX</a:t>
            </a:r>
            <a:r>
              <a:rPr lang="en-US" sz="2000" dirty="0" smtClean="0">
                <a:solidFill>
                  <a:srgbClr val="190DB3"/>
                </a:solidFill>
              </a:rPr>
              <a:t> Workshop, Jefferson Lab, April 28 - 29, 2016</a:t>
            </a:r>
          </a:p>
          <a:p>
            <a:r>
              <a:rPr lang="en-US" sz="2000" dirty="0" smtClean="0"/>
              <a:t>                     https://www.jlab.org/conferences/photoproduction16/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- interesting discussions, motivated further theoretical studies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</a:rPr>
              <a:t> </a:t>
            </a:r>
            <a:r>
              <a:rPr lang="en-US" sz="2000" dirty="0" err="1" smtClean="0">
                <a:solidFill>
                  <a:srgbClr val="190DB3"/>
                </a:solidFill>
              </a:rPr>
              <a:t>Photoprodiction</a:t>
            </a:r>
            <a:r>
              <a:rPr lang="en-US" sz="2000" dirty="0" smtClean="0">
                <a:solidFill>
                  <a:srgbClr val="190DB3"/>
                </a:solidFill>
              </a:rPr>
              <a:t> of </a:t>
            </a:r>
            <a:r>
              <a:rPr lang="en-US" sz="2000" dirty="0" smtClean="0">
                <a:solidFill>
                  <a:srgbClr val="190DB3"/>
                </a:solidFill>
                <a:sym typeface="Symbol"/>
              </a:rPr>
              <a:t> mesons of nuclei and impact of polarization on the </a:t>
            </a:r>
          </a:p>
          <a:p>
            <a:r>
              <a:rPr lang="en-US" sz="2000" dirty="0" smtClean="0">
                <a:solidFill>
                  <a:srgbClr val="190DB3"/>
                </a:solidFill>
                <a:sym typeface="Symbol"/>
              </a:rPr>
              <a:t>    meson-nucleon interactions, Phys. Rev. C93, 1, 015203, 2016</a:t>
            </a:r>
          </a:p>
          <a:p>
            <a:endParaRPr lang="en-US" sz="2000" dirty="0" smtClean="0">
              <a:solidFill>
                <a:srgbClr val="190DB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</a:rPr>
              <a:t> Topic presented at several conferences / workshops</a:t>
            </a:r>
            <a:endParaRPr lang="en-US" sz="2000" dirty="0" smtClean="0">
              <a:solidFill>
                <a:srgbClr val="190DB3"/>
              </a:solidFill>
              <a:sym typeface="Symbol"/>
            </a:endParaRPr>
          </a:p>
          <a:p>
            <a:endParaRPr lang="en-US" sz="2000" b="1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somov\Desktop\Documents\omega_proposal\plots_proposal\accept_omega_c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14800"/>
            <a:ext cx="3546535" cy="2514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71800" y="304800"/>
            <a:ext cx="363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Measurement of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</a:t>
            </a:r>
            <a:r>
              <a:rPr lang="en-US" sz="2800" b="1" baseline="-25000" dirty="0" smtClean="0">
                <a:solidFill>
                  <a:srgbClr val="FF0000"/>
                </a:solidFill>
                <a:sym typeface="Symbol"/>
              </a:rPr>
              <a:t>00 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002" y="1196876"/>
            <a:ext cx="8837676" cy="3185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 Originally measured by SLAC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in the  p   p reaction: bubble chamber experiment, small </a:t>
            </a:r>
          </a:p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  statistics </a:t>
            </a:r>
            <a:r>
              <a:rPr lang="en-US" i="1" dirty="0" smtClean="0">
                <a:solidFill>
                  <a:srgbClr val="002060"/>
                </a:solidFill>
                <a:sym typeface="Symbol"/>
              </a:rPr>
              <a:t></a:t>
            </a:r>
            <a:r>
              <a:rPr lang="en-US" i="1" baseline="-25000" dirty="0" smtClean="0">
                <a:solidFill>
                  <a:srgbClr val="002060"/>
                </a:solidFill>
                <a:sym typeface="Symbol"/>
              </a:rPr>
              <a:t>00  </a:t>
            </a:r>
            <a:r>
              <a:rPr lang="en-US" i="1" dirty="0" smtClean="0">
                <a:solidFill>
                  <a:srgbClr val="002060"/>
                </a:solidFill>
                <a:sym typeface="Symbol"/>
              </a:rPr>
              <a:t>= 0.2  0.07 at 9.3 </a:t>
            </a:r>
            <a:r>
              <a:rPr lang="en-US" i="1" dirty="0" err="1" smtClean="0">
                <a:solidFill>
                  <a:srgbClr val="002060"/>
                </a:solidFill>
                <a:sym typeface="Symbol"/>
              </a:rPr>
              <a:t>GeV</a:t>
            </a:r>
            <a:r>
              <a:rPr lang="en-US" i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sym typeface="Symbol"/>
              </a:rPr>
              <a:t>[</a:t>
            </a:r>
            <a:r>
              <a:rPr lang="en-US" sz="1400" dirty="0" err="1" smtClean="0">
                <a:solidFill>
                  <a:srgbClr val="002060"/>
                </a:solidFill>
                <a:sym typeface="Symbol"/>
              </a:rPr>
              <a:t>J.Ballam</a:t>
            </a:r>
            <a:r>
              <a:rPr lang="en-US" sz="1400" dirty="0" smtClean="0">
                <a:solidFill>
                  <a:srgbClr val="002060"/>
                </a:solidFill>
                <a:sym typeface="Symbol"/>
              </a:rPr>
              <a:t> et. al. </a:t>
            </a:r>
            <a:r>
              <a:rPr lang="en-US" sz="1400" dirty="0" err="1" smtClean="0">
                <a:solidFill>
                  <a:srgbClr val="002060"/>
                </a:solidFill>
                <a:sym typeface="Symbol"/>
              </a:rPr>
              <a:t>Phys.Rev</a:t>
            </a:r>
            <a:r>
              <a:rPr lang="en-US" sz="1400" dirty="0" smtClean="0">
                <a:solidFill>
                  <a:srgbClr val="002060"/>
                </a:solidFill>
                <a:sym typeface="Symbol"/>
              </a:rPr>
              <a:t>. D7, 3150, 1973]</a:t>
            </a:r>
          </a:p>
          <a:p>
            <a:pPr>
              <a:lnSpc>
                <a:spcPts val="1000"/>
              </a:lnSpc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n-US" i="1" dirty="0" smtClean="0">
                <a:solidFill>
                  <a:srgbClr val="002060"/>
                </a:solidFill>
                <a:sym typeface="Symbol"/>
              </a:rPr>
              <a:t></a:t>
            </a:r>
            <a:r>
              <a:rPr lang="en-US" i="1" baseline="-25000" dirty="0" smtClean="0">
                <a:solidFill>
                  <a:srgbClr val="002060"/>
                </a:solidFill>
                <a:sym typeface="Symbol"/>
              </a:rPr>
              <a:t>00 </a:t>
            </a:r>
            <a:r>
              <a:rPr lang="en-US" i="1" baseline="-25000" dirty="0" smtClean="0">
                <a:sym typeface="Symbol"/>
              </a:rPr>
              <a:t>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will be independently measured by the </a:t>
            </a:r>
            <a:r>
              <a:rPr lang="en-US" dirty="0" err="1" smtClean="0">
                <a:solidFill>
                  <a:srgbClr val="002060"/>
                </a:solidFill>
                <a:sym typeface="Symbol"/>
              </a:rPr>
              <a:t>GlueX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experiment in the  p   p  reaction </a:t>
            </a:r>
          </a:p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   using a very large data sample of reconstructed  mesons. </a:t>
            </a:r>
            <a:r>
              <a:rPr lang="en-US" i="1" dirty="0" smtClean="0">
                <a:solidFill>
                  <a:srgbClr val="002060"/>
                </a:solidFill>
                <a:sym typeface="Symbol"/>
              </a:rPr>
              <a:t></a:t>
            </a:r>
            <a:r>
              <a:rPr lang="en-US" i="1" baseline="-25000" dirty="0" smtClean="0">
                <a:solidFill>
                  <a:srgbClr val="002060"/>
                </a:solidFill>
                <a:sym typeface="Symbol"/>
              </a:rPr>
              <a:t>00 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will</a:t>
            </a:r>
            <a:r>
              <a:rPr lang="en-US" i="1" dirty="0" smtClean="0">
                <a:solidFill>
                  <a:srgbClr val="002060"/>
                </a:solidFill>
                <a:sym typeface="Symbol"/>
              </a:rPr>
              <a:t> 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be extracted from the</a:t>
            </a:r>
          </a:p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   fit to the  decay angular distribution in the </a:t>
            </a:r>
            <a:r>
              <a:rPr lang="en-US" dirty="0" err="1" smtClean="0">
                <a:solidFill>
                  <a:srgbClr val="002060"/>
                </a:solidFill>
                <a:sym typeface="Symbol"/>
              </a:rPr>
              <a:t>helicity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frame (see page 11, Eq. 2 ) using </a:t>
            </a:r>
          </a:p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   existing </a:t>
            </a:r>
            <a:r>
              <a:rPr lang="en-US" dirty="0" err="1" smtClean="0">
                <a:solidFill>
                  <a:srgbClr val="002060"/>
                </a:solidFill>
                <a:sym typeface="Symbol"/>
              </a:rPr>
              <a:t>GlueX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data</a:t>
            </a:r>
          </a:p>
          <a:p>
            <a:pPr>
              <a:lnSpc>
                <a:spcPts val="1000"/>
              </a:lnSpc>
            </a:pPr>
            <a:endParaRPr lang="en-US" dirty="0" smtClean="0">
              <a:solidFill>
                <a:srgbClr val="002060"/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sym typeface="Symbol"/>
              </a:rPr>
              <a:t> Based on the quality of the </a:t>
            </a:r>
            <a:r>
              <a:rPr lang="en-US" dirty="0" err="1" smtClean="0">
                <a:solidFill>
                  <a:srgbClr val="002060"/>
                </a:solidFill>
                <a:sym typeface="Symbol"/>
              </a:rPr>
              <a:t>GlueX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experimental data for   </a:t>
            </a:r>
            <a:r>
              <a:rPr lang="en-US" baseline="30000" dirty="0" smtClean="0">
                <a:solidFill>
                  <a:srgbClr val="002060"/>
                </a:solidFill>
                <a:sym typeface="Symbol"/>
              </a:rPr>
              <a:t>0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 decays, we expect the </a:t>
            </a:r>
          </a:p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   dominant systematic error </a:t>
            </a:r>
            <a:r>
              <a:rPr lang="en-US" dirty="0" smtClean="0">
                <a:solidFill>
                  <a:srgbClr val="002060"/>
                </a:solidFill>
              </a:rPr>
              <a:t>on the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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00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determination  to be on the level of 4%</a:t>
            </a:r>
          </a:p>
          <a:p>
            <a:pPr>
              <a:lnSpc>
                <a:spcPts val="1000"/>
              </a:lnSpc>
            </a:pPr>
            <a:endParaRPr lang="en-US" dirty="0" smtClean="0">
              <a:sym typeface="Symbol"/>
            </a:endParaRPr>
          </a:p>
          <a:p>
            <a:r>
              <a:rPr lang="en-US" sz="1600" dirty="0" smtClean="0">
                <a:sym typeface="Symbol"/>
              </a:rPr>
              <a:t>        -  the </a:t>
            </a:r>
            <a:r>
              <a:rPr lang="en-US" sz="1600" dirty="0" err="1" smtClean="0">
                <a:sym typeface="Symbol"/>
              </a:rPr>
              <a:t>GlueX</a:t>
            </a:r>
            <a:r>
              <a:rPr lang="en-US" sz="1600" dirty="0" smtClean="0">
                <a:sym typeface="Symbol"/>
              </a:rPr>
              <a:t> detector has a uniform angular acceptance for   </a:t>
            </a:r>
            <a:r>
              <a:rPr lang="en-US" sz="1600" baseline="30000" dirty="0" smtClean="0">
                <a:sym typeface="Symbol"/>
              </a:rPr>
              <a:t>0 </a:t>
            </a:r>
            <a:r>
              <a:rPr lang="en-US" sz="1600" dirty="0" smtClean="0">
                <a:sym typeface="Symbol"/>
              </a:rPr>
              <a:t> and   </a:t>
            </a:r>
            <a:r>
              <a:rPr lang="en-US" sz="1600" baseline="30000" dirty="0" smtClean="0">
                <a:sym typeface="Symbol"/>
              </a:rPr>
              <a:t>+ </a:t>
            </a:r>
            <a:r>
              <a:rPr lang="en-US" sz="1600" dirty="0" smtClean="0">
                <a:sym typeface="Symbol"/>
              </a:rPr>
              <a:t></a:t>
            </a:r>
            <a:r>
              <a:rPr lang="en-US" sz="1600" baseline="30000" dirty="0" smtClean="0">
                <a:sym typeface="Symbol"/>
              </a:rPr>
              <a:t>- </a:t>
            </a:r>
            <a:r>
              <a:rPr lang="en-US" sz="1600" dirty="0" smtClean="0">
                <a:sym typeface="Symbol"/>
              </a:rPr>
              <a:t></a:t>
            </a:r>
            <a:r>
              <a:rPr lang="en-US" sz="1600" baseline="30000" dirty="0" smtClean="0">
                <a:sym typeface="Symbol"/>
              </a:rPr>
              <a:t>0 </a:t>
            </a:r>
            <a:r>
              <a:rPr lang="en-US" sz="1600" dirty="0" smtClean="0">
                <a:sym typeface="Symbol"/>
              </a:rPr>
              <a:t> decays  </a:t>
            </a:r>
          </a:p>
          <a:p>
            <a:r>
              <a:rPr lang="en-US" sz="1600" dirty="0" smtClean="0">
                <a:sym typeface="Symbol"/>
              </a:rPr>
              <a:t>        -  relatively small background under reconstructed  mesons</a:t>
            </a:r>
            <a:endParaRPr lang="en-US" sz="1600" baseline="30000" dirty="0" smtClean="0">
              <a:sym typeface="Symbo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4800600"/>
            <a:ext cx="362400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ym typeface="Symbol"/>
              </a:rPr>
              <a:t>- angular acceptance for   </a:t>
            </a:r>
            <a:r>
              <a:rPr lang="en-US" sz="1600" baseline="30000" dirty="0" smtClean="0">
                <a:sym typeface="Symbol"/>
              </a:rPr>
              <a:t>0 </a:t>
            </a:r>
            <a:r>
              <a:rPr lang="en-US" sz="1600" dirty="0" smtClean="0">
                <a:sym typeface="Symbol"/>
              </a:rPr>
              <a:t> decays </a:t>
            </a:r>
          </a:p>
          <a:p>
            <a:r>
              <a:rPr lang="en-US" sz="1600" dirty="0" smtClean="0">
                <a:sym typeface="Symbol"/>
              </a:rPr>
              <a:t>                   </a:t>
            </a:r>
            <a:r>
              <a:rPr lang="en-US" sz="1600" dirty="0" smtClean="0"/>
              <a:t>  (</a:t>
            </a:r>
            <a:r>
              <a:rPr lang="en-US" sz="1600" dirty="0" err="1" smtClean="0"/>
              <a:t>helicity</a:t>
            </a:r>
            <a:r>
              <a:rPr lang="en-US" sz="1600" dirty="0" smtClean="0"/>
              <a:t> frame)</a:t>
            </a:r>
          </a:p>
          <a:p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381000"/>
            <a:ext cx="523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Sensitivity of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00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to 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2057400"/>
            <a:ext cx="51116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uncertainties of  </a:t>
            </a:r>
            <a:r>
              <a:rPr lang="en-US" baseline="-25000" dirty="0" smtClean="0">
                <a:sym typeface="Symbol"/>
              </a:rPr>
              <a:t>00  </a:t>
            </a:r>
            <a:r>
              <a:rPr lang="en-US" dirty="0" smtClean="0">
                <a:sym typeface="Symbol"/>
              </a:rPr>
              <a:t>of   4 % affect </a:t>
            </a:r>
            <a:r>
              <a:rPr lang="en-US" dirty="0" err="1" smtClean="0">
                <a:sym typeface="Symbol"/>
              </a:rPr>
              <a:t>A</a:t>
            </a:r>
            <a:r>
              <a:rPr lang="en-US" baseline="-25000" dirty="0" err="1" smtClean="0">
                <a:sym typeface="Symbol"/>
              </a:rPr>
              <a:t>eff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by  1.2 % 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total systematic error on </a:t>
            </a:r>
            <a:r>
              <a:rPr lang="en-US" dirty="0" err="1" smtClean="0">
                <a:sym typeface="Symbol"/>
              </a:rPr>
              <a:t>A</a:t>
            </a:r>
            <a:r>
              <a:rPr lang="en-US" baseline="-25000" dirty="0" err="1" smtClean="0">
                <a:sym typeface="Symbol"/>
              </a:rPr>
              <a:t>eff</a:t>
            </a:r>
            <a:r>
              <a:rPr lang="en-US" baseline="-25000" dirty="0" smtClean="0">
                <a:sym typeface="Symbol"/>
              </a:rPr>
              <a:t>  </a:t>
            </a:r>
            <a:r>
              <a:rPr lang="en-US" dirty="0" smtClean="0">
                <a:sym typeface="Symbol"/>
              </a:rPr>
              <a:t>=  4.7 %</a:t>
            </a:r>
            <a:endParaRPr lang="en-US" dirty="0"/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2390775" y="1419225"/>
          <a:ext cx="40576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0" name="Equation" r:id="rId3" imgW="2489040" imgH="241200" progId="">
                  <p:embed/>
                </p:oleObj>
              </mc:Choice>
              <mc:Fallback>
                <p:oleObj name="Equation" r:id="rId3" imgW="2489040" imgH="241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1419225"/>
                        <a:ext cx="405765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144780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32766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</a:t>
            </a:r>
            <a:r>
              <a:rPr lang="en-US" dirty="0" err="1" smtClean="0"/>
              <a:t>I</a:t>
            </a:r>
            <a:r>
              <a:rPr lang="en-US" dirty="0" smtClean="0"/>
              <a:t> )</a:t>
            </a:r>
            <a:endParaRPr lang="en-US" dirty="0"/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2209800" y="3200400"/>
          <a:ext cx="4191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1" name="Equation" r:id="rId5" imgW="2730240" imgH="431640" progId="">
                  <p:embed/>
                </p:oleObj>
              </mc:Choice>
              <mc:Fallback>
                <p:oleObj name="Equation" r:id="rId5" imgW="2730240" imgH="4316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00400"/>
                        <a:ext cx="41910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412793" y="4114800"/>
            <a:ext cx="49786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uncertainties of  </a:t>
            </a:r>
            <a:r>
              <a:rPr lang="en-US" baseline="-25000" dirty="0" smtClean="0">
                <a:sym typeface="Symbol"/>
              </a:rPr>
              <a:t>00  </a:t>
            </a:r>
            <a:r>
              <a:rPr lang="en-US" dirty="0" smtClean="0">
                <a:sym typeface="Symbol"/>
              </a:rPr>
              <a:t>of   4 % affect </a:t>
            </a:r>
            <a:r>
              <a:rPr lang="en-US" dirty="0" err="1" smtClean="0">
                <a:sym typeface="Symbol"/>
              </a:rPr>
              <a:t>A</a:t>
            </a:r>
            <a:r>
              <a:rPr lang="en-US" baseline="-25000" dirty="0" err="1" smtClean="0">
                <a:sym typeface="Symbol"/>
              </a:rPr>
              <a:t>eff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by  3.7 % 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total systematic error on </a:t>
            </a:r>
            <a:r>
              <a:rPr lang="en-US" dirty="0" err="1" smtClean="0">
                <a:sym typeface="Symbol"/>
              </a:rPr>
              <a:t>A</a:t>
            </a:r>
            <a:r>
              <a:rPr lang="en-US" baseline="-25000" dirty="0" err="1" smtClean="0">
                <a:sym typeface="Symbol"/>
              </a:rPr>
              <a:t>eff</a:t>
            </a:r>
            <a:r>
              <a:rPr lang="en-US" baseline="-25000" dirty="0" smtClean="0">
                <a:sym typeface="Symbol"/>
              </a:rPr>
              <a:t>  </a:t>
            </a:r>
            <a:r>
              <a:rPr lang="en-US" dirty="0" smtClean="0">
                <a:sym typeface="Symbol"/>
              </a:rPr>
              <a:t>=  5.6 %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5879068"/>
            <a:ext cx="383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>
                <a:sym typeface="Symbol"/>
              </a:rPr>
              <a:t>L</a:t>
            </a:r>
            <a:r>
              <a:rPr lang="en-US" dirty="0" smtClean="0">
                <a:sym typeface="Symbol"/>
              </a:rPr>
              <a:t> (26 </a:t>
            </a:r>
            <a:r>
              <a:rPr lang="en-US" dirty="0" err="1" smtClean="0">
                <a:sym typeface="Symbol"/>
              </a:rPr>
              <a:t>mb</a:t>
            </a:r>
            <a:r>
              <a:rPr lang="en-US" dirty="0" smtClean="0">
                <a:sym typeface="Symbol"/>
              </a:rPr>
              <a:t>)   1.4 (stat) 2.1 (</a:t>
            </a:r>
            <a:r>
              <a:rPr lang="en-US" dirty="0" err="1" smtClean="0">
                <a:sym typeface="Symbol"/>
              </a:rPr>
              <a:t>syst</a:t>
            </a:r>
            <a:r>
              <a:rPr lang="en-US" dirty="0" smtClean="0">
                <a:sym typeface="Symbol"/>
              </a:rPr>
              <a:t>)  </a:t>
            </a:r>
            <a:r>
              <a:rPr lang="en-US" dirty="0" err="1" smtClean="0">
                <a:sym typeface="Symbol"/>
              </a:rPr>
              <a:t>mb</a:t>
            </a:r>
            <a:r>
              <a:rPr lang="en-US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4528" y="5867400"/>
            <a:ext cx="377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>
                <a:sym typeface="Symbol"/>
              </a:rPr>
              <a:t>L</a:t>
            </a:r>
            <a:r>
              <a:rPr lang="en-US" dirty="0" smtClean="0">
                <a:sym typeface="Symbol"/>
              </a:rPr>
              <a:t> (26 </a:t>
            </a:r>
            <a:r>
              <a:rPr lang="en-US" dirty="0" err="1" smtClean="0">
                <a:sym typeface="Symbol"/>
              </a:rPr>
              <a:t>mb</a:t>
            </a:r>
            <a:r>
              <a:rPr lang="en-US" dirty="0" smtClean="0">
                <a:sym typeface="Symbol"/>
              </a:rPr>
              <a:t>)   1.1 (stat) 3.5 (</a:t>
            </a:r>
            <a:r>
              <a:rPr lang="en-US" dirty="0" err="1" smtClean="0">
                <a:sym typeface="Symbol"/>
              </a:rPr>
              <a:t>syst</a:t>
            </a:r>
            <a:r>
              <a:rPr lang="en-US" dirty="0" smtClean="0">
                <a:sym typeface="Symbol"/>
              </a:rPr>
              <a:t>)  </a:t>
            </a:r>
            <a:r>
              <a:rPr lang="en-US" dirty="0" err="1" smtClean="0">
                <a:sym typeface="Symbol"/>
              </a:rPr>
              <a:t>mb</a:t>
            </a:r>
            <a:r>
              <a:rPr lang="en-US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5410200"/>
            <a:ext cx="169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 from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eff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410200" y="5410200"/>
            <a:ext cx="1837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 from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00</a:t>
            </a:r>
            <a:r>
              <a:rPr lang="en-US" dirty="0" smtClean="0"/>
              <a:t> 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3878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480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381000"/>
            <a:ext cx="351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 is it Important 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1600200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Disagreement between existing experimental data and  theoretical   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predictions about energy-dependence of the  nuclear transparency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895600"/>
            <a:ext cx="7696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There are experimental indications that 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(VN)  &lt; 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(VN), but there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have been  no direct measurements of 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(VN) so far.  Measurements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of 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are important  for the  interpretation of the  color transparency in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vector meson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electroproduction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and  comparison  between   different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theoretical  approaches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162580"/>
            <a:ext cx="6636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on Color Transparency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029" name="Picture 5" descr="C:\Users\somov\Desktop\Documents\sergey\herme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909" y="1669355"/>
            <a:ext cx="4038600" cy="36159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4157" y="861412"/>
            <a:ext cx="4229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  </a:t>
            </a:r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dependence of the longitudinal-to-</a:t>
            </a:r>
          </a:p>
          <a:p>
            <a:r>
              <a:rPr lang="en-US" dirty="0" smtClean="0"/>
              <a:t> transverse cross section ratio for </a:t>
            </a:r>
            <a:r>
              <a:rPr lang="en-US" dirty="0" smtClean="0">
                <a:sym typeface="Symbol"/>
              </a:rPr>
              <a:t> mesons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816599"/>
            <a:ext cx="299909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CT measurements at CLAS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16070" y="5425379"/>
            <a:ext cx="416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smtClean="0">
                <a:solidFill>
                  <a:srgbClr val="0000FF"/>
                </a:solidFill>
              </a:rPr>
              <a:t>Larger fraction of longitudinally polarized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mesons produced at  larger Q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</a:p>
          <a:p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25251" y="6079350"/>
            <a:ext cx="3661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screen CT  if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  &gt;  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pic>
        <p:nvPicPr>
          <p:cNvPr id="6146" name="Picture 2" descr="C:\Users\somov\Desktop\Documents\omega_proposal\pac46\CLAS_rho_4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2753" y="1347509"/>
            <a:ext cx="3849157" cy="419315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794103" y="5517711"/>
            <a:ext cx="4324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Nuclei become more transparent at large Q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           (color transparency effect)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1000" y="795278"/>
            <a:ext cx="752898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Interaction of a photon with hadrons</a:t>
            </a:r>
          </a:p>
          <a:p>
            <a:pPr>
              <a:lnSpc>
                <a:spcPts val="1200"/>
              </a:lnSpc>
              <a:buFont typeface="Arial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   </a:t>
            </a:r>
            <a:r>
              <a:rPr lang="en-US" sz="2000" b="1" dirty="0" smtClean="0">
                <a:solidFill>
                  <a:srgbClr val="FF33CC"/>
                </a:solidFill>
              </a:rPr>
              <a:t>point –like interaction </a:t>
            </a:r>
          </a:p>
          <a:p>
            <a:r>
              <a:rPr lang="en-US" dirty="0" smtClean="0"/>
              <a:t>      - direct scattering process of a photon with target nucleons</a:t>
            </a:r>
          </a:p>
          <a:p>
            <a:r>
              <a:rPr lang="en-US" dirty="0" smtClean="0"/>
              <a:t>      - nucleus is transparent to the photon </a:t>
            </a:r>
          </a:p>
          <a:p>
            <a:pPr>
              <a:lnSpc>
                <a:spcPts val="1200"/>
              </a:lnSpc>
            </a:pP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FF33CC"/>
                </a:solidFill>
              </a:rPr>
              <a:t>   interacts as a </a:t>
            </a:r>
            <a:r>
              <a:rPr lang="en-US" sz="2000" b="1" dirty="0" err="1" smtClean="0">
                <a:solidFill>
                  <a:srgbClr val="FF33CC"/>
                </a:solidFill>
              </a:rPr>
              <a:t>qq</a:t>
            </a:r>
            <a:r>
              <a:rPr lang="en-US" sz="2000" b="1" dirty="0" smtClean="0">
                <a:solidFill>
                  <a:srgbClr val="FF33CC"/>
                </a:solidFill>
              </a:rPr>
              <a:t>-system    (photon shadowing)</a:t>
            </a:r>
          </a:p>
          <a:p>
            <a:r>
              <a:rPr lang="en-US" dirty="0" smtClean="0"/>
              <a:t>     - the </a:t>
            </a:r>
            <a:r>
              <a:rPr lang="en-US" dirty="0" err="1" smtClean="0"/>
              <a:t>qq</a:t>
            </a:r>
            <a:r>
              <a:rPr lang="en-US" dirty="0" smtClean="0"/>
              <a:t> is absorbed by the nuclear medium</a:t>
            </a:r>
            <a:endParaRPr lang="en-US" b="1" dirty="0" smtClean="0">
              <a:solidFill>
                <a:srgbClr val="FF33CC"/>
              </a:solidFill>
            </a:endParaRPr>
          </a:p>
          <a:p>
            <a:r>
              <a:rPr lang="en-US" dirty="0" smtClean="0"/>
              <a:t>     - the lifetime of the </a:t>
            </a:r>
            <a:r>
              <a:rPr lang="en-US" dirty="0" err="1" smtClean="0"/>
              <a:t>qq</a:t>
            </a:r>
            <a:r>
              <a:rPr lang="en-US" dirty="0" smtClean="0"/>
              <a:t> fluctuation is characterized by the coherence length </a:t>
            </a:r>
          </a:p>
          <a:p>
            <a:r>
              <a:rPr lang="en-US" dirty="0" smtClean="0"/>
              <a:t>     - interactions of the </a:t>
            </a:r>
            <a:r>
              <a:rPr lang="en-US" dirty="0" err="1" smtClean="0"/>
              <a:t>qq</a:t>
            </a:r>
            <a:r>
              <a:rPr lang="en-US" dirty="0" smtClean="0"/>
              <a:t> system with nuclei depend on energy 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0360" y="0"/>
            <a:ext cx="7225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Dependence of Nuclear Transparency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640118"/>
              </p:ext>
            </p:extLst>
          </p:nvPr>
        </p:nvGraphicFramePr>
        <p:xfrm>
          <a:off x="7848600" y="2672552"/>
          <a:ext cx="943375" cy="756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6" name="Equation" r:id="rId3" imgW="647640" imgH="520560" progId="Equation.3">
                  <p:embed/>
                </p:oleObj>
              </mc:Choice>
              <mc:Fallback>
                <p:oleObj name="Equation" r:id="rId3" imgW="647640" imgH="520560" progId="Equation.3">
                  <p:embed/>
                  <p:pic>
                    <p:nvPicPr>
                      <p:cNvPr id="6041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672552"/>
                        <a:ext cx="943375" cy="7564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57550" y="5257800"/>
            <a:ext cx="8763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Study energy dependence of the nuclear transparency provides information </a:t>
            </a:r>
            <a:r>
              <a:rPr lang="en-US" sz="2000" dirty="0" smtClean="0">
                <a:solidFill>
                  <a:srgbClr val="0000FF"/>
                </a:solidFill>
              </a:rPr>
              <a:t>on hadronic</a:t>
            </a:r>
            <a:r>
              <a:rPr lang="en-US" sz="2000" dirty="0" smtClean="0">
                <a:solidFill>
                  <a:srgbClr val="0000FF"/>
                </a:solidFill>
              </a:rPr>
              <a:t>  </a:t>
            </a:r>
            <a:r>
              <a:rPr lang="en-US" sz="2000" dirty="0" smtClean="0">
                <a:solidFill>
                  <a:srgbClr val="0000FF"/>
                </a:solidFill>
              </a:rPr>
              <a:t>part </a:t>
            </a:r>
            <a:r>
              <a:rPr lang="en-US" sz="2000" dirty="0">
                <a:solidFill>
                  <a:srgbClr val="0000FF"/>
                </a:solidFill>
              </a:rPr>
              <a:t>of photon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Energy dependence is predicted </a:t>
            </a:r>
            <a:r>
              <a:rPr lang="en-US" sz="2000" dirty="0" smtClean="0">
                <a:solidFill>
                  <a:srgbClr val="0000FF"/>
                </a:solidFill>
              </a:rPr>
              <a:t>in both </a:t>
            </a:r>
            <a:r>
              <a:rPr lang="en-US" sz="2000" dirty="0" err="1" smtClean="0">
                <a:solidFill>
                  <a:srgbClr val="0000FF"/>
                </a:solidFill>
              </a:rPr>
              <a:t>electroproduction</a:t>
            </a:r>
            <a:r>
              <a:rPr lang="en-US" sz="2000" dirty="0" smtClean="0">
                <a:solidFill>
                  <a:srgbClr val="0000FF"/>
                </a:solidFill>
              </a:rPr>
              <a:t> and </a:t>
            </a:r>
            <a:r>
              <a:rPr lang="en-US" sz="2000" dirty="0" err="1">
                <a:solidFill>
                  <a:srgbClr val="0000FF"/>
                </a:solidFill>
              </a:rPr>
              <a:t>photoproduction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81200" y="3733800"/>
            <a:ext cx="4898287" cy="1552936"/>
            <a:chOff x="2412394" y="3673107"/>
            <a:chExt cx="4898287" cy="1552936"/>
          </a:xfrm>
        </p:grpSpPr>
        <p:grpSp>
          <p:nvGrpSpPr>
            <p:cNvPr id="18" name="Group 17"/>
            <p:cNvGrpSpPr/>
            <p:nvPr/>
          </p:nvGrpSpPr>
          <p:grpSpPr>
            <a:xfrm>
              <a:off x="2819400" y="3886200"/>
              <a:ext cx="2743200" cy="990600"/>
              <a:chOff x="2743200" y="3883129"/>
              <a:chExt cx="3581400" cy="1374671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2743200" y="5257800"/>
                <a:ext cx="3581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2743200" y="3886200"/>
                <a:ext cx="0" cy="137160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eeform 13"/>
              <p:cNvSpPr/>
              <p:nvPr/>
            </p:nvSpPr>
            <p:spPr>
              <a:xfrm>
                <a:off x="3009900" y="3883129"/>
                <a:ext cx="2721154" cy="1155596"/>
              </a:xfrm>
              <a:custGeom>
                <a:avLst/>
                <a:gdLst>
                  <a:gd name="connsiteX0" fmla="*/ 0 w 2721154"/>
                  <a:gd name="connsiteY0" fmla="*/ 1155596 h 1155596"/>
                  <a:gd name="connsiteX1" fmla="*/ 285750 w 2721154"/>
                  <a:gd name="connsiteY1" fmla="*/ 917471 h 1155596"/>
                  <a:gd name="connsiteX2" fmla="*/ 685800 w 2721154"/>
                  <a:gd name="connsiteY2" fmla="*/ 669821 h 1155596"/>
                  <a:gd name="connsiteX3" fmla="*/ 1114425 w 2721154"/>
                  <a:gd name="connsiteY3" fmla="*/ 460271 h 1155596"/>
                  <a:gd name="connsiteX4" fmla="*/ 1571625 w 2721154"/>
                  <a:gd name="connsiteY4" fmla="*/ 288821 h 1155596"/>
                  <a:gd name="connsiteX5" fmla="*/ 2066925 w 2721154"/>
                  <a:gd name="connsiteY5" fmla="*/ 136421 h 1155596"/>
                  <a:gd name="connsiteX6" fmla="*/ 2619375 w 2721154"/>
                  <a:gd name="connsiteY6" fmla="*/ 12596 h 1155596"/>
                  <a:gd name="connsiteX7" fmla="*/ 2714625 w 2721154"/>
                  <a:gd name="connsiteY7" fmla="*/ 3071 h 1155596"/>
                  <a:gd name="connsiteX8" fmla="*/ 2705100 w 2721154"/>
                  <a:gd name="connsiteY8" fmla="*/ 3071 h 115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1154" h="1155596">
                    <a:moveTo>
                      <a:pt x="0" y="1155596"/>
                    </a:moveTo>
                    <a:cubicBezTo>
                      <a:pt x="85725" y="1077014"/>
                      <a:pt x="171450" y="998433"/>
                      <a:pt x="285750" y="917471"/>
                    </a:cubicBezTo>
                    <a:cubicBezTo>
                      <a:pt x="400050" y="836509"/>
                      <a:pt x="547687" y="746021"/>
                      <a:pt x="685800" y="669821"/>
                    </a:cubicBezTo>
                    <a:cubicBezTo>
                      <a:pt x="823913" y="593621"/>
                      <a:pt x="966788" y="523771"/>
                      <a:pt x="1114425" y="460271"/>
                    </a:cubicBezTo>
                    <a:cubicBezTo>
                      <a:pt x="1262062" y="396771"/>
                      <a:pt x="1412875" y="342796"/>
                      <a:pt x="1571625" y="288821"/>
                    </a:cubicBezTo>
                    <a:cubicBezTo>
                      <a:pt x="1730375" y="234846"/>
                      <a:pt x="1892300" y="182458"/>
                      <a:pt x="2066925" y="136421"/>
                    </a:cubicBezTo>
                    <a:cubicBezTo>
                      <a:pt x="2241550" y="90384"/>
                      <a:pt x="2511425" y="34821"/>
                      <a:pt x="2619375" y="12596"/>
                    </a:cubicBezTo>
                    <a:cubicBezTo>
                      <a:pt x="2727325" y="-9629"/>
                      <a:pt x="2700338" y="4658"/>
                      <a:pt x="2714625" y="3071"/>
                    </a:cubicBezTo>
                    <a:cubicBezTo>
                      <a:pt x="2728912" y="1484"/>
                      <a:pt x="2717006" y="2277"/>
                      <a:pt x="2705100" y="3071"/>
                    </a:cubicBezTo>
                  </a:path>
                </a:pathLst>
              </a:cu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3048000" y="4371975"/>
                <a:ext cx="2714625" cy="723900"/>
              </a:xfrm>
              <a:custGeom>
                <a:avLst/>
                <a:gdLst>
                  <a:gd name="connsiteX0" fmla="*/ 0 w 2714625"/>
                  <a:gd name="connsiteY0" fmla="*/ 723900 h 723900"/>
                  <a:gd name="connsiteX1" fmla="*/ 638175 w 2714625"/>
                  <a:gd name="connsiteY1" fmla="*/ 438150 h 723900"/>
                  <a:gd name="connsiteX2" fmla="*/ 1362075 w 2714625"/>
                  <a:gd name="connsiteY2" fmla="*/ 238125 h 723900"/>
                  <a:gd name="connsiteX3" fmla="*/ 2095500 w 2714625"/>
                  <a:gd name="connsiteY3" fmla="*/ 76200 h 723900"/>
                  <a:gd name="connsiteX4" fmla="*/ 2714625 w 2714625"/>
                  <a:gd name="connsiteY4" fmla="*/ 0 h 723900"/>
                  <a:gd name="connsiteX5" fmla="*/ 2714625 w 2714625"/>
                  <a:gd name="connsiteY5" fmla="*/ 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4625" h="723900">
                    <a:moveTo>
                      <a:pt x="0" y="723900"/>
                    </a:moveTo>
                    <a:cubicBezTo>
                      <a:pt x="205581" y="621506"/>
                      <a:pt x="411163" y="519112"/>
                      <a:pt x="638175" y="438150"/>
                    </a:cubicBezTo>
                    <a:cubicBezTo>
                      <a:pt x="865188" y="357187"/>
                      <a:pt x="1119188" y="298450"/>
                      <a:pt x="1362075" y="238125"/>
                    </a:cubicBezTo>
                    <a:cubicBezTo>
                      <a:pt x="1604962" y="177800"/>
                      <a:pt x="1870075" y="115887"/>
                      <a:pt x="2095500" y="76200"/>
                    </a:cubicBezTo>
                    <a:cubicBezTo>
                      <a:pt x="2320925" y="36512"/>
                      <a:pt x="2714625" y="0"/>
                      <a:pt x="2714625" y="0"/>
                    </a:cubicBezTo>
                    <a:lnTo>
                      <a:pt x="2714625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343400" y="4964433"/>
              <a:ext cx="10807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Mass number A</a:t>
              </a:r>
              <a:endParaRPr lang="en-US" sz="11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837717" y="4251801"/>
              <a:ext cx="1410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Nuclear transparency</a:t>
              </a:r>
              <a:endParaRPr lang="en-US" sz="11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12249" y="3673107"/>
              <a:ext cx="1998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point-like interactions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34000" y="4038600"/>
              <a:ext cx="17367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photon shadowing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87038"/>
            <a:ext cx="8738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Hadronic Part of Photon:  Dependence on the Coherence Length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607118" y="637366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pic>
        <p:nvPicPr>
          <p:cNvPr id="6" name="Picture 5" descr="herm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406" y="1828800"/>
            <a:ext cx="6322006" cy="4191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10009" y="1371600"/>
            <a:ext cx="3676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Dependence of the nuclear transparency on the</a:t>
            </a:r>
          </a:p>
          <a:p>
            <a:r>
              <a:rPr lang="en-US" sz="1400" dirty="0" smtClean="0"/>
              <a:t>         coherence length in </a:t>
            </a:r>
            <a:r>
              <a:rPr lang="en-US" sz="1400" dirty="0" err="1" smtClean="0"/>
              <a:t>electroproduction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25364" y="3413632"/>
            <a:ext cx="7957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ym typeface="Symbol"/>
              </a:rPr>
              <a:t>A</a:t>
            </a:r>
            <a:r>
              <a:rPr lang="en-US" baseline="-25000" dirty="0" err="1" smtClean="0">
                <a:sym typeface="Symbol"/>
              </a:rPr>
              <a:t>eff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/ A</a:t>
            </a:r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681024" y="990600"/>
            <a:ext cx="2258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K.Ackerstaff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et al.,</a:t>
            </a:r>
            <a:r>
              <a:rPr lang="en-US" sz="1000" dirty="0" smtClean="0"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Phys. Rev.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Lett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.,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aseline="0" dirty="0" smtClean="0">
                <a:latin typeface="Arial Unicode MS" pitchFamily="34" charset="-128"/>
                <a:cs typeface="Arial" pitchFamily="34" charset="0"/>
              </a:rPr>
              <a:t>            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82, 3025 (1999)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4989" y="5650468"/>
            <a:ext cx="24464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Coherence length  (</a:t>
            </a:r>
            <a:r>
              <a:rPr lang="en-US" dirty="0" err="1" smtClean="0"/>
              <a:t>fm</a:t>
            </a:r>
            <a:r>
              <a:rPr lang="en-US" dirty="0" smtClean="0"/>
              <a:t>) </a:t>
            </a:r>
            <a:endParaRPr lang="en-US" dirty="0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569025"/>
              </p:ext>
            </p:extLst>
          </p:nvPr>
        </p:nvGraphicFramePr>
        <p:xfrm>
          <a:off x="7013914" y="1799132"/>
          <a:ext cx="1143000" cy="553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5" name="Equation" r:id="rId5" imgW="863280" imgH="419040" progId="Equation.3">
                  <p:embed/>
                </p:oleObj>
              </mc:Choice>
              <mc:Fallback>
                <p:oleObj name="Equation" r:id="rId5" imgW="863280" imgH="419040" progId="Equation.3">
                  <p:embed/>
                  <p:pic>
                    <p:nvPicPr>
                      <p:cNvPr id="6041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914" y="1799132"/>
                        <a:ext cx="1143000" cy="5536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29383" y="2145268"/>
            <a:ext cx="9140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Hermes</a:t>
            </a:r>
            <a:endParaRPr lang="en-US" dirty="0"/>
          </a:p>
        </p:txBody>
      </p: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6400800" y="2667000"/>
            <a:ext cx="2438400" cy="1500554"/>
            <a:chOff x="5562600" y="2362200"/>
            <a:chExt cx="2971800" cy="1828800"/>
          </a:xfrm>
        </p:grpSpPr>
        <p:sp>
          <p:nvSpPr>
            <p:cNvPr id="45" name="Oval 44"/>
            <p:cNvSpPr/>
            <p:nvPr/>
          </p:nvSpPr>
          <p:spPr>
            <a:xfrm>
              <a:off x="6324600" y="2508401"/>
              <a:ext cx="1600200" cy="1682599"/>
            </a:xfrm>
            <a:prstGeom prst="ellipse">
              <a:avLst/>
            </a:prstGeom>
            <a:solidFill>
              <a:srgbClr val="15FD41">
                <a:alpha val="26000"/>
              </a:srgb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5841588" y="2668124"/>
              <a:ext cx="2692812" cy="1327112"/>
              <a:chOff x="860812" y="1505468"/>
              <a:chExt cx="11115114" cy="5568616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46053" y="1505468"/>
                <a:ext cx="1847533" cy="189662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860812" y="3446959"/>
                <a:ext cx="1882387" cy="160639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reeform 24"/>
              <p:cNvSpPr/>
              <p:nvPr/>
            </p:nvSpPr>
            <p:spPr>
              <a:xfrm>
                <a:off x="2743201" y="3200400"/>
                <a:ext cx="2209799" cy="515458"/>
              </a:xfrm>
              <a:custGeom>
                <a:avLst/>
                <a:gdLst>
                  <a:gd name="connsiteX0" fmla="*/ 0 w 5495925"/>
                  <a:gd name="connsiteY0" fmla="*/ 600153 h 1181343"/>
                  <a:gd name="connsiteX1" fmla="*/ 447675 w 5495925"/>
                  <a:gd name="connsiteY1" fmla="*/ 114378 h 1181343"/>
                  <a:gd name="connsiteX2" fmla="*/ 904875 w 5495925"/>
                  <a:gd name="connsiteY2" fmla="*/ 609678 h 1181343"/>
                  <a:gd name="connsiteX3" fmla="*/ 1409700 w 5495925"/>
                  <a:gd name="connsiteY3" fmla="*/ 1181178 h 1181343"/>
                  <a:gd name="connsiteX4" fmla="*/ 1857375 w 5495925"/>
                  <a:gd name="connsiteY4" fmla="*/ 552528 h 1181343"/>
                  <a:gd name="connsiteX5" fmla="*/ 2238375 w 5495925"/>
                  <a:gd name="connsiteY5" fmla="*/ 47703 h 1181343"/>
                  <a:gd name="connsiteX6" fmla="*/ 2762250 w 5495925"/>
                  <a:gd name="connsiteY6" fmla="*/ 600153 h 1181343"/>
                  <a:gd name="connsiteX7" fmla="*/ 3219450 w 5495925"/>
                  <a:gd name="connsiteY7" fmla="*/ 1124028 h 1181343"/>
                  <a:gd name="connsiteX8" fmla="*/ 3686175 w 5495925"/>
                  <a:gd name="connsiteY8" fmla="*/ 562053 h 1181343"/>
                  <a:gd name="connsiteX9" fmla="*/ 4019550 w 5495925"/>
                  <a:gd name="connsiteY9" fmla="*/ 78 h 1181343"/>
                  <a:gd name="connsiteX10" fmla="*/ 4524375 w 5495925"/>
                  <a:gd name="connsiteY10" fmla="*/ 600153 h 1181343"/>
                  <a:gd name="connsiteX11" fmla="*/ 5057775 w 5495925"/>
                  <a:gd name="connsiteY11" fmla="*/ 1181178 h 1181343"/>
                  <a:gd name="connsiteX12" fmla="*/ 5495925 w 5495925"/>
                  <a:gd name="connsiteY12" fmla="*/ 562053 h 1181343"/>
                  <a:gd name="connsiteX13" fmla="*/ 5495925 w 5495925"/>
                  <a:gd name="connsiteY13" fmla="*/ 562053 h 1181343"/>
                  <a:gd name="connsiteX14" fmla="*/ 5495925 w 5495925"/>
                  <a:gd name="connsiteY14" fmla="*/ 562053 h 1181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495925" h="1181343">
                    <a:moveTo>
                      <a:pt x="0" y="600153"/>
                    </a:moveTo>
                    <a:cubicBezTo>
                      <a:pt x="148431" y="356472"/>
                      <a:pt x="296863" y="112791"/>
                      <a:pt x="447675" y="114378"/>
                    </a:cubicBezTo>
                    <a:cubicBezTo>
                      <a:pt x="598487" y="115965"/>
                      <a:pt x="744538" y="431878"/>
                      <a:pt x="904875" y="609678"/>
                    </a:cubicBezTo>
                    <a:cubicBezTo>
                      <a:pt x="1065213" y="787478"/>
                      <a:pt x="1250950" y="1190703"/>
                      <a:pt x="1409700" y="1181178"/>
                    </a:cubicBezTo>
                    <a:cubicBezTo>
                      <a:pt x="1568450" y="1171653"/>
                      <a:pt x="1719263" y="741440"/>
                      <a:pt x="1857375" y="552528"/>
                    </a:cubicBezTo>
                    <a:cubicBezTo>
                      <a:pt x="1995487" y="363616"/>
                      <a:pt x="2087563" y="39766"/>
                      <a:pt x="2238375" y="47703"/>
                    </a:cubicBezTo>
                    <a:cubicBezTo>
                      <a:pt x="2389187" y="55640"/>
                      <a:pt x="2598738" y="420766"/>
                      <a:pt x="2762250" y="600153"/>
                    </a:cubicBezTo>
                    <a:cubicBezTo>
                      <a:pt x="2925762" y="779540"/>
                      <a:pt x="3065463" y="1130378"/>
                      <a:pt x="3219450" y="1124028"/>
                    </a:cubicBezTo>
                    <a:cubicBezTo>
                      <a:pt x="3373438" y="1117678"/>
                      <a:pt x="3552825" y="749378"/>
                      <a:pt x="3686175" y="562053"/>
                    </a:cubicBezTo>
                    <a:cubicBezTo>
                      <a:pt x="3819525" y="374728"/>
                      <a:pt x="3879850" y="-6272"/>
                      <a:pt x="4019550" y="78"/>
                    </a:cubicBezTo>
                    <a:cubicBezTo>
                      <a:pt x="4159250" y="6428"/>
                      <a:pt x="4351338" y="403303"/>
                      <a:pt x="4524375" y="600153"/>
                    </a:cubicBezTo>
                    <a:cubicBezTo>
                      <a:pt x="4697413" y="797003"/>
                      <a:pt x="4895850" y="1187528"/>
                      <a:pt x="5057775" y="1181178"/>
                    </a:cubicBezTo>
                    <a:cubicBezTo>
                      <a:pt x="5219700" y="1174828"/>
                      <a:pt x="5495925" y="562053"/>
                      <a:pt x="5495925" y="562053"/>
                    </a:cubicBezTo>
                    <a:lnTo>
                      <a:pt x="5495925" y="562053"/>
                    </a:lnTo>
                    <a:lnTo>
                      <a:pt x="5495925" y="562053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ight Arrow 29"/>
              <p:cNvSpPr/>
              <p:nvPr/>
            </p:nvSpPr>
            <p:spPr>
              <a:xfrm>
                <a:off x="7572498" y="3316865"/>
                <a:ext cx="4403428" cy="336829"/>
              </a:xfrm>
              <a:prstGeom prst="rightArrow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968177" y="3200404"/>
                <a:ext cx="552682" cy="2286473"/>
              </a:xfrm>
              <a:prstGeom prst="ellipse">
                <a:avLst/>
              </a:prstGeom>
              <a:solidFill>
                <a:srgbClr val="0000FF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6307644" y="5492936"/>
                <a:ext cx="1472841" cy="158114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4943110" y="5513761"/>
                <a:ext cx="1345861" cy="156032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ounded Rectangle 48"/>
            <p:cNvSpPr/>
            <p:nvPr/>
          </p:nvSpPr>
          <p:spPr>
            <a:xfrm>
              <a:off x="6857277" y="3075177"/>
              <a:ext cx="609600" cy="13156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62600" y="2362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562600" y="33528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634118" y="3657600"/>
              <a:ext cx="303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N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69112" y="3654623"/>
              <a:ext cx="348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N</a:t>
              </a:r>
              <a:r>
                <a:rPr lang="en-US" sz="1400" b="1" dirty="0" smtClean="0">
                  <a:sym typeface="Symbol" panose="05050102010706020507" pitchFamily="18" charset="2"/>
                </a:rPr>
                <a:t></a:t>
              </a:r>
              <a:endParaRPr lang="en-US" sz="14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240823" y="273153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ym typeface="Symbol" panose="05050102010706020507" pitchFamily="18" charset="2"/>
                </a:rPr>
                <a:t></a:t>
              </a:r>
              <a:endParaRPr lang="en-US" sz="1400" b="1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203836" y="4876800"/>
            <a:ext cx="2940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Significant contribution </a:t>
            </a:r>
          </a:p>
          <a:p>
            <a:pPr>
              <a:buSzPct val="100000"/>
            </a:pPr>
            <a:r>
              <a:rPr lang="en-US" dirty="0" smtClean="0">
                <a:solidFill>
                  <a:srgbClr val="0000FF"/>
                </a:solidFill>
              </a:rPr>
              <a:t>from hadronic part of photon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2030" y="27432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l</a:t>
            </a:r>
            <a:r>
              <a:rPr lang="en-US" sz="2400" i="1" baseline="-25000" dirty="0" err="1" smtClean="0"/>
              <a:t>c</a:t>
            </a:r>
            <a:endParaRPr lang="en-US" sz="2400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3" y="904867"/>
            <a:ext cx="4603177" cy="58007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0"/>
            <a:ext cx="823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Dependence: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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Mesons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3042" y="621268"/>
            <a:ext cx="4830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Cornell experiment  </a:t>
            </a:r>
            <a:r>
              <a:rPr lang="en-US" sz="1400" dirty="0" smtClean="0"/>
              <a:t>Meyer , et al. Phys. Rev. Let.  28, 1972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914773" y="6443246"/>
            <a:ext cx="12987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E  (</a:t>
            </a:r>
            <a:r>
              <a:rPr lang="en-US" sz="1600" dirty="0" smtClean="0">
                <a:sym typeface="Symbol" panose="05050102010706020507" pitchFamily="18" charset="2"/>
              </a:rPr>
              <a:t></a:t>
            </a:r>
            <a:r>
              <a:rPr lang="en-US" sz="1600" baseline="30000" dirty="0" smtClean="0">
                <a:sym typeface="Symbol" panose="05050102010706020507" pitchFamily="18" charset="2"/>
              </a:rPr>
              <a:t>0</a:t>
            </a:r>
            <a:r>
              <a:rPr lang="en-US" sz="1600" dirty="0" smtClean="0">
                <a:sym typeface="Symbol" panose="05050102010706020507" pitchFamily="18" charset="2"/>
              </a:rPr>
              <a:t>)   (GeV)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3200400"/>
            <a:ext cx="362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Incoherent production of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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mesons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0.1 &lt; | t | &lt; 0.25 </a:t>
            </a:r>
            <a:r>
              <a:rPr lang="en-US" dirty="0" err="1" smtClean="0"/>
              <a:t>GeV</a:t>
            </a:r>
            <a:r>
              <a:rPr lang="en-US" baseline="30000" dirty="0" err="1" smtClean="0"/>
              <a:t>2</a:t>
            </a:r>
            <a:r>
              <a:rPr lang="en-US" baseline="30000" dirty="0" smtClean="0"/>
              <a:t> 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1383268"/>
            <a:ext cx="330148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Pb</a:t>
            </a:r>
            <a:r>
              <a:rPr lang="en-US" dirty="0" smtClean="0"/>
              <a:t> target, no photon shadowing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2450068"/>
            <a:ext cx="2722925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Pb</a:t>
            </a:r>
            <a:r>
              <a:rPr lang="en-US" dirty="0" smtClean="0"/>
              <a:t> target, VMD predictions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4224516"/>
            <a:ext cx="415049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data indicate shadowing </a:t>
            </a:r>
          </a:p>
          <a:p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small energy dependence</a:t>
            </a:r>
          </a:p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(small contribution from photon shadowing)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064666" y="3391487"/>
            <a:ext cx="273446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        A </a:t>
            </a:r>
            <a:r>
              <a:rPr lang="en-US" sz="2400" baseline="-25000" dirty="0" smtClean="0"/>
              <a:t>eff                     </a:t>
            </a:r>
            <a:endParaRPr lang="en-US" sz="24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990600"/>
            <a:ext cx="620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Data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7151" y="1002268"/>
            <a:ext cx="8414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Theory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7297"/>
            <a:ext cx="5481471" cy="5868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76200"/>
            <a:ext cx="823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Dependence: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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Mesons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06768" y="990600"/>
            <a:ext cx="393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Cornell:  McClellan, et al. Phys. Rev. Let.  554, 1969</a:t>
            </a:r>
          </a:p>
          <a:p>
            <a:r>
              <a:rPr lang="en-US" sz="1400" dirty="0" smtClean="0"/>
              <a:t>DESY: Asbury, et al. Phys. Rev. Let. 19,  1968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9525000" y="5154470"/>
            <a:ext cx="12987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E  (</a:t>
            </a:r>
            <a:r>
              <a:rPr lang="en-US" sz="1600" dirty="0" smtClean="0">
                <a:sym typeface="Symbol" panose="05050102010706020507" pitchFamily="18" charset="2"/>
              </a:rPr>
              <a:t></a:t>
            </a:r>
            <a:r>
              <a:rPr lang="en-US" sz="1600" baseline="30000" dirty="0" smtClean="0">
                <a:sym typeface="Symbol" panose="05050102010706020507" pitchFamily="18" charset="2"/>
              </a:rPr>
              <a:t>0</a:t>
            </a:r>
            <a:r>
              <a:rPr lang="en-US" sz="1600" dirty="0" smtClean="0">
                <a:sym typeface="Symbol" panose="05050102010706020507" pitchFamily="18" charset="2"/>
              </a:rPr>
              <a:t>)   (GeV)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2438400"/>
            <a:ext cx="34955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data indicate shadowing </a:t>
            </a:r>
          </a:p>
          <a:p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 energy 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statistics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need more data to study energy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dependence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064666" y="3391487"/>
            <a:ext cx="273446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        A </a:t>
            </a:r>
            <a:r>
              <a:rPr lang="en-US" sz="2400" baseline="-25000" dirty="0" smtClean="0"/>
              <a:t>eff                     </a:t>
            </a:r>
            <a:endParaRPr lang="en-US" sz="2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524000"/>
            <a:ext cx="1600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 panose="05050102010706020507" pitchFamily="18" charset="2"/>
              </a:rPr>
              <a:t>   2.7 GeV</a:t>
            </a:r>
          </a:p>
          <a:p>
            <a:r>
              <a:rPr lang="en-US" sz="2000" dirty="0" smtClean="0">
                <a:sym typeface="Symbol" panose="05050102010706020507" pitchFamily="18" charset="2"/>
              </a:rPr>
              <a:t>    4.0 GeV</a:t>
            </a:r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en-US" sz="2000" dirty="0" smtClean="0">
                <a:sym typeface="Symbol" panose="05050102010706020507" pitchFamily="18" charset="2"/>
              </a:rPr>
              <a:t> 8.0 GeV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0800" y="4724400"/>
            <a:ext cx="1905000" cy="7686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1739514"/>
            <a:ext cx="1161392" cy="1772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11880" y="2057400"/>
            <a:ext cx="838200" cy="1976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33800" y="2286000"/>
            <a:ext cx="838200" cy="1976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00880" y="152400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GeV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00880" y="1992868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GeV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00880" y="243840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 GeV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00880" y="298346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GeV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28600"/>
            <a:ext cx="5426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Measurements Proposed in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pic>
        <p:nvPicPr>
          <p:cNvPr id="25603" name="Picture 3" descr="C:\Users\somov\Desktop\Documents\omega_proposal\plots_proposal\rho_rho_d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438"/>
            <a:ext cx="5562600" cy="45715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1044714"/>
            <a:ext cx="6244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Predicted energy dependence of the nuclear transparency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for </a:t>
            </a:r>
            <a:r>
              <a:rPr lang="en-US" sz="2000" dirty="0">
                <a:sym typeface="Symbol"/>
              </a:rPr>
              <a:t> </a:t>
            </a:r>
            <a:r>
              <a:rPr lang="en-US" sz="2000" dirty="0" smtClean="0">
                <a:sym typeface="Symbol"/>
              </a:rPr>
              <a:t>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 mesons  </a:t>
            </a:r>
            <a:r>
              <a:rPr lang="en-US" sz="2000" dirty="0"/>
              <a:t>Phys. Rev. C 93, 015203 (2016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891480" y="2819400"/>
            <a:ext cx="74732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60490" y="2096116"/>
            <a:ext cx="2449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       -mesons  ( </a:t>
            </a:r>
            <a:r>
              <a:rPr lang="en-US" i="1" dirty="0" smtClean="0">
                <a:sym typeface="Symbol"/>
              </a:rPr>
              <a:t></a:t>
            </a:r>
            <a:r>
              <a:rPr lang="en-US" i="1" baseline="-25000" dirty="0" smtClean="0">
                <a:sym typeface="Symbol"/>
              </a:rPr>
              <a:t>00</a:t>
            </a:r>
            <a:r>
              <a:rPr lang="en-US" i="1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= 0 )</a:t>
            </a:r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27295" y="1997075"/>
            <a:ext cx="3416705" cy="3323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Measure energy dependence </a:t>
            </a:r>
          </a:p>
          <a:p>
            <a:r>
              <a:rPr lang="en-US" sz="2000" dirty="0" smtClean="0"/>
              <a:t>of the nuclear transparency for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,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,and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 mesons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on 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12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 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28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 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120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 and 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208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       targets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4572000"/>
            <a:ext cx="74732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 GeV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12695</TotalTime>
  <Words>3527</Words>
  <Application>Microsoft Office PowerPoint</Application>
  <PresentationFormat>On-screen Show (4:3)</PresentationFormat>
  <Paragraphs>582</Paragraphs>
  <Slides>40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 Unicode MS</vt:lpstr>
      <vt:lpstr>Arial</vt:lpstr>
      <vt:lpstr>Calibri</vt:lpstr>
      <vt:lpstr>Symbol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Reconstruction of Vector Mesons</vt:lpstr>
      <vt:lpstr>Reconstruction of Vector Mesons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Backup Slides</vt:lpstr>
      <vt:lpstr>GlueX Spectrometer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Somov</dc:creator>
  <cp:lastModifiedBy>somov</cp:lastModifiedBy>
  <cp:revision>944</cp:revision>
  <dcterms:created xsi:type="dcterms:W3CDTF">2006-08-16T00:00:00Z</dcterms:created>
  <dcterms:modified xsi:type="dcterms:W3CDTF">2018-07-13T18:58:17Z</dcterms:modified>
</cp:coreProperties>
</file>