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7" r:id="rId2"/>
    <p:sldId id="430" r:id="rId3"/>
    <p:sldId id="431" r:id="rId4"/>
    <p:sldId id="432" r:id="rId5"/>
    <p:sldId id="437" r:id="rId6"/>
    <p:sldId id="438" r:id="rId7"/>
    <p:sldId id="439" r:id="rId8"/>
    <p:sldId id="44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CC"/>
    <a:srgbClr val="190DB3"/>
    <a:srgbClr val="009900"/>
    <a:srgbClr val="3B12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62" autoAdjust="0"/>
    <p:restoredTop sz="94638" autoAdjust="0"/>
  </p:normalViewPr>
  <p:slideViewPr>
    <p:cSldViewPr>
      <p:cViewPr varScale="1">
        <p:scale>
          <a:sx n="71" d="100"/>
          <a:sy n="71" d="100"/>
        </p:scale>
        <p:origin x="157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CB498-CBB1-42B0-827E-793382115EE2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D0203-4B91-4912-832F-F11AEEFD2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1994D-0294-465B-A504-5A50877195BC}" type="datetime1">
              <a:rPr lang="en-US" smtClean="0"/>
              <a:pPr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the Beam Flux Normalization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864E-6C65-4002-B23A-5DA3600221FE}" type="datetime1">
              <a:rPr lang="en-US" smtClean="0"/>
              <a:pPr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the Beam Flux Normalization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A6349-585E-41E5-B8B0-964323F2B7DF}" type="datetime1">
              <a:rPr lang="en-US" smtClean="0"/>
              <a:pPr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the Beam Flux Normalization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BA29-A974-43E3-AA6E-6A2165C6BE7A}" type="datetime1">
              <a:rPr lang="en-US" smtClean="0"/>
              <a:pPr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the Beam Flux Normalization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F87D9-A394-4309-ABF7-29B8DF099A7D}" type="datetime1">
              <a:rPr lang="en-US" smtClean="0"/>
              <a:pPr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the Beam Flux Normalization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06175-8398-4304-A013-7314C7532E8F}" type="datetime1">
              <a:rPr lang="en-US" smtClean="0"/>
              <a:pPr/>
              <a:t>5/29/2019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the Beam Flux Normalization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96D0-9660-4FE3-8FB1-61BA83CF303A}" type="datetime1">
              <a:rPr lang="en-US" smtClean="0"/>
              <a:pPr/>
              <a:t>5/29/2019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the Beam Flux Normalization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D5D33-9B76-492D-9B5C-CD7B7989112E}" type="datetime1">
              <a:rPr lang="en-US" smtClean="0"/>
              <a:pPr/>
              <a:t>5/29/2019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the Beam Flux Normalization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523A-8BFD-4AF8-BDED-37D2DDEDD999}" type="datetime1">
              <a:rPr lang="en-US" smtClean="0"/>
              <a:pPr/>
              <a:t>5/29/2019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the Beam Flux Normalization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50D40-3BF2-48B6-91C6-0C22FB77C868}" type="datetime1">
              <a:rPr lang="en-US" smtClean="0"/>
              <a:pPr/>
              <a:t>5/29/2019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the Beam Flux Normalization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B8DC3-71B8-4DA9-B432-CBF8164C25C1}" type="datetime1">
              <a:rPr lang="en-US" smtClean="0"/>
              <a:pPr/>
              <a:t>5/29/2019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the Beam Flux Normalization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B7798-E612-4C93-BAFF-F3EDF0567E3E}" type="datetime1">
              <a:rPr lang="en-US" smtClean="0"/>
              <a:pPr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Status of the Beam Flux Normalization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748076" y="1828800"/>
            <a:ext cx="7620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Status of Tagger Energy Scale Calibration    </a:t>
            </a:r>
          </a:p>
          <a:p>
            <a:pPr>
              <a:defRPr/>
            </a:pPr>
            <a:r>
              <a:rPr lang="en-U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and </a:t>
            </a:r>
            <a:r>
              <a:rPr lang="en-US" sz="32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Lumi</a:t>
            </a:r>
            <a:r>
              <a:rPr lang="en-U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Determination for </a:t>
            </a:r>
            <a:r>
              <a:rPr lang="en-US" sz="32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PrimEx</a:t>
            </a:r>
            <a:r>
              <a:rPr lang="en-U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</a:t>
            </a:r>
            <a:endParaRPr lang="en-US" sz="32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Text Box 14"/>
          <p:cNvSpPr txBox="1">
            <a:spLocks noChangeArrowheads="1"/>
          </p:cNvSpPr>
          <p:nvPr/>
        </p:nvSpPr>
        <p:spPr bwMode="auto">
          <a:xfrm>
            <a:off x="2811444" y="3429000"/>
            <a:ext cx="349326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               A. Somov</a:t>
            </a:r>
          </a:p>
          <a:p>
            <a:pPr marL="342900" indent="-342900">
              <a:buAutoNum type="alphaUcPeriod"/>
            </a:pPr>
            <a:endParaRPr lang="en-US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Beamline meeting,  May 29, 2019</a:t>
            </a:r>
            <a:r>
              <a:rPr lang="en-US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de-DE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5400" y="188893"/>
            <a:ext cx="678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Pair Spectrometer Calibration  using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Endpoint Energy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86" y="3152775"/>
            <a:ext cx="4826764" cy="28670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753" y="3228976"/>
            <a:ext cx="4698476" cy="27908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9200" y="1600200"/>
            <a:ext cx="725198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Energy endpoint of the Pair Spectrometer</a:t>
            </a:r>
          </a:p>
          <a:p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PS energy scale was determined from MC simulation (realistic field map)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r>
              <a:rPr lang="en-US" dirty="0" smtClean="0"/>
              <a:t>-   use to calibrate PS energy scale (assume that the beam energy is known)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83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14400" y="2286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Unification of the Tagger &amp; PS Energy Scales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112532"/>
            <a:ext cx="6411334" cy="31242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542397" y="3276600"/>
            <a:ext cx="1553603" cy="42829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 </a:t>
            </a:r>
            <a:r>
              <a:rPr lang="en-US" baseline="-25000" dirty="0" smtClean="0"/>
              <a:t>PS</a:t>
            </a:r>
            <a:r>
              <a:rPr lang="en-US" dirty="0" smtClean="0"/>
              <a:t> – E </a:t>
            </a:r>
            <a:r>
              <a:rPr lang="en-US" baseline="-25000" dirty="0" smtClean="0"/>
              <a:t>TAGGER</a:t>
            </a:r>
            <a:endParaRPr lang="en-US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1078336" y="914400"/>
            <a:ext cx="71871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Pair Spectrometer magnet is expected to be better mapped compared</a:t>
            </a:r>
          </a:p>
          <a:p>
            <a:r>
              <a:rPr lang="en-US" dirty="0" smtClean="0"/>
              <a:t>     with the tagger magnet </a:t>
            </a:r>
          </a:p>
          <a:p>
            <a:endParaRPr lang="en-US" dirty="0" smtClean="0"/>
          </a:p>
          <a:p>
            <a:r>
              <a:rPr lang="en-US" dirty="0" smtClean="0"/>
              <a:t>    - PS can be used to calibrate tagger energy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743200"/>
            <a:ext cx="2817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run at 8.9 GeV beam energy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48400" y="3447871"/>
            <a:ext cx="270958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Energy difference between</a:t>
            </a:r>
          </a:p>
          <a:p>
            <a:r>
              <a:rPr lang="en-US" dirty="0" smtClean="0"/>
              <a:t>TAGH and PS is about </a:t>
            </a:r>
          </a:p>
          <a:p>
            <a:r>
              <a:rPr lang="en-US" dirty="0" smtClean="0"/>
              <a:t>30 MeV</a:t>
            </a:r>
          </a:p>
          <a:p>
            <a:endParaRPr lang="en-US" dirty="0"/>
          </a:p>
          <a:p>
            <a:r>
              <a:rPr lang="en-US" dirty="0" smtClean="0"/>
              <a:t>TAGM energy differs by </a:t>
            </a:r>
          </a:p>
          <a:p>
            <a:r>
              <a:rPr lang="en-US" dirty="0" smtClean="0"/>
              <a:t>about 30 MeV from TAGH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Is this difference real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2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14400" y="2286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Unification of the Tagger &amp; PS Energy Scales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755" y="2770810"/>
            <a:ext cx="4589045" cy="263939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62" y="2743200"/>
            <a:ext cx="4504561" cy="2590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53395" y="1147088"/>
            <a:ext cx="3732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Correct Tagger energy according to PS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5874" y="2297668"/>
            <a:ext cx="3273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</a:t>
            </a:r>
            <a:r>
              <a:rPr lang="en-US" baseline="-25000" dirty="0" smtClean="0"/>
              <a:t>CCAL</a:t>
            </a:r>
            <a:r>
              <a:rPr lang="en-US" dirty="0" smtClean="0"/>
              <a:t> – E T</a:t>
            </a:r>
            <a:r>
              <a:rPr lang="en-US" baseline="-25000" dirty="0" smtClean="0"/>
              <a:t>AGGER</a:t>
            </a:r>
            <a:r>
              <a:rPr lang="en-US" dirty="0" smtClean="0"/>
              <a:t> before correction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05400" y="2312660"/>
            <a:ext cx="3076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</a:t>
            </a:r>
            <a:r>
              <a:rPr lang="en-US" baseline="-25000" dirty="0" smtClean="0"/>
              <a:t>CCAL</a:t>
            </a:r>
            <a:r>
              <a:rPr lang="en-US" dirty="0" smtClean="0"/>
              <a:t> – E </a:t>
            </a:r>
            <a:r>
              <a:rPr lang="en-US" baseline="-25000" dirty="0" smtClean="0"/>
              <a:t>TAGGER</a:t>
            </a:r>
            <a:r>
              <a:rPr lang="en-US" dirty="0" smtClean="0"/>
              <a:t> after correction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057400" y="4648200"/>
            <a:ext cx="2133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95600" y="4302323"/>
            <a:ext cx="10779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PS Coverage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2209800" y="5602372"/>
            <a:ext cx="5593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Slightly non-linear response of the CCAL</a:t>
            </a:r>
          </a:p>
        </p:txBody>
      </p:sp>
    </p:spTree>
    <p:extLst>
      <p:ext uri="{BB962C8B-B14F-4D97-AF65-F5344CB8AC3E}">
        <p14:creationId xmlns:p14="http://schemas.microsoft.com/office/powerpoint/2010/main" val="229415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59080" y="5334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Calibration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7991" y="1447800"/>
            <a:ext cx="631397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Added beam energies to the CCDB  (December – </a:t>
            </a:r>
            <a:r>
              <a:rPr lang="en-US" dirty="0" err="1" smtClean="0"/>
              <a:t>PrimEx</a:t>
            </a:r>
            <a:r>
              <a:rPr lang="en-US" dirty="0" smtClean="0"/>
              <a:t> runs)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 Determined PS energy (scale) using energy endpoint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Corrected TAGH/M energy scale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 Use updated  DB tables </a:t>
            </a:r>
            <a:r>
              <a:rPr lang="en-US" dirty="0" err="1" smtClean="0"/>
              <a:t>scaled_energy_range</a:t>
            </a:r>
            <a:r>
              <a:rPr lang="en-US" dirty="0" smtClean="0"/>
              <a:t>  (TAGH/TAGM)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/>
              <a:t>        and </a:t>
            </a:r>
            <a:r>
              <a:rPr lang="en-US" dirty="0" err="1" smtClean="0"/>
              <a:t>energy_range</a:t>
            </a:r>
            <a:r>
              <a:rPr lang="en-US" dirty="0" smtClean="0"/>
              <a:t> (PS) in the analysis (</a:t>
            </a:r>
            <a:r>
              <a:rPr lang="en-US" dirty="0" err="1" smtClean="0"/>
              <a:t>sqlite</a:t>
            </a:r>
            <a:r>
              <a:rPr lang="en-US" dirty="0" smtClean="0"/>
              <a:t>)</a:t>
            </a:r>
          </a:p>
          <a:p>
            <a:r>
              <a:rPr lang="en-US" dirty="0"/>
              <a:t> </a:t>
            </a:r>
            <a:r>
              <a:rPr lang="en-US" dirty="0" smtClean="0"/>
              <a:t>      </a:t>
            </a:r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/>
              <a:t> - energy scale </a:t>
            </a:r>
            <a:r>
              <a:rPr lang="en-US" dirty="0" smtClean="0"/>
              <a:t>also required </a:t>
            </a:r>
            <a:r>
              <a:rPr lang="en-US" dirty="0"/>
              <a:t>for the CCAL calibration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      -  will update CCDB shortly 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68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 idx="4294967295"/>
          </p:nvPr>
        </p:nvSpPr>
        <p:spPr>
          <a:xfrm>
            <a:off x="762000" y="228600"/>
            <a:ext cx="7772400" cy="685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Di-Photon Events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(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PrimEx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104953"/>
            <a:ext cx="4114800" cy="39910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335" y="2057400"/>
            <a:ext cx="4085265" cy="3962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18988" y="6172200"/>
            <a:ext cx="20862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</a:t>
            </a:r>
            <a:r>
              <a:rPr lang="en-US" sz="1400" baseline="-25000" dirty="0" smtClean="0"/>
              <a:t>CCAL</a:t>
            </a:r>
            <a:r>
              <a:rPr lang="en-US" sz="1400" dirty="0" smtClean="0"/>
              <a:t>+ E</a:t>
            </a:r>
            <a:r>
              <a:rPr lang="en-US" sz="1400" baseline="-25000" dirty="0" smtClean="0"/>
              <a:t>FCAL</a:t>
            </a:r>
            <a:r>
              <a:rPr lang="en-US" sz="1400" dirty="0" smtClean="0"/>
              <a:t> – E</a:t>
            </a:r>
            <a:r>
              <a:rPr lang="en-US" sz="1400" baseline="-25000" dirty="0" smtClean="0"/>
              <a:t>BEAM </a:t>
            </a:r>
            <a:r>
              <a:rPr lang="en-US" sz="1400" dirty="0" smtClean="0"/>
              <a:t>   (GeV)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6169223"/>
            <a:ext cx="20862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</a:t>
            </a:r>
            <a:r>
              <a:rPr lang="en-US" sz="1400" baseline="-25000" dirty="0" smtClean="0"/>
              <a:t>CCAL</a:t>
            </a:r>
            <a:r>
              <a:rPr lang="en-US" sz="1400" dirty="0" smtClean="0"/>
              <a:t>+ E</a:t>
            </a:r>
            <a:r>
              <a:rPr lang="en-US" sz="1400" baseline="-25000" dirty="0" smtClean="0"/>
              <a:t>FCAL</a:t>
            </a:r>
            <a:r>
              <a:rPr lang="en-US" sz="1400" dirty="0" smtClean="0"/>
              <a:t> – E</a:t>
            </a:r>
            <a:r>
              <a:rPr lang="en-US" sz="1400" baseline="-25000" dirty="0" smtClean="0"/>
              <a:t>BEAM </a:t>
            </a:r>
            <a:r>
              <a:rPr lang="en-US" sz="1400" dirty="0" smtClean="0"/>
              <a:t>   (GeV)</a:t>
            </a:r>
            <a:endParaRPr 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1219200" y="1295400"/>
            <a:ext cx="6294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Subtract accidentals using evens from adjacent beam bunches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91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152400"/>
            <a:ext cx="7772400" cy="685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Di-photon Yield 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171060"/>
            <a:ext cx="4676775" cy="29249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209542"/>
            <a:ext cx="4553714" cy="28479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887410"/>
            <a:ext cx="3505200" cy="2380322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>
            <a:off x="5366497" y="3267732"/>
            <a:ext cx="500903" cy="12894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62400" y="60314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Runs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001000" y="60314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Runs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600200" y="3581400"/>
            <a:ext cx="1905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Run period: 1 day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957964" y="3657600"/>
            <a:ext cx="2119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Run period: 2 days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247953" y="4876800"/>
            <a:ext cx="2013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Relatively stable       </a:t>
            </a:r>
          </a:p>
          <a:p>
            <a:r>
              <a:rPr lang="en-US" dirty="0" smtClean="0"/>
              <a:t>   performance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531224" y="5135367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Problematic modules in FCAL</a:t>
            </a:r>
          </a:p>
        </p:txBody>
      </p:sp>
      <p:sp>
        <p:nvSpPr>
          <p:cNvPr id="11" name="Oval 10"/>
          <p:cNvSpPr/>
          <p:nvPr/>
        </p:nvSpPr>
        <p:spPr>
          <a:xfrm>
            <a:off x="6934200" y="1580029"/>
            <a:ext cx="473449" cy="4011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26026" y="1475414"/>
            <a:ext cx="4805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Compute tagged flux for all </a:t>
            </a:r>
            <a:r>
              <a:rPr lang="en-US" dirty="0" err="1" smtClean="0"/>
              <a:t>PrimEx</a:t>
            </a:r>
            <a:r>
              <a:rPr lang="en-US" dirty="0" smtClean="0"/>
              <a:t> production</a:t>
            </a:r>
          </a:p>
          <a:p>
            <a:r>
              <a:rPr lang="en-US" dirty="0" smtClean="0"/>
              <a:t>runs (CCDB)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26026" y="2598191"/>
            <a:ext cx="3771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Flux normalized yield of di-photons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200081" y="679722"/>
            <a:ext cx="1941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FCAL XY of clusters</a:t>
            </a:r>
          </a:p>
        </p:txBody>
      </p:sp>
    </p:spTree>
    <p:extLst>
      <p:ext uri="{BB962C8B-B14F-4D97-AF65-F5344CB8AC3E}">
        <p14:creationId xmlns:p14="http://schemas.microsoft.com/office/powerpoint/2010/main" val="56897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152400"/>
            <a:ext cx="7772400" cy="685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Target Density Monitoring (He target)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24" y="1935162"/>
            <a:ext cx="7361076" cy="46037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67000" y="3593068"/>
            <a:ext cx="843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 </a:t>
            </a:r>
            <a:r>
              <a:rPr lang="en-US" dirty="0" err="1" smtClean="0"/>
              <a:t>nA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410200" y="2514600"/>
            <a:ext cx="7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 </a:t>
            </a:r>
            <a:r>
              <a:rPr lang="en-US" dirty="0" err="1" smtClean="0"/>
              <a:t>nA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709699" y="3227943"/>
            <a:ext cx="843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 </a:t>
            </a:r>
            <a:r>
              <a:rPr lang="en-US" dirty="0" err="1" smtClean="0"/>
              <a:t>nA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47800" y="1209159"/>
            <a:ext cx="5407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Normalize </a:t>
            </a:r>
            <a:r>
              <a:rPr lang="en-US" dirty="0" err="1" smtClean="0"/>
              <a:t>lumi</a:t>
            </a:r>
            <a:r>
              <a:rPr lang="en-US" dirty="0" smtClean="0"/>
              <a:t> stability using </a:t>
            </a:r>
            <a:r>
              <a:rPr lang="en-US" dirty="0" err="1" smtClean="0"/>
              <a:t>async</a:t>
            </a:r>
            <a:r>
              <a:rPr lang="en-US" dirty="0" smtClean="0"/>
              <a:t> scalers (PS, ST, TOF 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981200" y="5435640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Mart 26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589059" y="5299165"/>
            <a:ext cx="912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April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38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6734</TotalTime>
  <Words>342</Words>
  <Application>Microsoft Office PowerPoint</Application>
  <PresentationFormat>On-screen Show (4:3)</PresentationFormat>
  <Paragraphs>76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Di-Photon Events (PrimEx)</vt:lpstr>
      <vt:lpstr>Di-photon Yield </vt:lpstr>
      <vt:lpstr>Target Density Monitoring (He target)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Alexander Somov</dc:creator>
  <cp:lastModifiedBy>somov</cp:lastModifiedBy>
  <cp:revision>781</cp:revision>
  <dcterms:created xsi:type="dcterms:W3CDTF">2006-08-16T00:00:00Z</dcterms:created>
  <dcterms:modified xsi:type="dcterms:W3CDTF">2019-05-29T15:27:23Z</dcterms:modified>
</cp:coreProperties>
</file>