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4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30E0F-5607-440C-A097-5626B9CCD79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A661A-DFC1-4E7F-A459-1BDFFF47B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E-1E1B-43E3-AFF6-80F4E4CE59EB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8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B567-7882-4EAD-8BC9-47F7AED13BDE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0B52-A868-4FC3-99BA-A1CF0E8A4AC8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8BA5-2776-4130-A80F-46EBBDB782C6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3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97D6-8A62-4460-B3BC-7BFD043E85B2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4DC3-7E90-4ED1-A211-63785A294351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F051-0508-4CA4-88B0-2972ED887E53}" type="datetime1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0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02F0-DCBA-465A-813C-E16CF0419AFD}" type="datetime1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339-05D5-4BF3-ADB3-D1BEF58D3F63}" type="datetime1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9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B5FD-C470-478D-A50F-D16F199B97B9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8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0C96-872A-4619-BE93-87C34CF4D110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9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BD5E-E4CA-4EDC-847F-B9FD0E8E37C9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C184-81FD-41E8-AA69-89400F8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3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6223" y="1781183"/>
            <a:ext cx="95440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Verification of the Pair Spectrometer Acceptance using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        Compton events 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               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                     (work  progress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3925" y="4352958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Sasha,   June 12, 2020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5B49-1D28-40FE-885A-C496858B85A8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506686" y="1692665"/>
            <a:ext cx="89849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212AE"/>
                </a:solidFill>
              </a:rPr>
              <a:t> </a:t>
            </a:r>
            <a:r>
              <a:rPr lang="en-US" sz="2000" dirty="0" smtClean="0">
                <a:solidFill>
                  <a:srgbClr val="1212AE"/>
                </a:solidFill>
              </a:rPr>
              <a:t>For MC </a:t>
            </a:r>
            <a:r>
              <a:rPr lang="en-US" sz="2000" dirty="0" smtClean="0">
                <a:solidFill>
                  <a:srgbClr val="1212AE"/>
                </a:solidFill>
              </a:rPr>
              <a:t>simulation </a:t>
            </a:r>
            <a:r>
              <a:rPr lang="en-US" sz="2000" dirty="0" smtClean="0">
                <a:solidFill>
                  <a:srgbClr val="1212AE"/>
                </a:solidFill>
              </a:rPr>
              <a:t>set </a:t>
            </a:r>
            <a:r>
              <a:rPr lang="en-US" sz="2000" dirty="0" smtClean="0">
                <a:solidFill>
                  <a:srgbClr val="1212AE"/>
                </a:solidFill>
              </a:rPr>
              <a:t>JANA_CALIB_CONTEXT to “variation = mc”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(for data processing use “variation = default “)</a:t>
            </a:r>
            <a:endParaRPr lang="en-US" sz="2000" dirty="0" smtClean="0"/>
          </a:p>
          <a:p>
            <a:r>
              <a:rPr lang="en-US" sz="2000" dirty="0" smtClean="0"/>
              <a:t>              -  CCDB tables with variation “mc” will be used during in </a:t>
            </a:r>
            <a:r>
              <a:rPr lang="en-US" sz="2000" dirty="0" err="1" smtClean="0"/>
              <a:t>Geant</a:t>
            </a:r>
            <a:r>
              <a:rPr lang="en-US" sz="2000" dirty="0" smtClean="0"/>
              <a:t> and </a:t>
            </a:r>
            <a:r>
              <a:rPr lang="en-US" sz="2000" dirty="0" err="1" smtClean="0"/>
              <a:t>mcsmear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1212AE"/>
                </a:solidFill>
              </a:rPr>
              <a:t>Assigned variation “MC” to the </a:t>
            </a:r>
            <a:r>
              <a:rPr lang="en-US" sz="2000" dirty="0" err="1" smtClean="0">
                <a:solidFill>
                  <a:srgbClr val="1212AE"/>
                </a:solidFill>
              </a:rPr>
              <a:t>beam_spot</a:t>
            </a:r>
            <a:r>
              <a:rPr lang="en-US" sz="2000" dirty="0" smtClean="0">
                <a:solidFill>
                  <a:srgbClr val="1212AE"/>
                </a:solidFill>
              </a:rPr>
              <a:t> Monte Carlo table. A</a:t>
            </a:r>
            <a:r>
              <a:rPr lang="en-US" sz="2000" dirty="0" smtClean="0">
                <a:solidFill>
                  <a:srgbClr val="1212AE"/>
                </a:solidFill>
              </a:rPr>
              <a:t>dded PS acceptance to the CCDB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212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212AE"/>
                </a:solidFill>
              </a:rPr>
              <a:t> Some minor issues with the latest version of </a:t>
            </a:r>
            <a:r>
              <a:rPr lang="en-US" sz="2000" dirty="0" err="1" smtClean="0">
                <a:solidFill>
                  <a:srgbClr val="1212AE"/>
                </a:solidFill>
              </a:rPr>
              <a:t>Geant</a:t>
            </a:r>
            <a:r>
              <a:rPr lang="en-US" sz="2000" dirty="0" smtClean="0">
                <a:solidFill>
                  <a:srgbClr val="1212AE"/>
                </a:solidFill>
              </a:rPr>
              <a:t> 3 </a:t>
            </a:r>
          </a:p>
          <a:p>
            <a:r>
              <a:rPr lang="en-US" sz="2000" dirty="0">
                <a:solidFill>
                  <a:srgbClr val="1212AE"/>
                </a:solidFill>
              </a:rPr>
              <a:t> </a:t>
            </a:r>
            <a:r>
              <a:rPr lang="en-US" sz="2000" dirty="0" smtClean="0">
                <a:solidFill>
                  <a:srgbClr val="1212AE"/>
                </a:solidFill>
              </a:rPr>
              <a:t>    (inconsistency between the old and new geometries in digitization </a:t>
            </a:r>
            <a:r>
              <a:rPr lang="en-US" sz="2000" dirty="0" err="1" smtClean="0">
                <a:solidFill>
                  <a:srgbClr val="1212AE"/>
                </a:solidFill>
              </a:rPr>
              <a:t>hitFTOF</a:t>
            </a:r>
            <a:r>
              <a:rPr lang="en-US" sz="2000" dirty="0" smtClean="0">
                <a:solidFill>
                  <a:srgbClr val="1212AE"/>
                </a:solidFill>
              </a:rPr>
              <a:t>,   </a:t>
            </a:r>
          </a:p>
          <a:p>
            <a:r>
              <a:rPr lang="en-US" sz="2000" dirty="0" smtClean="0">
                <a:solidFill>
                  <a:srgbClr val="1212AE"/>
                </a:solidFill>
              </a:rPr>
              <a:t>      temporary fixed, need to do more tests)</a:t>
            </a:r>
            <a:endParaRPr lang="en-US" sz="2000" dirty="0">
              <a:solidFill>
                <a:srgbClr val="1212AE"/>
              </a:solidFill>
            </a:endParaRPr>
          </a:p>
          <a:p>
            <a:r>
              <a:rPr lang="en-US" sz="2000" dirty="0" smtClean="0"/>
              <a:t>            </a:t>
            </a:r>
          </a:p>
          <a:p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22857" y="485566"/>
            <a:ext cx="6379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Comments Regarding MC Simulation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88FC-F8D1-4F22-8CBC-13FF6E123628}" type="datetime1">
              <a:rPr lang="en-US" smtClean="0"/>
              <a:t>6/12/2020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394926" y="910345"/>
            <a:ext cx="96997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212AE"/>
                </a:solidFill>
              </a:rPr>
              <a:t> </a:t>
            </a:r>
            <a:r>
              <a:rPr lang="en-US" sz="2000" dirty="0" smtClean="0">
                <a:solidFill>
                  <a:srgbClr val="1212AE"/>
                </a:solidFill>
              </a:rPr>
              <a:t>Start looking on runs with the smallest beam flux, 50 </a:t>
            </a:r>
            <a:r>
              <a:rPr lang="en-US" sz="2000" dirty="0" err="1" smtClean="0">
                <a:solidFill>
                  <a:srgbClr val="1212AE"/>
                </a:solidFill>
              </a:rPr>
              <a:t>nA</a:t>
            </a:r>
            <a:r>
              <a:rPr lang="en-US" sz="2000" dirty="0" smtClean="0">
                <a:solidFill>
                  <a:srgbClr val="1212AE"/>
                </a:solidFill>
              </a:rPr>
              <a:t>, He 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1212AE"/>
              </a:solidFill>
            </a:endParaRPr>
          </a:p>
          <a:p>
            <a:r>
              <a:rPr lang="en-US" sz="2000" dirty="0">
                <a:solidFill>
                  <a:srgbClr val="1212AE"/>
                </a:solidFill>
              </a:rPr>
              <a:t> </a:t>
            </a:r>
            <a:r>
              <a:rPr lang="en-US" sz="2000" dirty="0" smtClean="0">
                <a:solidFill>
                  <a:srgbClr val="1212AE"/>
                </a:solidFill>
              </a:rPr>
              <a:t> </a:t>
            </a:r>
            <a:r>
              <a:rPr lang="en-US" sz="2000" dirty="0" smtClean="0"/>
              <a:t>       - uncertainties in the He target density (expected to be less that 5 %)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- small fraction of accidentals (in tagger and CCAL clusters). Try to check the shape of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</a:t>
            </a:r>
            <a:r>
              <a:rPr lang="en-US" sz="2000" dirty="0" smtClean="0"/>
              <a:t>           Compton cross section</a:t>
            </a:r>
            <a:r>
              <a:rPr lang="en-US" sz="2000" dirty="0" smtClean="0">
                <a:solidFill>
                  <a:srgbClr val="1212AE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1212AE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1212AE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212AE"/>
                </a:solidFill>
              </a:rPr>
              <a:t>Event selection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212AE"/>
              </a:solidFill>
            </a:endParaRPr>
          </a:p>
          <a:p>
            <a:r>
              <a:rPr lang="en-US" sz="2000" dirty="0">
                <a:solidFill>
                  <a:srgbClr val="1212AE"/>
                </a:solidFill>
              </a:rPr>
              <a:t> </a:t>
            </a:r>
            <a:r>
              <a:rPr lang="en-US" sz="2000" dirty="0" smtClean="0">
                <a:solidFill>
                  <a:srgbClr val="1212AE"/>
                </a:solidFill>
              </a:rPr>
              <a:t>     </a:t>
            </a:r>
            <a:r>
              <a:rPr lang="en-US" sz="2000" dirty="0" smtClean="0"/>
              <a:t>- one cluster in the FCAL and one in the CCAL  (</a:t>
            </a:r>
            <a:r>
              <a:rPr lang="en-US" sz="2000" dirty="0" smtClean="0">
                <a:sym typeface="Symbol" panose="05050102010706020507" pitchFamily="18" charset="2"/>
              </a:rPr>
              <a:t> t = 8 ns </a:t>
            </a:r>
            <a:r>
              <a:rPr lang="en-US" sz="2000" dirty="0">
                <a:sym typeface="Symbol" panose="05050102010706020507" pitchFamily="18" charset="2"/>
              </a:rPr>
              <a:t>),  </a:t>
            </a:r>
            <a:r>
              <a:rPr lang="en-US" sz="2000" dirty="0" smtClean="0">
                <a:sym typeface="Symbol" panose="05050102010706020507" pitchFamily="18" charset="2"/>
              </a:rPr>
              <a:t>t (FCAL – RF) &lt; 3 ns</a:t>
            </a:r>
          </a:p>
          <a:p>
            <a:endParaRPr lang="en-US" sz="2000" dirty="0" smtClean="0">
              <a:sym typeface="Symbol" panose="05050102010706020507" pitchFamily="18" charset="2"/>
            </a:endParaRPr>
          </a:p>
          <a:p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  - E</a:t>
            </a:r>
            <a:r>
              <a:rPr lang="en-US" sz="2000" baseline="-25000" dirty="0" smtClean="0">
                <a:sym typeface="Symbol" panose="05050102010706020507" pitchFamily="18" charset="2"/>
              </a:rPr>
              <a:t>CCAL</a:t>
            </a:r>
            <a:r>
              <a:rPr lang="en-US" sz="2000" dirty="0" smtClean="0">
                <a:sym typeface="Symbol" panose="05050102010706020507" pitchFamily="18" charset="2"/>
              </a:rPr>
              <a:t> &gt; 1 GeV,   E</a:t>
            </a:r>
            <a:r>
              <a:rPr lang="en-US" sz="2000" baseline="-25000" dirty="0" smtClean="0">
                <a:sym typeface="Symbol" panose="05050102010706020507" pitchFamily="18" charset="2"/>
              </a:rPr>
              <a:t>FCAL</a:t>
            </a:r>
            <a:r>
              <a:rPr lang="en-US" sz="2000" dirty="0" smtClean="0">
                <a:sym typeface="Symbol" panose="05050102010706020507" pitchFamily="18" charset="2"/>
              </a:rPr>
              <a:t> &gt; 0.5 GeV</a:t>
            </a:r>
          </a:p>
          <a:p>
            <a:endParaRPr lang="en-US" sz="2000" dirty="0" smtClean="0">
              <a:sym typeface="Symbol" panose="05050102010706020507" pitchFamily="18" charset="2"/>
            </a:endParaRPr>
          </a:p>
          <a:p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  - fiducial cuts in calorimeters:</a:t>
            </a:r>
          </a:p>
          <a:p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          exclude </a:t>
            </a:r>
            <a:r>
              <a:rPr lang="en-US" sz="2000" dirty="0" err="1" smtClean="0">
                <a:sym typeface="Symbol" panose="05050102010706020507" pitchFamily="18" charset="2"/>
              </a:rPr>
              <a:t>fcal</a:t>
            </a:r>
            <a:r>
              <a:rPr lang="en-US" sz="2000" dirty="0" smtClean="0">
                <a:sym typeface="Symbol" panose="05050102010706020507" pitchFamily="18" charset="2"/>
              </a:rPr>
              <a:t> inner ring,  -7 cm &lt; X</a:t>
            </a:r>
            <a:r>
              <a:rPr lang="en-US" sz="2000" baseline="-25000" dirty="0" smtClean="0">
                <a:sym typeface="Symbol" panose="05050102010706020507" pitchFamily="18" charset="2"/>
              </a:rPr>
              <a:t>CCAL</a:t>
            </a:r>
            <a:r>
              <a:rPr lang="en-US" sz="2000" dirty="0" smtClean="0">
                <a:sym typeface="Symbol" panose="05050102010706020507" pitchFamily="18" charset="2"/>
              </a:rPr>
              <a:t> &lt; 9 cm,   -9 cm &lt; Y</a:t>
            </a:r>
            <a:r>
              <a:rPr lang="en-US" sz="2000" baseline="-25000" dirty="0" smtClean="0">
                <a:sym typeface="Symbol" panose="05050102010706020507" pitchFamily="18" charset="2"/>
              </a:rPr>
              <a:t>CCAL</a:t>
            </a:r>
            <a:r>
              <a:rPr lang="en-US" sz="2000" dirty="0" smtClean="0">
                <a:sym typeface="Symbol" panose="05050102010706020507" pitchFamily="18" charset="2"/>
              </a:rPr>
              <a:t> &lt; 9 cm</a:t>
            </a:r>
            <a:endParaRPr lang="en-US" sz="2000" dirty="0" smtClean="0">
              <a:sym typeface="Symbol" panose="05050102010706020507" pitchFamily="18" charset="2"/>
            </a:endParaRPr>
          </a:p>
          <a:p>
            <a:r>
              <a:rPr lang="en-US" sz="2000" dirty="0">
                <a:solidFill>
                  <a:srgbClr val="1212AE"/>
                </a:solidFill>
                <a:sym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rgbClr val="1212AE"/>
                </a:solidFill>
                <a:sym typeface="Symbol" panose="05050102010706020507" pitchFamily="18" charset="2"/>
              </a:rPr>
              <a:t>      </a:t>
            </a:r>
            <a:endParaRPr lang="en-US" sz="2000" dirty="0" smtClean="0">
              <a:solidFill>
                <a:srgbClr val="1212A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0457" y="129966"/>
            <a:ext cx="4099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Compton Reconstruction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7F5-4546-4AF0-A870-BA0D80A39D25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2857" y="485566"/>
            <a:ext cx="692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Monte Carlo Simulation: Compton Events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48" y="1441174"/>
            <a:ext cx="5874780" cy="4006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6983231" y="2279572"/>
            <a:ext cx="42976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Monte Carlo samples generated by </a:t>
            </a:r>
            <a:r>
              <a:rPr lang="en-US" dirty="0" err="1" smtClean="0"/>
              <a:t>Igal</a:t>
            </a:r>
            <a:r>
              <a:rPr lang="en-US" dirty="0" smtClean="0"/>
              <a:t> using </a:t>
            </a:r>
            <a:r>
              <a:rPr lang="en-US" dirty="0" err="1" smtClean="0"/>
              <a:t>Pawel</a:t>
            </a:r>
            <a:r>
              <a:rPr lang="en-US" dirty="0" smtClean="0"/>
              <a:t> event generator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- Radiative corrections included</a:t>
            </a:r>
          </a:p>
          <a:p>
            <a:endParaRPr lang="en-US" dirty="0"/>
          </a:p>
          <a:p>
            <a:r>
              <a:rPr lang="en-US" dirty="0" smtClean="0"/>
              <a:t> - </a:t>
            </a:r>
            <a:r>
              <a:rPr lang="en-US" dirty="0" err="1" smtClean="0"/>
              <a:t>Igal</a:t>
            </a:r>
            <a:r>
              <a:rPr lang="en-US" dirty="0" smtClean="0"/>
              <a:t> has implemented the generator to the </a:t>
            </a:r>
            <a:r>
              <a:rPr lang="en-US" dirty="0" err="1" smtClean="0"/>
              <a:t>GlueX</a:t>
            </a:r>
            <a:r>
              <a:rPr lang="en-US" dirty="0" smtClean="0"/>
              <a:t> framework (to be checked) 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A1F-2F82-496A-896C-D383E5DF36C9}" type="datetime1">
              <a:rPr lang="en-US" smtClean="0"/>
              <a:t>6/12/2020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94" y="1176183"/>
            <a:ext cx="4902172" cy="22465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9023" y="169503"/>
            <a:ext cx="403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Compton Reconstruction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3289852" y="3488563"/>
            <a:ext cx="3021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r>
              <a:rPr lang="en-US" sz="1600" baseline="-25000" dirty="0" smtClean="0"/>
              <a:t>FCAL</a:t>
            </a:r>
            <a:r>
              <a:rPr lang="en-US" sz="1600" dirty="0" smtClean="0"/>
              <a:t> + E</a:t>
            </a:r>
            <a:r>
              <a:rPr lang="en-US" sz="1600" baseline="-25000" dirty="0" smtClean="0"/>
              <a:t>CCAL</a:t>
            </a:r>
            <a:r>
              <a:rPr lang="en-US" sz="1600" dirty="0" smtClean="0"/>
              <a:t> - E</a:t>
            </a:r>
            <a:r>
              <a:rPr lang="en-US" sz="1600" baseline="-25000" dirty="0" smtClean="0"/>
              <a:t>BEAM</a:t>
            </a:r>
            <a:r>
              <a:rPr lang="en-US" sz="1600" dirty="0" smtClean="0"/>
              <a:t>    (GeV)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325880" y="1330181"/>
            <a:ext cx="196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TAGM counter 33</a:t>
            </a:r>
          </a:p>
          <a:p>
            <a:r>
              <a:rPr lang="en-US" dirty="0" smtClean="0"/>
              <a:t>     (E </a:t>
            </a:r>
            <a:r>
              <a:rPr lang="en-US" dirty="0" smtClean="0">
                <a:sym typeface="Symbol" panose="05050102010706020507" pitchFamily="18" charset="2"/>
              </a:rPr>
              <a:t>9 GeV)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9955032" y="480428"/>
            <a:ext cx="134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61914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86277" y="2473612"/>
            <a:ext cx="48701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212AE"/>
                </a:solidFill>
              </a:rPr>
              <a:t>Subtract accidentals</a:t>
            </a:r>
          </a:p>
          <a:p>
            <a:endParaRPr lang="en-US" dirty="0">
              <a:solidFill>
                <a:srgbClr val="1212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212AE"/>
                </a:solidFill>
              </a:rPr>
              <a:t>Subtract background using empty target runs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1212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212AE"/>
                </a:solidFill>
              </a:rPr>
              <a:t> Fit for event yield using a Crystal Ball function</a:t>
            </a:r>
            <a:endParaRPr lang="en-US" dirty="0">
              <a:solidFill>
                <a:srgbClr val="1212A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90" y="4044181"/>
            <a:ext cx="5073380" cy="220438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flipH="1">
            <a:off x="3183206" y="6296354"/>
            <a:ext cx="3021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r>
              <a:rPr lang="en-US" sz="1600" baseline="-25000" dirty="0" smtClean="0"/>
              <a:t>FCAL</a:t>
            </a:r>
            <a:r>
              <a:rPr lang="en-US" sz="1600" dirty="0" smtClean="0"/>
              <a:t> + E</a:t>
            </a:r>
            <a:r>
              <a:rPr lang="en-US" sz="1600" baseline="-25000" dirty="0" smtClean="0"/>
              <a:t>CCAL</a:t>
            </a:r>
            <a:r>
              <a:rPr lang="en-US" sz="1600" dirty="0" smtClean="0"/>
              <a:t> - E</a:t>
            </a:r>
            <a:r>
              <a:rPr lang="en-US" sz="1600" baseline="-25000" dirty="0" smtClean="0"/>
              <a:t>BEAM</a:t>
            </a:r>
            <a:r>
              <a:rPr lang="en-US" sz="1600" dirty="0" smtClean="0"/>
              <a:t>    (GeV)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992879" y="1668650"/>
            <a:ext cx="208722" cy="90684"/>
          </a:xfrm>
          <a:prstGeom prst="rect">
            <a:avLst/>
          </a:prstGeom>
          <a:solidFill>
            <a:srgbClr val="1212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212A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09540" y="1512496"/>
            <a:ext cx="118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Accidentals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83DC-1610-4BA9-8451-F290617E874D}" type="datetime1">
              <a:rPr lang="en-US" smtClean="0"/>
              <a:t>6/12/2020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388" y="1568726"/>
            <a:ext cx="5621111" cy="3833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4" y="1568726"/>
            <a:ext cx="5693228" cy="38824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07386" y="411386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61914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54828" y="297560"/>
            <a:ext cx="3762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 Normalized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Yield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A453-9AD4-4944-826D-6187E39A82D3}" type="datetime1">
              <a:rPr lang="en-US" smtClean="0"/>
              <a:t>6/12/2020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56167"/>
            <a:ext cx="692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Compton Cross Section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44" y="1171431"/>
            <a:ext cx="7028208" cy="4792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07287" y="1888435"/>
            <a:ext cx="2958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there are uncertainties </a:t>
            </a:r>
          </a:p>
          <a:p>
            <a:r>
              <a:rPr lang="en-US" dirty="0" smtClean="0"/>
              <a:t>             in He target density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5B24-CCB9-4F8D-ADD0-9686E606EC57}" type="datetime1">
              <a:rPr lang="en-US" smtClean="0"/>
              <a:t>6/12/2020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184-81FD-41E8-AA69-89400F828D28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4337" y="2926810"/>
            <a:ext cx="38157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Shape of the cross section is </a:t>
            </a:r>
          </a:p>
          <a:p>
            <a:r>
              <a:rPr lang="en-US" dirty="0"/>
              <a:t> </a:t>
            </a:r>
            <a:r>
              <a:rPr lang="en-US" dirty="0" smtClean="0"/>
              <a:t>     in a relatively good agreement </a:t>
            </a:r>
          </a:p>
          <a:p>
            <a:r>
              <a:rPr lang="en-US" dirty="0"/>
              <a:t> </a:t>
            </a:r>
            <a:r>
              <a:rPr lang="en-US" dirty="0" smtClean="0"/>
              <a:t>      with theoretical predictions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need to check with larger statistics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393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34</cp:revision>
  <dcterms:created xsi:type="dcterms:W3CDTF">2020-06-05T16:22:17Z</dcterms:created>
  <dcterms:modified xsi:type="dcterms:W3CDTF">2020-06-12T16:53:17Z</dcterms:modified>
</cp:coreProperties>
</file>