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303" r:id="rId3"/>
    <p:sldId id="290" r:id="rId4"/>
    <p:sldId id="265" r:id="rId5"/>
    <p:sldId id="299" r:id="rId6"/>
    <p:sldId id="293" r:id="rId7"/>
    <p:sldId id="286" r:id="rId8"/>
    <p:sldId id="300" r:id="rId9"/>
    <p:sldId id="301" r:id="rId10"/>
    <p:sldId id="30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663300"/>
    <a:srgbClr val="2D591B"/>
    <a:srgbClr val="8E638F"/>
    <a:srgbClr val="DE4642"/>
    <a:srgbClr val="FE5E5E"/>
    <a:srgbClr val="EFEFEF"/>
    <a:srgbClr val="754D85"/>
    <a:srgbClr val="133517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2007" autoAdjust="0"/>
  </p:normalViewPr>
  <p:slideViewPr>
    <p:cSldViewPr>
      <p:cViewPr>
        <p:scale>
          <a:sx n="90" d="100"/>
          <a:sy n="90" d="100"/>
        </p:scale>
        <p:origin x="-732" y="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6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948F05-92E5-4253-992A-06FF261A5717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ACCE2D8-B3CE-408B-95E3-0634076C0723}">
      <dgm:prSet phldrT="[Text]"/>
      <dgm:spPr/>
      <dgm:t>
        <a:bodyPr/>
        <a:lstStyle/>
        <a:p>
          <a:r>
            <a:rPr lang="en-US" dirty="0" smtClean="0"/>
            <a:t>C++ </a:t>
          </a:r>
          <a:br>
            <a:rPr lang="en-US" dirty="0" smtClean="0"/>
          </a:br>
          <a:r>
            <a:rPr lang="en-US" dirty="0" smtClean="0"/>
            <a:t>Users</a:t>
          </a:r>
          <a:endParaRPr lang="en-US" dirty="0"/>
        </a:p>
      </dgm:t>
    </dgm:pt>
    <dgm:pt modelId="{5FFDEB06-0D48-438C-A4C8-5D9BB860DDAD}" type="parTrans" cxnId="{08BE1179-F435-4478-B784-38B5FAD27F79}">
      <dgm:prSet/>
      <dgm:spPr/>
      <dgm:t>
        <a:bodyPr/>
        <a:lstStyle/>
        <a:p>
          <a:endParaRPr lang="en-US"/>
        </a:p>
      </dgm:t>
    </dgm:pt>
    <dgm:pt modelId="{DD3D3B28-3A46-402F-867F-AEDFD0C7818E}" type="sibTrans" cxnId="{08BE1179-F435-4478-B784-38B5FAD27F79}">
      <dgm:prSet/>
      <dgm:spPr/>
      <dgm:t>
        <a:bodyPr/>
        <a:lstStyle/>
        <a:p>
          <a:endParaRPr lang="en-US"/>
        </a:p>
      </dgm:t>
    </dgm:pt>
    <dgm:pt modelId="{056F86CF-2D6D-4F48-A8EB-1D043ED22708}">
      <dgm:prSet phldrT="[Text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dirty="0" smtClean="0"/>
            <a:t>Python Users</a:t>
          </a:r>
          <a:endParaRPr lang="en-US" dirty="0"/>
        </a:p>
      </dgm:t>
    </dgm:pt>
    <dgm:pt modelId="{17BB8C9E-5656-4460-9ACA-FA93501FDFE5}" type="parTrans" cxnId="{B886D07E-4DB4-4D05-A06A-B4DFE71291F8}">
      <dgm:prSet/>
      <dgm:spPr/>
      <dgm:t>
        <a:bodyPr/>
        <a:lstStyle/>
        <a:p>
          <a:endParaRPr lang="en-US"/>
        </a:p>
      </dgm:t>
    </dgm:pt>
    <dgm:pt modelId="{47FAD5BA-3FDC-4B5D-8055-E6C688CC39A4}" type="sibTrans" cxnId="{B886D07E-4DB4-4D05-A06A-B4DFE71291F8}">
      <dgm:prSet/>
      <dgm:spPr/>
      <dgm:t>
        <a:bodyPr/>
        <a:lstStyle/>
        <a:p>
          <a:endParaRPr lang="en-US"/>
        </a:p>
      </dgm:t>
    </dgm:pt>
    <dgm:pt modelId="{7F00DB3E-8C50-420C-B589-BDFF103374A8}">
      <dgm:prSet phldrT="[Text]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r>
            <a:rPr lang="en-US" dirty="0" smtClean="0"/>
            <a:t>&gt; Command line tools _</a:t>
          </a:r>
          <a:endParaRPr lang="en-US" dirty="0"/>
        </a:p>
      </dgm:t>
    </dgm:pt>
    <dgm:pt modelId="{AD4967C1-9E3C-4E9A-924E-D562A532CDF1}" type="parTrans" cxnId="{86DEC147-00DB-4FCF-B0E5-EB827B74DDE1}">
      <dgm:prSet/>
      <dgm:spPr/>
      <dgm:t>
        <a:bodyPr/>
        <a:lstStyle/>
        <a:p>
          <a:endParaRPr lang="en-US"/>
        </a:p>
      </dgm:t>
    </dgm:pt>
    <dgm:pt modelId="{E66B73F0-87A4-4D6E-A0ED-F026A87F3C95}" type="sibTrans" cxnId="{86DEC147-00DB-4FCF-B0E5-EB827B74DDE1}">
      <dgm:prSet/>
      <dgm:spPr/>
      <dgm:t>
        <a:bodyPr/>
        <a:lstStyle/>
        <a:p>
          <a:endParaRPr lang="en-US"/>
        </a:p>
      </dgm:t>
    </dgm:pt>
    <dgm:pt modelId="{308FBE6F-42B6-4F91-91F7-586D892877A2}">
      <dgm:prSet phldrT="[Text]"/>
      <dgm:spPr>
        <a:solidFill>
          <a:schemeClr val="bg1">
            <a:lumMod val="95000"/>
          </a:schemeClr>
        </a:solidFill>
        <a:ln>
          <a:solidFill>
            <a:schemeClr val="tx2">
              <a:lumMod val="50000"/>
            </a:schemeClr>
          </a:solidFill>
        </a:ln>
      </dgm:spPr>
      <dgm:t>
        <a:bodyPr/>
        <a:lstStyle/>
        <a:p>
          <a:r>
            <a:rPr lang="en-US" dirty="0" smtClean="0">
              <a:solidFill>
                <a:srgbClr val="002060"/>
              </a:solidFill>
            </a:rPr>
            <a:t>WEB</a:t>
          </a:r>
          <a:endParaRPr lang="en-US" dirty="0">
            <a:solidFill>
              <a:srgbClr val="002060"/>
            </a:solidFill>
          </a:endParaRPr>
        </a:p>
      </dgm:t>
    </dgm:pt>
    <dgm:pt modelId="{48BE1C05-CA59-4F2C-8CF6-D80409954729}" type="parTrans" cxnId="{D5C2B671-85AE-478F-BADE-AA3437044451}">
      <dgm:prSet/>
      <dgm:spPr/>
      <dgm:t>
        <a:bodyPr/>
        <a:lstStyle/>
        <a:p>
          <a:endParaRPr lang="en-US"/>
        </a:p>
      </dgm:t>
    </dgm:pt>
    <dgm:pt modelId="{BA760EED-47D0-4566-998C-31209DF718A6}" type="sibTrans" cxnId="{D5C2B671-85AE-478F-BADE-AA3437044451}">
      <dgm:prSet/>
      <dgm:spPr/>
      <dgm:t>
        <a:bodyPr/>
        <a:lstStyle/>
        <a:p>
          <a:endParaRPr lang="en-US"/>
        </a:p>
      </dgm:t>
    </dgm:pt>
    <dgm:pt modelId="{887C581E-9108-4FDB-8A6F-7FEDF656BFA3}">
      <dgm:prSet phldrT="[Text]"/>
      <dgm:spPr/>
      <dgm:t>
        <a:bodyPr/>
        <a:lstStyle/>
        <a:p>
          <a:r>
            <a:rPr lang="en-US" dirty="0" smtClean="0">
              <a:solidFill>
                <a:srgbClr val="FFC000"/>
              </a:solidFill>
            </a:rPr>
            <a:t>JANA</a:t>
          </a:r>
          <a:r>
            <a:rPr lang="en-US" dirty="0" smtClean="0"/>
            <a:t> Users</a:t>
          </a:r>
          <a:endParaRPr lang="en-US" dirty="0"/>
        </a:p>
      </dgm:t>
    </dgm:pt>
    <dgm:pt modelId="{513A3874-7A32-4FCF-B154-36905D4DE702}" type="parTrans" cxnId="{AEF3E594-6565-468C-9247-453BAFE5C655}">
      <dgm:prSet/>
      <dgm:spPr/>
      <dgm:t>
        <a:bodyPr/>
        <a:lstStyle/>
        <a:p>
          <a:endParaRPr lang="en-US"/>
        </a:p>
      </dgm:t>
    </dgm:pt>
    <dgm:pt modelId="{9D2E7D16-96C4-4E74-975F-3266BF0592F9}" type="sibTrans" cxnId="{AEF3E594-6565-468C-9247-453BAFE5C655}">
      <dgm:prSet/>
      <dgm:spPr/>
      <dgm:t>
        <a:bodyPr/>
        <a:lstStyle/>
        <a:p>
          <a:endParaRPr lang="en-US"/>
        </a:p>
      </dgm:t>
    </dgm:pt>
    <dgm:pt modelId="{797B2806-2E36-408B-8403-02DF1DE64CBC}" type="pres">
      <dgm:prSet presAssocID="{75948F05-92E5-4253-992A-06FF261A571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114756-6B9C-4437-97E4-ECD30437BA47}" type="pres">
      <dgm:prSet presAssocID="{7ACCE2D8-B3CE-408B-95E3-0634076C072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E229F2-D6AB-42D9-A414-9237AA82CF2D}" type="pres">
      <dgm:prSet presAssocID="{7ACCE2D8-B3CE-408B-95E3-0634076C0723}" presName="spNode" presStyleCnt="0"/>
      <dgm:spPr/>
    </dgm:pt>
    <dgm:pt modelId="{F51C6200-BE3C-4095-BFF1-E6E700770435}" type="pres">
      <dgm:prSet presAssocID="{DD3D3B28-3A46-402F-867F-AEDFD0C7818E}" presName="sibTrans" presStyleLbl="sibTrans1D1" presStyleIdx="0" presStyleCnt="5"/>
      <dgm:spPr/>
      <dgm:t>
        <a:bodyPr/>
        <a:lstStyle/>
        <a:p>
          <a:endParaRPr lang="en-US"/>
        </a:p>
      </dgm:t>
    </dgm:pt>
    <dgm:pt modelId="{894A3FCC-19B6-4124-994F-24A5DF8A45E8}" type="pres">
      <dgm:prSet presAssocID="{056F86CF-2D6D-4F48-A8EB-1D043ED2270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0A2175-85AD-42CA-ABD6-CEF8CD5EB9FB}" type="pres">
      <dgm:prSet presAssocID="{056F86CF-2D6D-4F48-A8EB-1D043ED22708}" presName="spNode" presStyleCnt="0"/>
      <dgm:spPr/>
    </dgm:pt>
    <dgm:pt modelId="{6E75E371-E4D1-4969-B379-C2576D3806CF}" type="pres">
      <dgm:prSet presAssocID="{47FAD5BA-3FDC-4B5D-8055-E6C688CC39A4}" presName="sibTrans" presStyleLbl="sibTrans1D1" presStyleIdx="1" presStyleCnt="5"/>
      <dgm:spPr/>
      <dgm:t>
        <a:bodyPr/>
        <a:lstStyle/>
        <a:p>
          <a:endParaRPr lang="en-US"/>
        </a:p>
      </dgm:t>
    </dgm:pt>
    <dgm:pt modelId="{3845DAED-7F6D-4036-AB18-EA402D322357}" type="pres">
      <dgm:prSet presAssocID="{7F00DB3E-8C50-420C-B589-BDFF103374A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1D7AD6-6927-490E-B84F-8FBCA1BD34B1}" type="pres">
      <dgm:prSet presAssocID="{7F00DB3E-8C50-420C-B589-BDFF103374A8}" presName="spNode" presStyleCnt="0"/>
      <dgm:spPr/>
    </dgm:pt>
    <dgm:pt modelId="{5DE254B9-CB2A-4376-AC66-3597B743C647}" type="pres">
      <dgm:prSet presAssocID="{E66B73F0-87A4-4D6E-A0ED-F026A87F3C95}" presName="sibTrans" presStyleLbl="sibTrans1D1" presStyleIdx="2" presStyleCnt="5"/>
      <dgm:spPr/>
      <dgm:t>
        <a:bodyPr/>
        <a:lstStyle/>
        <a:p>
          <a:endParaRPr lang="en-US"/>
        </a:p>
      </dgm:t>
    </dgm:pt>
    <dgm:pt modelId="{165D8971-9998-415F-BF3F-8ED04E1F3F50}" type="pres">
      <dgm:prSet presAssocID="{308FBE6F-42B6-4F91-91F7-586D892877A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973201-EA46-4CD1-9154-9A7D015EFD4E}" type="pres">
      <dgm:prSet presAssocID="{308FBE6F-42B6-4F91-91F7-586D892877A2}" presName="spNode" presStyleCnt="0"/>
      <dgm:spPr/>
    </dgm:pt>
    <dgm:pt modelId="{00DAD2C2-E67B-4BEE-9F83-A6B3635337F1}" type="pres">
      <dgm:prSet presAssocID="{BA760EED-47D0-4566-998C-31209DF718A6}" presName="sibTrans" presStyleLbl="sibTrans1D1" presStyleIdx="3" presStyleCnt="5"/>
      <dgm:spPr/>
      <dgm:t>
        <a:bodyPr/>
        <a:lstStyle/>
        <a:p>
          <a:endParaRPr lang="en-US"/>
        </a:p>
      </dgm:t>
    </dgm:pt>
    <dgm:pt modelId="{AB7C5891-7648-4AE0-8EA1-67913D29E964}" type="pres">
      <dgm:prSet presAssocID="{887C581E-9108-4FDB-8A6F-7FEDF656BFA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5A1831-B33E-4F70-9816-0E4FCCD52C0A}" type="pres">
      <dgm:prSet presAssocID="{887C581E-9108-4FDB-8A6F-7FEDF656BFA3}" presName="spNode" presStyleCnt="0"/>
      <dgm:spPr/>
    </dgm:pt>
    <dgm:pt modelId="{B653A5E8-7742-48B0-BCE8-8F119E1377D4}" type="pres">
      <dgm:prSet presAssocID="{9D2E7D16-96C4-4E74-975F-3266BF0592F9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6918978F-BFEE-478B-B938-1CAA289D4FD6}" type="presOf" srcId="{7F00DB3E-8C50-420C-B589-BDFF103374A8}" destId="{3845DAED-7F6D-4036-AB18-EA402D322357}" srcOrd="0" destOrd="0" presId="urn:microsoft.com/office/officeart/2005/8/layout/cycle6"/>
    <dgm:cxn modelId="{AEF3E594-6565-468C-9247-453BAFE5C655}" srcId="{75948F05-92E5-4253-992A-06FF261A5717}" destId="{887C581E-9108-4FDB-8A6F-7FEDF656BFA3}" srcOrd="4" destOrd="0" parTransId="{513A3874-7A32-4FCF-B154-36905D4DE702}" sibTransId="{9D2E7D16-96C4-4E74-975F-3266BF0592F9}"/>
    <dgm:cxn modelId="{5684DA55-E6CB-4374-981F-0254A0F6E9D2}" type="presOf" srcId="{887C581E-9108-4FDB-8A6F-7FEDF656BFA3}" destId="{AB7C5891-7648-4AE0-8EA1-67913D29E964}" srcOrd="0" destOrd="0" presId="urn:microsoft.com/office/officeart/2005/8/layout/cycle6"/>
    <dgm:cxn modelId="{4A345B0E-6441-4BC7-93CA-F369D7ACDE08}" type="presOf" srcId="{47FAD5BA-3FDC-4B5D-8055-E6C688CC39A4}" destId="{6E75E371-E4D1-4969-B379-C2576D3806CF}" srcOrd="0" destOrd="0" presId="urn:microsoft.com/office/officeart/2005/8/layout/cycle6"/>
    <dgm:cxn modelId="{08BE1179-F435-4478-B784-38B5FAD27F79}" srcId="{75948F05-92E5-4253-992A-06FF261A5717}" destId="{7ACCE2D8-B3CE-408B-95E3-0634076C0723}" srcOrd="0" destOrd="0" parTransId="{5FFDEB06-0D48-438C-A4C8-5D9BB860DDAD}" sibTransId="{DD3D3B28-3A46-402F-867F-AEDFD0C7818E}"/>
    <dgm:cxn modelId="{1513950E-DCEF-4328-8051-756B45851E5E}" type="presOf" srcId="{75948F05-92E5-4253-992A-06FF261A5717}" destId="{797B2806-2E36-408B-8403-02DF1DE64CBC}" srcOrd="0" destOrd="0" presId="urn:microsoft.com/office/officeart/2005/8/layout/cycle6"/>
    <dgm:cxn modelId="{966D72E5-BB1B-4D07-BF86-5BF09AD585DC}" type="presOf" srcId="{DD3D3B28-3A46-402F-867F-AEDFD0C7818E}" destId="{F51C6200-BE3C-4095-BFF1-E6E700770435}" srcOrd="0" destOrd="0" presId="urn:microsoft.com/office/officeart/2005/8/layout/cycle6"/>
    <dgm:cxn modelId="{9B60A24B-3651-40E3-BC9D-6E9D6BBD1322}" type="presOf" srcId="{9D2E7D16-96C4-4E74-975F-3266BF0592F9}" destId="{B653A5E8-7742-48B0-BCE8-8F119E1377D4}" srcOrd="0" destOrd="0" presId="urn:microsoft.com/office/officeart/2005/8/layout/cycle6"/>
    <dgm:cxn modelId="{FA4DB98D-5503-481A-9AD6-25534AB4EF17}" type="presOf" srcId="{7ACCE2D8-B3CE-408B-95E3-0634076C0723}" destId="{03114756-6B9C-4437-97E4-ECD30437BA47}" srcOrd="0" destOrd="0" presId="urn:microsoft.com/office/officeart/2005/8/layout/cycle6"/>
    <dgm:cxn modelId="{677F5549-C6E2-4FF8-B1A3-B237CCDEE4C6}" type="presOf" srcId="{056F86CF-2D6D-4F48-A8EB-1D043ED22708}" destId="{894A3FCC-19B6-4124-994F-24A5DF8A45E8}" srcOrd="0" destOrd="0" presId="urn:microsoft.com/office/officeart/2005/8/layout/cycle6"/>
    <dgm:cxn modelId="{86DEC147-00DB-4FCF-B0E5-EB827B74DDE1}" srcId="{75948F05-92E5-4253-992A-06FF261A5717}" destId="{7F00DB3E-8C50-420C-B589-BDFF103374A8}" srcOrd="2" destOrd="0" parTransId="{AD4967C1-9E3C-4E9A-924E-D562A532CDF1}" sibTransId="{E66B73F0-87A4-4D6E-A0ED-F026A87F3C95}"/>
    <dgm:cxn modelId="{B886D07E-4DB4-4D05-A06A-B4DFE71291F8}" srcId="{75948F05-92E5-4253-992A-06FF261A5717}" destId="{056F86CF-2D6D-4F48-A8EB-1D043ED22708}" srcOrd="1" destOrd="0" parTransId="{17BB8C9E-5656-4460-9ACA-FA93501FDFE5}" sibTransId="{47FAD5BA-3FDC-4B5D-8055-E6C688CC39A4}"/>
    <dgm:cxn modelId="{D5C2B671-85AE-478F-BADE-AA3437044451}" srcId="{75948F05-92E5-4253-992A-06FF261A5717}" destId="{308FBE6F-42B6-4F91-91F7-586D892877A2}" srcOrd="3" destOrd="0" parTransId="{48BE1C05-CA59-4F2C-8CF6-D80409954729}" sibTransId="{BA760EED-47D0-4566-998C-31209DF718A6}"/>
    <dgm:cxn modelId="{FCD6D847-6D17-490C-965B-24069A524F46}" type="presOf" srcId="{308FBE6F-42B6-4F91-91F7-586D892877A2}" destId="{165D8971-9998-415F-BF3F-8ED04E1F3F50}" srcOrd="0" destOrd="0" presId="urn:microsoft.com/office/officeart/2005/8/layout/cycle6"/>
    <dgm:cxn modelId="{09BABE2D-0DA5-4D5B-8860-66B87042D229}" type="presOf" srcId="{E66B73F0-87A4-4D6E-A0ED-F026A87F3C95}" destId="{5DE254B9-CB2A-4376-AC66-3597B743C647}" srcOrd="0" destOrd="0" presId="urn:microsoft.com/office/officeart/2005/8/layout/cycle6"/>
    <dgm:cxn modelId="{F67888CD-4D76-4450-857C-CDFCF0921722}" type="presOf" srcId="{BA760EED-47D0-4566-998C-31209DF718A6}" destId="{00DAD2C2-E67B-4BEE-9F83-A6B3635337F1}" srcOrd="0" destOrd="0" presId="urn:microsoft.com/office/officeart/2005/8/layout/cycle6"/>
    <dgm:cxn modelId="{C0186419-4AE0-42C8-B4B2-74D565E26A25}" type="presParOf" srcId="{797B2806-2E36-408B-8403-02DF1DE64CBC}" destId="{03114756-6B9C-4437-97E4-ECD30437BA47}" srcOrd="0" destOrd="0" presId="urn:microsoft.com/office/officeart/2005/8/layout/cycle6"/>
    <dgm:cxn modelId="{8275D7E8-7572-49AB-A6F0-876A64C7E46B}" type="presParOf" srcId="{797B2806-2E36-408B-8403-02DF1DE64CBC}" destId="{B9E229F2-D6AB-42D9-A414-9237AA82CF2D}" srcOrd="1" destOrd="0" presId="urn:microsoft.com/office/officeart/2005/8/layout/cycle6"/>
    <dgm:cxn modelId="{8645A435-B4A3-477B-9D39-8BA461ECB8A2}" type="presParOf" srcId="{797B2806-2E36-408B-8403-02DF1DE64CBC}" destId="{F51C6200-BE3C-4095-BFF1-E6E700770435}" srcOrd="2" destOrd="0" presId="urn:microsoft.com/office/officeart/2005/8/layout/cycle6"/>
    <dgm:cxn modelId="{ACB1FF59-70DC-45F9-BD81-EB8A50872289}" type="presParOf" srcId="{797B2806-2E36-408B-8403-02DF1DE64CBC}" destId="{894A3FCC-19B6-4124-994F-24A5DF8A45E8}" srcOrd="3" destOrd="0" presId="urn:microsoft.com/office/officeart/2005/8/layout/cycle6"/>
    <dgm:cxn modelId="{488F0C27-0DFE-4F66-8B3F-58E6640D9536}" type="presParOf" srcId="{797B2806-2E36-408B-8403-02DF1DE64CBC}" destId="{CF0A2175-85AD-42CA-ABD6-CEF8CD5EB9FB}" srcOrd="4" destOrd="0" presId="urn:microsoft.com/office/officeart/2005/8/layout/cycle6"/>
    <dgm:cxn modelId="{44BA2B35-00E8-4B29-B16C-983848E1DF63}" type="presParOf" srcId="{797B2806-2E36-408B-8403-02DF1DE64CBC}" destId="{6E75E371-E4D1-4969-B379-C2576D3806CF}" srcOrd="5" destOrd="0" presId="urn:microsoft.com/office/officeart/2005/8/layout/cycle6"/>
    <dgm:cxn modelId="{36207A4A-5D5F-4B35-A54A-23CCD04CC26D}" type="presParOf" srcId="{797B2806-2E36-408B-8403-02DF1DE64CBC}" destId="{3845DAED-7F6D-4036-AB18-EA402D322357}" srcOrd="6" destOrd="0" presId="urn:microsoft.com/office/officeart/2005/8/layout/cycle6"/>
    <dgm:cxn modelId="{2417CF03-AFCA-4548-A715-3FAF857D9AF0}" type="presParOf" srcId="{797B2806-2E36-408B-8403-02DF1DE64CBC}" destId="{AD1D7AD6-6927-490E-B84F-8FBCA1BD34B1}" srcOrd="7" destOrd="0" presId="urn:microsoft.com/office/officeart/2005/8/layout/cycle6"/>
    <dgm:cxn modelId="{C7BE9D99-AAC4-44F2-A531-81A495CC00B1}" type="presParOf" srcId="{797B2806-2E36-408B-8403-02DF1DE64CBC}" destId="{5DE254B9-CB2A-4376-AC66-3597B743C647}" srcOrd="8" destOrd="0" presId="urn:microsoft.com/office/officeart/2005/8/layout/cycle6"/>
    <dgm:cxn modelId="{1C5D7CDE-D6BB-4AB4-ABC1-45B20EFDE2EC}" type="presParOf" srcId="{797B2806-2E36-408B-8403-02DF1DE64CBC}" destId="{165D8971-9998-415F-BF3F-8ED04E1F3F50}" srcOrd="9" destOrd="0" presId="urn:microsoft.com/office/officeart/2005/8/layout/cycle6"/>
    <dgm:cxn modelId="{B77639C1-04C6-4ADE-96A8-18BB2C02586D}" type="presParOf" srcId="{797B2806-2E36-408B-8403-02DF1DE64CBC}" destId="{B9973201-EA46-4CD1-9154-9A7D015EFD4E}" srcOrd="10" destOrd="0" presId="urn:microsoft.com/office/officeart/2005/8/layout/cycle6"/>
    <dgm:cxn modelId="{FC71ECF9-285F-492A-8C68-CDA0A5CD6754}" type="presParOf" srcId="{797B2806-2E36-408B-8403-02DF1DE64CBC}" destId="{00DAD2C2-E67B-4BEE-9F83-A6B3635337F1}" srcOrd="11" destOrd="0" presId="urn:microsoft.com/office/officeart/2005/8/layout/cycle6"/>
    <dgm:cxn modelId="{5C93CEF3-4013-436C-96BE-E84508EC7044}" type="presParOf" srcId="{797B2806-2E36-408B-8403-02DF1DE64CBC}" destId="{AB7C5891-7648-4AE0-8EA1-67913D29E964}" srcOrd="12" destOrd="0" presId="urn:microsoft.com/office/officeart/2005/8/layout/cycle6"/>
    <dgm:cxn modelId="{E6F00D50-3586-4128-A5C6-1BD2A7D0277F}" type="presParOf" srcId="{797B2806-2E36-408B-8403-02DF1DE64CBC}" destId="{E35A1831-B33E-4F70-9816-0E4FCCD52C0A}" srcOrd="13" destOrd="0" presId="urn:microsoft.com/office/officeart/2005/8/layout/cycle6"/>
    <dgm:cxn modelId="{4A3B0338-397F-4A4B-85B2-24E30B367E43}" type="presParOf" srcId="{797B2806-2E36-408B-8403-02DF1DE64CBC}" destId="{B653A5E8-7742-48B0-BCE8-8F119E1377D4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114756-6B9C-4437-97E4-ECD30437BA47}">
      <dsp:nvSpPr>
        <dsp:cNvPr id="0" name=""/>
        <dsp:cNvSpPr/>
      </dsp:nvSpPr>
      <dsp:spPr>
        <a:xfrm>
          <a:off x="2380505" y="2370"/>
          <a:ext cx="1334988" cy="8677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C++ </a:t>
          </a:r>
          <a:br>
            <a:rPr lang="en-US" sz="1700" kern="1200" dirty="0" smtClean="0"/>
          </a:br>
          <a:r>
            <a:rPr lang="en-US" sz="1700" kern="1200" dirty="0" smtClean="0"/>
            <a:t>Users</a:t>
          </a:r>
          <a:endParaRPr lang="en-US" sz="1700" kern="1200" dirty="0"/>
        </a:p>
      </dsp:txBody>
      <dsp:txXfrm>
        <a:off x="2422865" y="44730"/>
        <a:ext cx="1250268" cy="783022"/>
      </dsp:txXfrm>
    </dsp:sp>
    <dsp:sp modelId="{F51C6200-BE3C-4095-BFF1-E6E700770435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409246" y="137594"/>
              </a:moveTo>
              <a:arcTo wR="1732594" hR="1732594" stAng="17579295" swAng="195999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4A3FCC-19B6-4124-994F-24A5DF8A45E8}">
      <dsp:nvSpPr>
        <dsp:cNvPr id="0" name=""/>
        <dsp:cNvSpPr/>
      </dsp:nvSpPr>
      <dsp:spPr>
        <a:xfrm>
          <a:off x="4028301" y="1199563"/>
          <a:ext cx="1334988" cy="867742"/>
        </a:xfrm>
        <a:prstGeom prst="roundRect">
          <a:avLst/>
        </a:prstGeom>
        <a:solidFill>
          <a:schemeClr val="accent2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Python Users</a:t>
          </a:r>
          <a:endParaRPr lang="en-US" sz="1700" kern="1200" dirty="0"/>
        </a:p>
      </dsp:txBody>
      <dsp:txXfrm>
        <a:off x="4070661" y="1241923"/>
        <a:ext cx="1250268" cy="783022"/>
      </dsp:txXfrm>
    </dsp:sp>
    <dsp:sp modelId="{6E75E371-E4D1-4969-B379-C2576D3806CF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462825" y="1642133"/>
              </a:moveTo>
              <a:arcTo wR="1732594" hR="1732594" stAng="21420430" swAng="219511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45DAED-7F6D-4036-AB18-EA402D322357}">
      <dsp:nvSpPr>
        <dsp:cNvPr id="0" name=""/>
        <dsp:cNvSpPr/>
      </dsp:nvSpPr>
      <dsp:spPr>
        <a:xfrm>
          <a:off x="3398899" y="3136663"/>
          <a:ext cx="1334988" cy="867742"/>
        </a:xfrm>
        <a:prstGeom prst="roundRect">
          <a:avLst/>
        </a:prstGeom>
        <a:solidFill>
          <a:schemeClr val="tx1">
            <a:lumMod val="95000"/>
            <a:lumOff val="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&gt; Command line tools _</a:t>
          </a:r>
          <a:endParaRPr lang="en-US" sz="1700" kern="1200" dirty="0"/>
        </a:p>
      </dsp:txBody>
      <dsp:txXfrm>
        <a:off x="3441259" y="3179023"/>
        <a:ext cx="1250268" cy="783022"/>
      </dsp:txXfrm>
    </dsp:sp>
    <dsp:sp modelId="{5DE254B9-CB2A-4376-AC66-3597B743C647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076618" y="3430690"/>
              </a:moveTo>
              <a:arcTo wR="1732594" hR="1732594" stAng="4712834" swAng="137433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5D8971-9998-415F-BF3F-8ED04E1F3F50}">
      <dsp:nvSpPr>
        <dsp:cNvPr id="0" name=""/>
        <dsp:cNvSpPr/>
      </dsp:nvSpPr>
      <dsp:spPr>
        <a:xfrm>
          <a:off x="1362112" y="3136663"/>
          <a:ext cx="1334988" cy="867742"/>
        </a:xfrm>
        <a:prstGeom prst="roundRect">
          <a:avLst/>
        </a:prstGeom>
        <a:solidFill>
          <a:schemeClr val="bg1">
            <a:lumMod val="95000"/>
          </a:schemeClr>
        </a:solidFill>
        <a:ln w="19050" cap="flat" cmpd="sng" algn="ctr">
          <a:solidFill>
            <a:schemeClr val="tx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rgbClr val="002060"/>
              </a:solidFill>
            </a:rPr>
            <a:t>WEB</a:t>
          </a:r>
          <a:endParaRPr lang="en-US" sz="1700" kern="1200" dirty="0">
            <a:solidFill>
              <a:srgbClr val="002060"/>
            </a:solidFill>
          </a:endParaRPr>
        </a:p>
      </dsp:txBody>
      <dsp:txXfrm>
        <a:off x="1404472" y="3179023"/>
        <a:ext cx="1250268" cy="783022"/>
      </dsp:txXfrm>
    </dsp:sp>
    <dsp:sp modelId="{00DAD2C2-E67B-4BEE-9F83-A6B3635337F1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89352" y="2691206"/>
              </a:moveTo>
              <a:arcTo wR="1732594" hR="1732594" stAng="8784456" swAng="219511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7C5891-7648-4AE0-8EA1-67913D29E964}">
      <dsp:nvSpPr>
        <dsp:cNvPr id="0" name=""/>
        <dsp:cNvSpPr/>
      </dsp:nvSpPr>
      <dsp:spPr>
        <a:xfrm>
          <a:off x="732710" y="1199563"/>
          <a:ext cx="1334988" cy="8677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rgbClr val="FFC000"/>
              </a:solidFill>
            </a:rPr>
            <a:t>JANA</a:t>
          </a:r>
          <a:r>
            <a:rPr lang="en-US" sz="1700" kern="1200" dirty="0" smtClean="0"/>
            <a:t> Users</a:t>
          </a:r>
          <a:endParaRPr lang="en-US" sz="1700" kern="1200" dirty="0"/>
        </a:p>
      </dsp:txBody>
      <dsp:txXfrm>
        <a:off x="775070" y="1241923"/>
        <a:ext cx="1250268" cy="783022"/>
      </dsp:txXfrm>
    </dsp:sp>
    <dsp:sp modelId="{B653A5E8-7742-48B0-BCE8-8F119E1377D4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02072" y="755102"/>
              </a:moveTo>
              <a:arcTo wR="1732594" hR="1732594" stAng="12860714" swAng="195999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E51E2-B254-44F4-A32B-7A29226C2481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5B103E-92E5-471F-8DA7-28F54F1D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35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103E-92E5-471F-8DA7-28F54F1DCCC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63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726731B-73AE-4764-BD2F-D9EF590552D1}" type="datetime1">
              <a:rPr lang="en-US" smtClean="0"/>
              <a:t>2/23/2011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2B150-0527-4B3E-8D18-65D26F36B10C}" type="datetime1">
              <a:rPr lang="en-US" smtClean="0"/>
              <a:t>2/23/2011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B2F1-EAF3-4E31-8D6B-BFE4EBFC961C}" type="datetime1">
              <a:rPr lang="en-US" smtClean="0"/>
              <a:t>2/23/2011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9063-1CF3-4C9D-93FA-6682A4D1B2B7}" type="datetime1">
              <a:rPr lang="en-US" smtClean="0"/>
              <a:t>2/23/2011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CACE0EA-94CC-4159-A24C-857D2ECE3312}" type="datetime1">
              <a:rPr lang="en-US" smtClean="0"/>
              <a:t>2/23/2011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A6D3-700E-4550-8781-3F3A213F116A}" type="datetime1">
              <a:rPr lang="en-US" smtClean="0"/>
              <a:t>2/23/2011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4DA10-682C-452D-A07D-251C0B8FF50C}" type="datetime1">
              <a:rPr lang="en-US" smtClean="0"/>
              <a:t>2/23/2011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38D33-7B6B-4F4C-815C-2C0B40848FC5}" type="datetime1">
              <a:rPr lang="en-US" smtClean="0"/>
              <a:t>2/23/2011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A9A5-3113-45F1-A7F9-5E16424E28F1}" type="datetime1">
              <a:rPr lang="en-US" smtClean="0"/>
              <a:t>2/23/2011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7231C-04F4-4B4B-A49C-36B7F2EA029B}" type="datetime1">
              <a:rPr lang="en-US" smtClean="0"/>
              <a:t>2/23/2011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5E2B-886F-4BD7-BF41-1C2264AEC252}" type="datetime1">
              <a:rPr lang="en-US" smtClean="0"/>
              <a:t>2/23/2011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4F15197-C749-4FB5-954D-438F5077D616}" type="datetime1">
              <a:rPr lang="en-US" smtClean="0"/>
              <a:t>2/23/2011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Calibration </a:t>
            </a:r>
            <a:r>
              <a:rPr lang="en-US" dirty="0" smtClean="0"/>
              <a:t>database update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019800" cy="533400"/>
          </a:xfrm>
        </p:spPr>
        <p:txBody>
          <a:bodyPr/>
          <a:lstStyle/>
          <a:p>
            <a:r>
              <a:rPr lang="en-US" dirty="0" smtClean="0"/>
              <a:t>Dmitry Romanov  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429000" y="6096000"/>
            <a:ext cx="1770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February 2, 2011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2050" name="Picture 2" descr="http://www.jlab.org/div_dept/dir_off/public_affairs/logo/JLab_logo_white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336800"/>
            <a:ext cx="3657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9063-1CF3-4C9D-93FA-6682A4D1B2B7}" type="datetime1">
              <a:rPr lang="en-US" smtClean="0"/>
              <a:t>2/23/2011</a:t>
            </a:fld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CCDB is mostly ready for beta stage.</a:t>
            </a:r>
          </a:p>
          <a:p>
            <a:r>
              <a:rPr lang="en-US" dirty="0" smtClean="0"/>
              <a:t>More documentation needed</a:t>
            </a:r>
          </a:p>
          <a:p>
            <a:r>
              <a:rPr lang="en-US" dirty="0" smtClean="0"/>
              <a:t>More JANA tests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374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Unique ID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9063-1CF3-4C9D-93FA-6682A4D1B2B7}" type="datetime1">
              <a:rPr lang="en-US" smtClean="0"/>
              <a:t>2/23/2011</a:t>
            </a:fld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to request particular data?</a:t>
            </a:r>
          </a:p>
          <a:p>
            <a:r>
              <a:rPr lang="en-US" dirty="0" smtClean="0"/>
              <a:t>Jana interface don’t have time and other parameters</a:t>
            </a:r>
          </a:p>
          <a:p>
            <a:r>
              <a:rPr lang="en-US" dirty="0" smtClean="0"/>
              <a:t>How to make it easy to understand?</a:t>
            </a:r>
          </a:p>
          <a:p>
            <a:r>
              <a:rPr lang="en-US" dirty="0" smtClean="0"/>
              <a:t>Proposed solution is </a:t>
            </a:r>
            <a:r>
              <a:rPr lang="en-US" dirty="0" err="1" smtClean="0"/>
              <a:t>composit</a:t>
            </a:r>
            <a:r>
              <a:rPr lang="en-US" dirty="0" smtClean="0"/>
              <a:t> ID in string form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3501656"/>
            <a:ext cx="7995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/name/path </a:t>
            </a:r>
            <a:r>
              <a:rPr lang="en-US" sz="2400" dirty="0" smtClean="0">
                <a:solidFill>
                  <a:srgbClr val="FF0000"/>
                </a:solidFill>
              </a:rPr>
              <a:t>: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run_number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FF0000"/>
                </a:solidFill>
              </a:rPr>
              <a:t>: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variation </a:t>
            </a:r>
            <a:r>
              <a:rPr lang="en-US" sz="2400" dirty="0" smtClean="0">
                <a:solidFill>
                  <a:srgbClr val="FF0000"/>
                </a:solidFill>
              </a:rPr>
              <a:t>: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YYYY-MM-</a:t>
            </a:r>
            <a:r>
              <a:rPr lang="en-US" sz="2400" dirty="0" err="1" smtClean="0">
                <a:solidFill>
                  <a:srgbClr val="002060"/>
                </a:solidFill>
              </a:rPr>
              <a:t>DD_hh_mm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4761957"/>
            <a:ext cx="5534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/simple/constants </a:t>
            </a:r>
            <a:r>
              <a:rPr lang="en-US" sz="2400" dirty="0" smtClean="0">
                <a:solidFill>
                  <a:srgbClr val="FF0000"/>
                </a:solidFill>
              </a:rPr>
              <a:t>: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101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: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default </a:t>
            </a:r>
            <a:r>
              <a:rPr lang="en-US" sz="2400" dirty="0" smtClean="0">
                <a:solidFill>
                  <a:srgbClr val="FF0000"/>
                </a:solidFill>
              </a:rPr>
              <a:t>: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2011-03 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5274759"/>
            <a:ext cx="32431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/simple/constants </a:t>
            </a:r>
            <a:r>
              <a:rPr lang="en-US" sz="2400" dirty="0" smtClean="0">
                <a:solidFill>
                  <a:srgbClr val="FF0000"/>
                </a:solidFill>
              </a:rPr>
              <a:t>: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FF0000"/>
                </a:solidFill>
              </a:rPr>
              <a:t>:</a:t>
            </a:r>
            <a:r>
              <a:rPr lang="en-US" sz="2400" dirty="0" smtClean="0"/>
              <a:t> mc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5736424"/>
            <a:ext cx="4451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/simple/constants </a:t>
            </a:r>
            <a:r>
              <a:rPr lang="en-US" sz="2400" dirty="0" smtClean="0">
                <a:solidFill>
                  <a:srgbClr val="FF0000"/>
                </a:solidFill>
              </a:rPr>
              <a:t>: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: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: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2011-03-29 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4325101"/>
            <a:ext cx="1393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Examples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992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CCDB package overview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9063-1CF3-4C9D-93FA-6682A4D1B2B7}" type="datetime1">
              <a:rPr lang="en-US" smtClean="0"/>
              <a:t>2/23/2011</a:t>
            </a:fld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" name="Rounded Rectangle 5"/>
          <p:cNvSpPr/>
          <p:nvPr/>
        </p:nvSpPr>
        <p:spPr>
          <a:xfrm>
            <a:off x="1828800" y="3105046"/>
            <a:ext cx="1676400" cy="1600200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CCDB</a:t>
            </a:r>
          </a:p>
          <a:p>
            <a:pPr algn="ctr"/>
            <a:r>
              <a:rPr lang="en-US" dirty="0" smtClean="0"/>
              <a:t>Package</a:t>
            </a:r>
            <a:endParaRPr lang="en-US" dirty="0"/>
          </a:p>
        </p:txBody>
      </p:sp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2485273798"/>
              </p:ext>
            </p:extLst>
          </p:nvPr>
        </p:nvGraphicFramePr>
        <p:xfrm>
          <a:off x="-393700" y="1752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" name="Picture 2" descr="http://www.youthedesigner.com/wp-content/uploads/2008/05/free-vector-images-globe-icon-set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76" t="50000" r="38906" b="2896"/>
          <a:stretch/>
        </p:blipFill>
        <p:spPr bwMode="auto">
          <a:xfrm>
            <a:off x="1066800" y="5156200"/>
            <a:ext cx="282006" cy="317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5105400" y="1295400"/>
            <a:ext cx="3886200" cy="4416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Versioning and branching</a:t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Full feature storage is DB (MySQL). </a:t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Interfaces  JANA</a:t>
            </a:r>
            <a:r>
              <a:rPr lang="en-US" dirty="0"/>
              <a:t>, plain C++, Python</a:t>
            </a:r>
            <a:br>
              <a:rPr lang="en-US" dirty="0"/>
            </a:br>
            <a:r>
              <a:rPr lang="en-US" dirty="0"/>
              <a:t>(and </a:t>
            </a:r>
            <a:r>
              <a:rPr lang="en-US" dirty="0" smtClean="0"/>
              <a:t>other)</a:t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Web interface and command line tools to manage the data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Tools to browse, import, export data</a:t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FF0000"/>
                </a:solidFill>
              </a:rPr>
              <a:t>Simple for user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1026" name="Picture 2" descr="C:\Users\DmitryRa\Desktop\Python_Icon_by_kaelan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3238500"/>
            <a:ext cx="330200" cy="33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110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package design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32812" y="1590623"/>
            <a:ext cx="1454206" cy="7620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JANA</a:t>
            </a:r>
            <a:r>
              <a:rPr lang="en-US" dirty="0" smtClean="0"/>
              <a:t> Users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499548" y="1588532"/>
            <a:ext cx="1507677" cy="7620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Python Users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488545" y="3046696"/>
            <a:ext cx="2007537" cy="823224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Python API</a:t>
            </a:r>
            <a:br>
              <a:rPr lang="en-US" dirty="0" smtClean="0"/>
            </a:br>
            <a:r>
              <a:rPr lang="en-US" sz="1200" dirty="0" smtClean="0"/>
              <a:t>(C++ API wrapping)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7315200" y="1590623"/>
            <a:ext cx="1447799" cy="7620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&gt; Command      line tools _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81000" y="3047999"/>
            <a:ext cx="1524000" cy="821921"/>
          </a:xfrm>
          <a:prstGeom prst="rect">
            <a:avLst/>
          </a:prstGeom>
          <a:solidFill>
            <a:srgbClr val="754D8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 engine</a:t>
            </a:r>
          </a:p>
          <a:p>
            <a:pPr algn="ctr"/>
            <a:r>
              <a:rPr lang="en-US" dirty="0" smtClean="0"/>
              <a:t>PHP </a:t>
            </a:r>
          </a:p>
          <a:p>
            <a:pPr algn="ctr"/>
            <a:r>
              <a:rPr lang="en-US" dirty="0" smtClean="0"/>
              <a:t>C++ CGI</a:t>
            </a:r>
            <a:endParaRPr lang="ru-RU" dirty="0"/>
          </a:p>
        </p:txBody>
      </p:sp>
      <p:sp>
        <p:nvSpPr>
          <p:cNvPr id="25" name="Стрелка вправо 24"/>
          <p:cNvSpPr/>
          <p:nvPr/>
        </p:nvSpPr>
        <p:spPr>
          <a:xfrm rot="16200000">
            <a:off x="3289651" y="2525713"/>
            <a:ext cx="403859" cy="282575"/>
          </a:xfrm>
          <a:prstGeom prst="rightArrow">
            <a:avLst/>
          </a:prstGeom>
          <a:solidFill>
            <a:srgbClr val="D16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28600" y="1219200"/>
            <a:ext cx="8686800" cy="1219200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3962400" y="1219200"/>
            <a:ext cx="1111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Interfaces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962400" y="1590623"/>
            <a:ext cx="1339850" cy="7620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C++ Users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5499548" y="2989156"/>
            <a:ext cx="697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SWIG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2155825" y="3048000"/>
            <a:ext cx="836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JQuery</a:t>
            </a:r>
            <a:endParaRPr lang="ru-RU" dirty="0"/>
          </a:p>
        </p:txBody>
      </p:sp>
      <p:grpSp>
        <p:nvGrpSpPr>
          <p:cNvPr id="3" name="Group 2"/>
          <p:cNvGrpSpPr/>
          <p:nvPr/>
        </p:nvGrpSpPr>
        <p:grpSpPr>
          <a:xfrm>
            <a:off x="381000" y="1590623"/>
            <a:ext cx="1676400" cy="762000"/>
            <a:chOff x="381000" y="1590623"/>
            <a:chExt cx="1676400" cy="762000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381000" y="1590623"/>
              <a:ext cx="1676400" cy="762000"/>
            </a:xfrm>
            <a:prstGeom prst="roundRect">
              <a:avLst/>
            </a:prstGeom>
            <a:solidFill>
              <a:srgbClr val="EFEFEF"/>
            </a:solidFill>
            <a:ln cap="rnd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FFC000"/>
                  </a:solidFill>
                </a:rPr>
                <a:t>WEB</a:t>
              </a:r>
              <a:endParaRPr lang="ru-RU" dirty="0">
                <a:solidFill>
                  <a:srgbClr val="FFC000"/>
                </a:solidFill>
              </a:endParaRPr>
            </a:p>
          </p:txBody>
        </p:sp>
        <p:pic>
          <p:nvPicPr>
            <p:cNvPr id="1026" name="Picture 2" descr="http://www.youthedesigner.com/wp-content/uploads/2008/05/free-vector-images-globe-icon-set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176" t="50000" r="38906" b="2896"/>
            <a:stretch/>
          </p:blipFill>
          <p:spPr bwMode="auto">
            <a:xfrm>
              <a:off x="504188" y="1828800"/>
              <a:ext cx="314962" cy="317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6" name="Group 25"/>
          <p:cNvGrpSpPr/>
          <p:nvPr/>
        </p:nvGrpSpPr>
        <p:grpSpPr>
          <a:xfrm>
            <a:off x="221067" y="4009277"/>
            <a:ext cx="3042833" cy="2126454"/>
            <a:chOff x="221067" y="4009277"/>
            <a:chExt cx="3042833" cy="2126454"/>
          </a:xfrm>
        </p:grpSpPr>
        <p:sp>
          <p:nvSpPr>
            <p:cNvPr id="44" name="Прямоугольник 6"/>
            <p:cNvSpPr/>
            <p:nvPr/>
          </p:nvSpPr>
          <p:spPr>
            <a:xfrm>
              <a:off x="248197" y="4414391"/>
              <a:ext cx="1686276" cy="655983"/>
            </a:xfrm>
            <a:prstGeom prst="rect">
              <a:avLst/>
            </a:prstGeom>
            <a:solidFill>
              <a:schemeClr val="bg1"/>
            </a:solidFill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ROOT </a:t>
              </a:r>
              <a:r>
                <a:rPr lang="en-US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FIle</a:t>
              </a:r>
              <a:r>
                <a:rPr lang="en-US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Provider</a:t>
              </a:r>
              <a:endParaRPr lang="ru-RU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5" name="Блок-схема: магнитный диск 13"/>
            <p:cNvSpPr/>
            <p:nvPr/>
          </p:nvSpPr>
          <p:spPr>
            <a:xfrm>
              <a:off x="221067" y="5507696"/>
              <a:ext cx="1713406" cy="628035"/>
            </a:xfrm>
            <a:prstGeom prst="flowChartMagneticDisk">
              <a:avLst/>
            </a:prstGeom>
            <a:solidFill>
              <a:schemeClr val="bg1"/>
            </a:solidFill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.root</a:t>
              </a:r>
            </a:p>
          </p:txBody>
        </p:sp>
        <p:sp>
          <p:nvSpPr>
            <p:cNvPr id="47" name="Двойная стрелка вверх/вниз 30"/>
            <p:cNvSpPr/>
            <p:nvPr/>
          </p:nvSpPr>
          <p:spPr>
            <a:xfrm>
              <a:off x="915265" y="5060746"/>
              <a:ext cx="304800" cy="437322"/>
            </a:xfrm>
            <a:prstGeom prst="upDownArrow">
              <a:avLst/>
            </a:prstGeom>
            <a:solidFill>
              <a:schemeClr val="bg1"/>
            </a:solidFill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104900" y="4009277"/>
              <a:ext cx="2159000" cy="331985"/>
            </a:xfrm>
            <a:custGeom>
              <a:avLst/>
              <a:gdLst>
                <a:gd name="connsiteX0" fmla="*/ 0 w 2184400"/>
                <a:gd name="connsiteY0" fmla="*/ 400084 h 400084"/>
                <a:gd name="connsiteX1" fmla="*/ 749300 w 2184400"/>
                <a:gd name="connsiteY1" fmla="*/ 6384 h 400084"/>
                <a:gd name="connsiteX2" fmla="*/ 1841500 w 2184400"/>
                <a:gd name="connsiteY2" fmla="*/ 146084 h 400084"/>
                <a:gd name="connsiteX3" fmla="*/ 2184400 w 2184400"/>
                <a:gd name="connsiteY3" fmla="*/ 6384 h 400084"/>
                <a:gd name="connsiteX4" fmla="*/ 2184400 w 2184400"/>
                <a:gd name="connsiteY4" fmla="*/ 6384 h 400084"/>
                <a:gd name="connsiteX0" fmla="*/ 0 w 2184400"/>
                <a:gd name="connsiteY0" fmla="*/ 333769 h 333769"/>
                <a:gd name="connsiteX1" fmla="*/ 749300 w 2184400"/>
                <a:gd name="connsiteY1" fmla="*/ 3910 h 333769"/>
                <a:gd name="connsiteX2" fmla="*/ 1841500 w 2184400"/>
                <a:gd name="connsiteY2" fmla="*/ 143610 h 333769"/>
                <a:gd name="connsiteX3" fmla="*/ 2184400 w 2184400"/>
                <a:gd name="connsiteY3" fmla="*/ 3910 h 333769"/>
                <a:gd name="connsiteX4" fmla="*/ 2184400 w 2184400"/>
                <a:gd name="connsiteY4" fmla="*/ 3910 h 333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84400" h="333769">
                  <a:moveTo>
                    <a:pt x="0" y="333769"/>
                  </a:moveTo>
                  <a:cubicBezTo>
                    <a:pt x="221191" y="158085"/>
                    <a:pt x="442383" y="35603"/>
                    <a:pt x="749300" y="3910"/>
                  </a:cubicBezTo>
                  <a:cubicBezTo>
                    <a:pt x="1056217" y="-27783"/>
                    <a:pt x="1602317" y="143610"/>
                    <a:pt x="1841500" y="143610"/>
                  </a:cubicBezTo>
                  <a:cubicBezTo>
                    <a:pt x="2080683" y="143610"/>
                    <a:pt x="2184400" y="3910"/>
                    <a:pt x="2184400" y="3910"/>
                  </a:cubicBezTo>
                  <a:lnTo>
                    <a:pt x="2184400" y="3910"/>
                  </a:lnTo>
                </a:path>
              </a:pathLst>
            </a:custGeom>
            <a:solidFill>
              <a:schemeClr val="bg1"/>
            </a:solidFill>
            <a:ln w="28575">
              <a:prstDash val="dash"/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819900" y="4404762"/>
            <a:ext cx="1943099" cy="1846659"/>
            <a:chOff x="6819900" y="4404762"/>
            <a:chExt cx="1943099" cy="1846659"/>
          </a:xfrm>
        </p:grpSpPr>
        <p:sp>
          <p:nvSpPr>
            <p:cNvPr id="11" name="Rectangle 10"/>
            <p:cNvSpPr/>
            <p:nvPr/>
          </p:nvSpPr>
          <p:spPr>
            <a:xfrm>
              <a:off x="6819900" y="4404762"/>
              <a:ext cx="1943099" cy="1702906"/>
            </a:xfrm>
            <a:prstGeom prst="rect">
              <a:avLst/>
            </a:prstGeom>
            <a:solidFill>
              <a:schemeClr val="bg1"/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34200" y="4404762"/>
              <a:ext cx="1752600" cy="1846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Ruby</a:t>
              </a:r>
            </a:p>
            <a:p>
              <a:pPr algn="ctr"/>
              <a:r>
                <a:rPr lang="en-US" dirty="0" smtClean="0"/>
                <a:t>Java</a:t>
              </a:r>
            </a:p>
            <a:p>
              <a:pPr algn="ctr"/>
              <a:r>
                <a:rPr lang="en-US" dirty="0" smtClean="0"/>
                <a:t>.NET</a:t>
              </a:r>
            </a:p>
            <a:p>
              <a:pPr algn="ctr"/>
              <a:r>
                <a:rPr lang="en-US" sz="1400" dirty="0" smtClean="0"/>
                <a:t>+</a:t>
              </a:r>
            </a:p>
            <a:p>
              <a:pPr algn="ctr"/>
              <a:r>
                <a:rPr lang="en-US" sz="1400" dirty="0" smtClean="0"/>
                <a:t>20 more </a:t>
              </a:r>
            </a:p>
            <a:p>
              <a:pPr algn="ctr"/>
              <a:r>
                <a:rPr lang="en-US" sz="1400" dirty="0" smtClean="0"/>
                <a:t>languages</a:t>
              </a:r>
            </a:p>
            <a:p>
              <a:endParaRPr lang="en-US" dirty="0"/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8F4E-721E-4598-AC35-CD185956DAEE}" type="datetime1">
              <a:rPr lang="en-US" smtClean="0"/>
              <a:t>2/23/2011</a:t>
            </a:fld>
            <a:endParaRPr lang="ru-RU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46" name="Стрелка вправо 24"/>
          <p:cNvSpPr/>
          <p:nvPr/>
        </p:nvSpPr>
        <p:spPr>
          <a:xfrm rot="16200000">
            <a:off x="4785606" y="2525713"/>
            <a:ext cx="403859" cy="282575"/>
          </a:xfrm>
          <a:prstGeom prst="rightArrow">
            <a:avLst/>
          </a:prstGeom>
          <a:solidFill>
            <a:srgbClr val="D16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трелка вправо 24"/>
          <p:cNvSpPr/>
          <p:nvPr/>
        </p:nvSpPr>
        <p:spPr>
          <a:xfrm rot="16200000">
            <a:off x="6476683" y="2552381"/>
            <a:ext cx="403859" cy="282575"/>
          </a:xfrm>
          <a:prstGeom prst="rightArrow">
            <a:avLst/>
          </a:prstGeom>
          <a:solidFill>
            <a:srgbClr val="D16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трелка вправо 24"/>
          <p:cNvSpPr/>
          <p:nvPr/>
        </p:nvSpPr>
        <p:spPr>
          <a:xfrm rot="16200000">
            <a:off x="7837169" y="2552382"/>
            <a:ext cx="403859" cy="282575"/>
          </a:xfrm>
          <a:prstGeom prst="rightArrow">
            <a:avLst/>
          </a:prstGeom>
          <a:solidFill>
            <a:srgbClr val="D16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трелка вправо 24"/>
          <p:cNvSpPr/>
          <p:nvPr/>
        </p:nvSpPr>
        <p:spPr>
          <a:xfrm rot="16200000">
            <a:off x="1018135" y="2525064"/>
            <a:ext cx="403859" cy="282575"/>
          </a:xfrm>
          <a:prstGeom prst="rightArrow">
            <a:avLst/>
          </a:prstGeom>
          <a:solidFill>
            <a:srgbClr val="D16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4" name="Group 23"/>
          <p:cNvGrpSpPr/>
          <p:nvPr/>
        </p:nvGrpSpPr>
        <p:grpSpPr>
          <a:xfrm>
            <a:off x="2385039" y="3048000"/>
            <a:ext cx="3762023" cy="3069296"/>
            <a:chOff x="2385039" y="3048000"/>
            <a:chExt cx="3762023" cy="3069296"/>
          </a:xfrm>
        </p:grpSpPr>
        <p:grpSp>
          <p:nvGrpSpPr>
            <p:cNvPr id="22" name="Group 21"/>
            <p:cNvGrpSpPr/>
            <p:nvPr/>
          </p:nvGrpSpPr>
          <p:grpSpPr>
            <a:xfrm>
              <a:off x="2385039" y="3048000"/>
              <a:ext cx="3762023" cy="3069296"/>
              <a:chOff x="2362199" y="3048000"/>
              <a:chExt cx="3762023" cy="3069296"/>
            </a:xfrm>
          </p:grpSpPr>
          <p:grpSp>
            <p:nvGrpSpPr>
              <p:cNvPr id="33" name="Группа 32"/>
              <p:cNvGrpSpPr/>
              <p:nvPr/>
            </p:nvGrpSpPr>
            <p:grpSpPr>
              <a:xfrm>
                <a:off x="2362199" y="3048000"/>
                <a:ext cx="3762023" cy="3069296"/>
                <a:chOff x="3417454" y="3125856"/>
                <a:chExt cx="3762023" cy="3208810"/>
              </a:xfrm>
            </p:grpSpPr>
            <p:sp>
              <p:nvSpPr>
                <p:cNvPr id="6" name="Прямоугольник 5"/>
                <p:cNvSpPr/>
                <p:nvPr/>
              </p:nvSpPr>
              <p:spPr>
                <a:xfrm>
                  <a:off x="4255655" y="3125856"/>
                  <a:ext cx="2059067" cy="914400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err="1" smtClean="0"/>
                    <a:t>Calib</a:t>
                  </a:r>
                  <a:r>
                    <a:rPr lang="en-US" dirty="0" smtClean="0"/>
                    <a:t>. DB API</a:t>
                  </a:r>
                </a:p>
                <a:p>
                  <a:pPr algn="ctr"/>
                  <a:r>
                    <a:rPr lang="en-US" dirty="0" smtClean="0"/>
                    <a:t>C++</a:t>
                  </a:r>
                  <a:endParaRPr lang="ru-RU" dirty="0"/>
                </a:p>
              </p:txBody>
            </p:sp>
            <p:sp>
              <p:nvSpPr>
                <p:cNvPr id="7" name="Прямоугольник 6"/>
                <p:cNvSpPr/>
                <p:nvPr/>
              </p:nvSpPr>
              <p:spPr>
                <a:xfrm>
                  <a:off x="3417455" y="4544290"/>
                  <a:ext cx="1676400" cy="685800"/>
                </a:xfrm>
                <a:prstGeom prst="rect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err="1" smtClean="0"/>
                    <a:t>MySQL</a:t>
                  </a:r>
                  <a:r>
                    <a:rPr lang="en-US" sz="1600" dirty="0" smtClean="0"/>
                    <a:t> Provider</a:t>
                  </a:r>
                  <a:endParaRPr lang="ru-RU" sz="1600" dirty="0"/>
                </a:p>
              </p:txBody>
            </p:sp>
            <p:sp>
              <p:nvSpPr>
                <p:cNvPr id="8" name="Прямоугольник 7"/>
                <p:cNvSpPr/>
                <p:nvPr/>
              </p:nvSpPr>
              <p:spPr>
                <a:xfrm>
                  <a:off x="5503077" y="4544290"/>
                  <a:ext cx="1676400" cy="685800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/>
                    <a:t>File Provider</a:t>
                  </a:r>
                  <a:endParaRPr lang="ru-RU" sz="1600" dirty="0"/>
                </a:p>
              </p:txBody>
            </p:sp>
            <p:sp>
              <p:nvSpPr>
                <p:cNvPr id="9" name="Блок-схема: магнитный диск 8"/>
                <p:cNvSpPr/>
                <p:nvPr/>
              </p:nvSpPr>
              <p:spPr>
                <a:xfrm>
                  <a:off x="5503077" y="5697357"/>
                  <a:ext cx="1660525" cy="637309"/>
                </a:xfrm>
                <a:prstGeom prst="flowChartMagneticDisk">
                  <a:avLst/>
                </a:prstGeom>
                <a:solidFill>
                  <a:srgbClr val="2D591B"/>
                </a:solidFill>
                <a:scene3d>
                  <a:camera prst="perspectiveLeft"/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/>
                    <a:t>Local  DB Files</a:t>
                  </a:r>
                  <a:endParaRPr lang="ru-RU" sz="1600" dirty="0"/>
                </a:p>
              </p:txBody>
            </p:sp>
            <p:sp>
              <p:nvSpPr>
                <p:cNvPr id="14" name="Блок-схема: магнитный диск 13"/>
                <p:cNvSpPr/>
                <p:nvPr/>
              </p:nvSpPr>
              <p:spPr>
                <a:xfrm>
                  <a:off x="3417454" y="5687291"/>
                  <a:ext cx="1700645" cy="637309"/>
                </a:xfrm>
                <a:prstGeom prst="flowChartMagneticDisk">
                  <a:avLst/>
                </a:prstGeom>
                <a:solidFill>
                  <a:srgbClr val="133517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/>
                    <a:t>MySQL Server</a:t>
                  </a:r>
                  <a:endParaRPr lang="ru-RU" sz="1600" dirty="0"/>
                </a:p>
              </p:txBody>
            </p:sp>
            <p:sp>
              <p:nvSpPr>
                <p:cNvPr id="29" name="Двойная стрелка вверх/вниз 28"/>
                <p:cNvSpPr/>
                <p:nvPr/>
              </p:nvSpPr>
              <p:spPr>
                <a:xfrm rot="2763548">
                  <a:off x="4579680" y="4025174"/>
                  <a:ext cx="304800" cy="533400"/>
                </a:xfrm>
                <a:prstGeom prst="upDownArrow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Двойная стрелка вверх/вниз 29"/>
                <p:cNvSpPr/>
                <p:nvPr/>
              </p:nvSpPr>
              <p:spPr>
                <a:xfrm rot="19029722">
                  <a:off x="5635882" y="4022334"/>
                  <a:ext cx="304800" cy="533400"/>
                </a:xfrm>
                <a:prstGeom prst="upDownArrow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3" name="Group 12"/>
              <p:cNvGrpSpPr/>
              <p:nvPr/>
            </p:nvGrpSpPr>
            <p:grpSpPr>
              <a:xfrm>
                <a:off x="3144520" y="5116359"/>
                <a:ext cx="152400" cy="363237"/>
                <a:chOff x="3081020" y="5127966"/>
                <a:chExt cx="152400" cy="363237"/>
              </a:xfrm>
            </p:grpSpPr>
            <p:cxnSp>
              <p:nvCxnSpPr>
                <p:cNvPr id="4" name="Straight Arrow Connector 3"/>
                <p:cNvCxnSpPr/>
                <p:nvPr/>
              </p:nvCxnSpPr>
              <p:spPr>
                <a:xfrm>
                  <a:off x="3081020" y="5165107"/>
                  <a:ext cx="0" cy="326096"/>
                </a:xfrm>
                <a:prstGeom prst="straightConnector1">
                  <a:avLst/>
                </a:prstGeom>
                <a:ln w="38100"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Arrow Connector 51"/>
                <p:cNvCxnSpPr/>
                <p:nvPr/>
              </p:nvCxnSpPr>
              <p:spPr>
                <a:xfrm>
                  <a:off x="3233420" y="5127966"/>
                  <a:ext cx="0" cy="326096"/>
                </a:xfrm>
                <a:prstGeom prst="straightConnector1">
                  <a:avLst/>
                </a:prstGeom>
                <a:ln w="38100"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53" name="Straight Arrow Connector 52"/>
            <p:cNvCxnSpPr/>
            <p:nvPr/>
          </p:nvCxnSpPr>
          <p:spPr>
            <a:xfrm>
              <a:off x="5257800" y="5126359"/>
              <a:ext cx="0" cy="326096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>
              <a:off x="5410200" y="5087300"/>
              <a:ext cx="0" cy="326096"/>
            </a:xfrm>
            <a:prstGeom prst="straightConnector1">
              <a:avLst/>
            </a:prstGeom>
            <a:ln w="38100"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Стрелка вправо 24"/>
          <p:cNvSpPr/>
          <p:nvPr/>
        </p:nvSpPr>
        <p:spPr>
          <a:xfrm rot="10800000">
            <a:off x="2057399" y="3317670"/>
            <a:ext cx="1066800" cy="282575"/>
          </a:xfrm>
          <a:prstGeom prst="rightArrow">
            <a:avLst/>
          </a:prstGeom>
          <a:solidFill>
            <a:srgbClr val="D16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Стрелка вправо 24"/>
          <p:cNvSpPr/>
          <p:nvPr/>
        </p:nvSpPr>
        <p:spPr>
          <a:xfrm>
            <a:off x="5410199" y="3317670"/>
            <a:ext cx="971529" cy="282575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Freeform 62"/>
          <p:cNvSpPr/>
          <p:nvPr/>
        </p:nvSpPr>
        <p:spPr>
          <a:xfrm rot="11616778" flipH="1">
            <a:off x="5780198" y="3774533"/>
            <a:ext cx="1686234" cy="377685"/>
          </a:xfrm>
          <a:custGeom>
            <a:avLst/>
            <a:gdLst>
              <a:gd name="connsiteX0" fmla="*/ 0 w 2184400"/>
              <a:gd name="connsiteY0" fmla="*/ 400084 h 400084"/>
              <a:gd name="connsiteX1" fmla="*/ 749300 w 2184400"/>
              <a:gd name="connsiteY1" fmla="*/ 6384 h 400084"/>
              <a:gd name="connsiteX2" fmla="*/ 1841500 w 2184400"/>
              <a:gd name="connsiteY2" fmla="*/ 146084 h 400084"/>
              <a:gd name="connsiteX3" fmla="*/ 2184400 w 2184400"/>
              <a:gd name="connsiteY3" fmla="*/ 6384 h 400084"/>
              <a:gd name="connsiteX4" fmla="*/ 2184400 w 2184400"/>
              <a:gd name="connsiteY4" fmla="*/ 6384 h 400084"/>
              <a:gd name="connsiteX0" fmla="*/ 0 w 2184400"/>
              <a:gd name="connsiteY0" fmla="*/ 333769 h 333769"/>
              <a:gd name="connsiteX1" fmla="*/ 749300 w 2184400"/>
              <a:gd name="connsiteY1" fmla="*/ 3910 h 333769"/>
              <a:gd name="connsiteX2" fmla="*/ 1841500 w 2184400"/>
              <a:gd name="connsiteY2" fmla="*/ 143610 h 333769"/>
              <a:gd name="connsiteX3" fmla="*/ 2184400 w 2184400"/>
              <a:gd name="connsiteY3" fmla="*/ 3910 h 333769"/>
              <a:gd name="connsiteX4" fmla="*/ 2184400 w 2184400"/>
              <a:gd name="connsiteY4" fmla="*/ 3910 h 33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4400" h="333769">
                <a:moveTo>
                  <a:pt x="0" y="333769"/>
                </a:moveTo>
                <a:cubicBezTo>
                  <a:pt x="221191" y="158085"/>
                  <a:pt x="442383" y="35603"/>
                  <a:pt x="749300" y="3910"/>
                </a:cubicBezTo>
                <a:cubicBezTo>
                  <a:pt x="1056217" y="-27783"/>
                  <a:pt x="1602317" y="143610"/>
                  <a:pt x="1841500" y="143610"/>
                </a:cubicBezTo>
                <a:cubicBezTo>
                  <a:pt x="2080683" y="143610"/>
                  <a:pt x="2184400" y="3910"/>
                  <a:pt x="2184400" y="3910"/>
                </a:cubicBezTo>
                <a:lnTo>
                  <a:pt x="2184400" y="3910"/>
                </a:lnTo>
              </a:path>
            </a:pathLst>
          </a:custGeom>
          <a:solidFill>
            <a:schemeClr val="bg1"/>
          </a:solidFill>
          <a:ln w="28575">
            <a:solidFill>
              <a:schemeClr val="accent2">
                <a:lumMod val="60000"/>
                <a:lumOff val="40000"/>
              </a:schemeClr>
            </a:solidFill>
            <a:prstDash val="dash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pic>
        <p:nvPicPr>
          <p:cNvPr id="51" name="Picture 2" descr="C:\Users\DmitryRa\Desktop\Python_Icon_by_kaela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5763" y="1842327"/>
            <a:ext cx="330200" cy="33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1" grpId="0" animBg="1"/>
      <p:bldP spid="25" grpId="0" animBg="1"/>
      <p:bldP spid="41" grpId="0"/>
      <p:bldP spid="42" grpId="0"/>
      <p:bldP spid="46" grpId="0" animBg="1"/>
      <p:bldP spid="48" grpId="0" animBg="1"/>
      <p:bldP spid="49" grpId="0" animBg="1"/>
      <p:bldP spid="50" grpId="0" animBg="1"/>
      <p:bldP spid="57" grpId="0" animBg="1"/>
      <p:bldP spid="58" grpId="0" animBg="1"/>
      <p:bldP spid="6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testing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9063-1CF3-4C9D-93FA-6682A4D1B2B7}" type="datetime1">
              <a:rPr lang="en-US" smtClean="0"/>
              <a:t>2/23/2011</a:t>
            </a:fld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1026" name="Picture 2" descr="C:\Users\DmitryRa\Desktop\2011-02-07_23055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2"/>
          <a:stretch/>
        </p:blipFill>
        <p:spPr bwMode="auto">
          <a:xfrm>
            <a:off x="821598" y="1219200"/>
            <a:ext cx="7208519" cy="5105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265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Dependencies summary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9063-1CF3-4C9D-93FA-6682A4D1B2B7}" type="datetime1">
              <a:rPr lang="en-US" smtClean="0"/>
              <a:t>2/23/2011</a:t>
            </a:fld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33400" y="1752600"/>
            <a:ext cx="800154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C++ API the only dependency is </a:t>
            </a:r>
            <a:r>
              <a:rPr lang="en-US" dirty="0" err="1" smtClean="0"/>
              <a:t>libmysql</a:t>
            </a:r>
            <a:endParaRPr lang="en-US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Python wrapping is done by SWIG. No SWIG dependencies are needed for users.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Console tools are made by python 2.6+. No additional dependencies.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Web interface consists of two parts PHP and C++ CGI. 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Web pages are driven by </a:t>
            </a:r>
            <a:r>
              <a:rPr lang="en-US" dirty="0" err="1" smtClean="0"/>
              <a:t>JQuery</a:t>
            </a:r>
            <a:endParaRPr lang="en-US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399" y="1370052"/>
            <a:ext cx="1845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Concise overview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8230" y="3968591"/>
            <a:ext cx="2344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Technologies overview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8230" y="4337923"/>
            <a:ext cx="3600451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dirty="0" smtClean="0"/>
              <a:t>C++, STL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smtClean="0"/>
              <a:t>C API for MySQL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smtClean="0"/>
              <a:t>Python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smtClean="0"/>
              <a:t>SWIG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smtClean="0"/>
              <a:t>PHP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err="1" smtClean="0"/>
              <a:t>JQuery</a:t>
            </a:r>
            <a:endParaRPr lang="en-US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43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API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Specifications are upgraded and released (Mark)</a:t>
            </a:r>
          </a:p>
          <a:p>
            <a:r>
              <a:rPr lang="en-US" dirty="0" smtClean="0"/>
              <a:t>Core C++ API is done. </a:t>
            </a:r>
          </a:p>
          <a:p>
            <a:r>
              <a:rPr lang="en-US" dirty="0" smtClean="0"/>
              <a:t>Unit tests done</a:t>
            </a:r>
          </a:p>
          <a:p>
            <a:r>
              <a:rPr lang="en-US" dirty="0" smtClean="0"/>
              <a:t>Performance tests, basic stress tests, optimizations are done.</a:t>
            </a:r>
          </a:p>
          <a:p>
            <a:r>
              <a:rPr lang="en-US" dirty="0" smtClean="0"/>
              <a:t>Storage file format specification is written.</a:t>
            </a:r>
          </a:p>
          <a:p>
            <a:r>
              <a:rPr lang="en-US" dirty="0" smtClean="0"/>
              <a:t>Documentation (DOXYGEN) is done</a:t>
            </a:r>
          </a:p>
          <a:p>
            <a:r>
              <a:rPr lang="en-US" dirty="0" smtClean="0"/>
              <a:t>SWIG interfaces (convert to 19 </a:t>
            </a:r>
            <a:r>
              <a:rPr lang="en-US" dirty="0" err="1" smtClean="0"/>
              <a:t>lang</a:t>
            </a:r>
            <a:r>
              <a:rPr lang="en-US" dirty="0" smtClean="0"/>
              <a:t>) done</a:t>
            </a:r>
          </a:p>
          <a:p>
            <a:r>
              <a:rPr lang="en-US" dirty="0" smtClean="0"/>
              <a:t>Python core API wrapping done</a:t>
            </a:r>
          </a:p>
          <a:p>
            <a:r>
              <a:rPr lang="en-US" dirty="0" smtClean="0"/>
              <a:t>Python documentation partly done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18276" y="6343610"/>
            <a:ext cx="2289048" cy="365760"/>
          </a:xfrm>
        </p:spPr>
        <p:txBody>
          <a:bodyPr/>
          <a:lstStyle/>
          <a:p>
            <a:fld id="{90231927-408C-49A6-AA0E-E4B777926223}" type="datetime1">
              <a:rPr lang="en-US" smtClean="0"/>
              <a:t>2/23/2011</a:t>
            </a:fld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981200" y="6328370"/>
            <a:ext cx="3833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Dmitry Romanov      romanov@jlab.org</a:t>
            </a:r>
            <a:endParaRPr lang="en-US" dirty="0"/>
          </a:p>
        </p:txBody>
      </p:sp>
      <p:pic>
        <p:nvPicPr>
          <p:cNvPr id="7" name="Picture 4" descr="http://upload.wikimedia.org/wikipedia/en/5/5a/Mephi_Logo_And_Hors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6897" y="5951319"/>
            <a:ext cx="529194" cy="754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jlab.org/div_dept/dir_off/public_affairs/logo/JLab_logo_white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6328370"/>
            <a:ext cx="12192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API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9063-1CF3-4C9D-93FA-6682A4D1B2B7}" type="datetime1">
              <a:rPr lang="en-US" smtClean="0"/>
              <a:t>2/23/2011</a:t>
            </a:fld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C++ </a:t>
            </a:r>
            <a:r>
              <a:rPr lang="en-US" dirty="0" smtClean="0"/>
              <a:t> multithreaded user API is mostly done (string ID implementation after will be accepted)</a:t>
            </a:r>
          </a:p>
          <a:p>
            <a:r>
              <a:rPr lang="en-US" dirty="0" smtClean="0"/>
              <a:t>Multithreaded tests in progress</a:t>
            </a:r>
          </a:p>
          <a:p>
            <a:r>
              <a:rPr lang="en-US" dirty="0" smtClean="0"/>
              <a:t>Thorough documentation in progress</a:t>
            </a:r>
          </a:p>
          <a:p>
            <a:r>
              <a:rPr lang="en-US" dirty="0" smtClean="0"/>
              <a:t>JANA interface is done.</a:t>
            </a:r>
          </a:p>
          <a:p>
            <a:r>
              <a:rPr lang="en-US" dirty="0" smtClean="0"/>
              <a:t>Convert from current </a:t>
            </a:r>
            <a:r>
              <a:rPr lang="en-US" dirty="0" err="1" smtClean="0"/>
              <a:t>Calib</a:t>
            </a:r>
            <a:r>
              <a:rPr lang="en-US" dirty="0" smtClean="0"/>
              <a:t> files to CCDB MySQL is mostly done (Thanks Mark)</a:t>
            </a:r>
          </a:p>
          <a:p>
            <a:r>
              <a:rPr lang="en-US" dirty="0" smtClean="0"/>
              <a:t>Thus tests of running JANA with CCDB are in progress</a:t>
            </a:r>
          </a:p>
          <a:p>
            <a:r>
              <a:rPr lang="en-US" dirty="0" smtClean="0"/>
              <a:t>Python user API is done. </a:t>
            </a:r>
          </a:p>
          <a:p>
            <a:r>
              <a:rPr lang="en-US" dirty="0" smtClean="0"/>
              <a:t>Examples and documentation partly done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143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tools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9063-1CF3-4C9D-93FA-6682A4D1B2B7}" type="datetime1">
              <a:rPr lang="en-US" smtClean="0"/>
              <a:t>2/23/2011</a:t>
            </a:fld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Python command line tools mostly done</a:t>
            </a:r>
          </a:p>
          <a:p>
            <a:r>
              <a:rPr lang="en-US" dirty="0" smtClean="0"/>
              <a:t>Python command line tools allow to do all basic managing operations. </a:t>
            </a:r>
          </a:p>
          <a:p>
            <a:r>
              <a:rPr lang="en-US" dirty="0" smtClean="0"/>
              <a:t>Thorough documentation in progress</a:t>
            </a:r>
          </a:p>
          <a:p>
            <a:r>
              <a:rPr lang="en-US" dirty="0" smtClean="0"/>
              <a:t>JANA interface is done.</a:t>
            </a:r>
          </a:p>
          <a:p>
            <a:r>
              <a:rPr lang="en-US" dirty="0" smtClean="0"/>
              <a:t>Convert from current </a:t>
            </a:r>
            <a:r>
              <a:rPr lang="en-US" dirty="0" err="1" smtClean="0"/>
              <a:t>Calib</a:t>
            </a:r>
            <a:r>
              <a:rPr lang="en-US" dirty="0" smtClean="0"/>
              <a:t> files to CCDB MySQL is mostly done (Thanks Mark)</a:t>
            </a:r>
          </a:p>
          <a:p>
            <a:r>
              <a:rPr lang="en-US" dirty="0" smtClean="0"/>
              <a:t>Web site prototype is done</a:t>
            </a:r>
          </a:p>
          <a:p>
            <a:r>
              <a:rPr lang="en-US" dirty="0" smtClean="0"/>
              <a:t>Web site pages needs to be added</a:t>
            </a:r>
          </a:p>
          <a:p>
            <a:r>
              <a:rPr lang="en-US" dirty="0" smtClean="0"/>
              <a:t>Examples and documentation partly done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0944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Другая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3726</TotalTime>
  <Words>447</Words>
  <Application>Microsoft Office PowerPoint</Application>
  <PresentationFormat>On-screen Show (4:3)</PresentationFormat>
  <Paragraphs>125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Начальная</vt:lpstr>
      <vt:lpstr>Calibration database update </vt:lpstr>
      <vt:lpstr>Unique ID</vt:lpstr>
      <vt:lpstr>CCDB package overview </vt:lpstr>
      <vt:lpstr>Overall package design</vt:lpstr>
      <vt:lpstr>Unit testing</vt:lpstr>
      <vt:lpstr>Dependencies summary</vt:lpstr>
      <vt:lpstr>Core API</vt:lpstr>
      <vt:lpstr>User API</vt:lpstr>
      <vt:lpstr>Management tools</vt:lpstr>
      <vt:lpstr>Overall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DmitryRA</dc:creator>
  <cp:lastModifiedBy>DmitryRa</cp:lastModifiedBy>
  <cp:revision>407</cp:revision>
  <dcterms:created xsi:type="dcterms:W3CDTF">2010-09-21T02:30:09Z</dcterms:created>
  <dcterms:modified xsi:type="dcterms:W3CDTF">2011-02-23T18:43:08Z</dcterms:modified>
</cp:coreProperties>
</file>