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9" r:id="rId7"/>
    <p:sldId id="261" r:id="rId8"/>
    <p:sldId id="263" r:id="rId9"/>
    <p:sldId id="274" r:id="rId10"/>
    <p:sldId id="273" r:id="rId11"/>
    <p:sldId id="281" r:id="rId12"/>
    <p:sldId id="282" r:id="rId13"/>
    <p:sldId id="283" r:id="rId14"/>
    <p:sldId id="284" r:id="rId15"/>
    <p:sldId id="285" r:id="rId16"/>
    <p:sldId id="286" r:id="rId17"/>
    <p:sldId id="287" r:id="rId18"/>
    <p:sldId id="271" r:id="rId19"/>
    <p:sldId id="288" r:id="rId20"/>
    <p:sldId id="264" r:id="rId21"/>
    <p:sldId id="265" r:id="rId22"/>
    <p:sldId id="26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4" d="100"/>
          <a:sy n="64" d="100"/>
        </p:scale>
        <p:origin x="-696" y="-204"/>
      </p:cViewPr>
      <p:guideLst>
        <p:guide orient="horz" pos="2160"/>
        <p:guide pos="2880"/>
      </p:guideLst>
    </p:cSldViewPr>
  </p:slideViewPr>
  <p:notesTextViewPr>
    <p:cViewPr>
      <p:scale>
        <a:sx n="100" d="100"/>
        <a:sy n="100" d="100"/>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EB9ADF9-4925-438C-B5CD-9FCBE17AB3FE}" type="datetimeFigureOut">
              <a:rPr lang="en-US" smtClean="0"/>
              <a:pPr/>
              <a:t>2/23/2012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0E952A-1C54-45EA-A2F6-96DE100258E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B9ADF9-4925-438C-B5CD-9FCBE17AB3FE}" type="datetimeFigureOut">
              <a:rPr lang="en-US" smtClean="0"/>
              <a:pPr/>
              <a:t>2/23/2012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0E952A-1C54-45EA-A2F6-96DE100258E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B9ADF9-4925-438C-B5CD-9FCBE17AB3FE}" type="datetimeFigureOut">
              <a:rPr lang="en-US" smtClean="0"/>
              <a:pPr/>
              <a:t>2/23/2012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0E952A-1C54-45EA-A2F6-96DE100258E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B9ADF9-4925-438C-B5CD-9FCBE17AB3FE}" type="datetimeFigureOut">
              <a:rPr lang="en-US" smtClean="0"/>
              <a:pPr/>
              <a:t>2/23/2012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0E952A-1C54-45EA-A2F6-96DE100258E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B9ADF9-4925-438C-B5CD-9FCBE17AB3FE}" type="datetimeFigureOut">
              <a:rPr lang="en-US" smtClean="0"/>
              <a:pPr/>
              <a:t>2/23/2012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0E952A-1C54-45EA-A2F6-96DE100258E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EB9ADF9-4925-438C-B5CD-9FCBE17AB3FE}" type="datetimeFigureOut">
              <a:rPr lang="en-US" smtClean="0"/>
              <a:pPr/>
              <a:t>2/23/2012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0E952A-1C54-45EA-A2F6-96DE100258E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EB9ADF9-4925-438C-B5CD-9FCBE17AB3FE}" type="datetimeFigureOut">
              <a:rPr lang="en-US" smtClean="0"/>
              <a:pPr/>
              <a:t>2/23/2012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0E952A-1C54-45EA-A2F6-96DE100258E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EB9ADF9-4925-438C-B5CD-9FCBE17AB3FE}" type="datetimeFigureOut">
              <a:rPr lang="en-US" smtClean="0"/>
              <a:pPr/>
              <a:t>2/23/2012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0E952A-1C54-45EA-A2F6-96DE100258E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B9ADF9-4925-438C-B5CD-9FCBE17AB3FE}" type="datetimeFigureOut">
              <a:rPr lang="en-US" smtClean="0"/>
              <a:pPr/>
              <a:t>2/23/2012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0E952A-1C54-45EA-A2F6-96DE100258E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B9ADF9-4925-438C-B5CD-9FCBE17AB3FE}" type="datetimeFigureOut">
              <a:rPr lang="en-US" smtClean="0"/>
              <a:pPr/>
              <a:t>2/23/2012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0E952A-1C54-45EA-A2F6-96DE100258E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B9ADF9-4925-438C-B5CD-9FCBE17AB3FE}" type="datetimeFigureOut">
              <a:rPr lang="en-US" smtClean="0"/>
              <a:pPr/>
              <a:t>2/23/2012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0E952A-1C54-45EA-A2F6-96DE100258E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B9ADF9-4925-438C-B5CD-9FCBE17AB3FE}" type="datetimeFigureOut">
              <a:rPr lang="en-US" smtClean="0"/>
              <a:pPr/>
              <a:t>2/23/2012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0E952A-1C54-45EA-A2F6-96DE100258E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16.wmf"/><Relationship Id="rId5" Type="http://schemas.openxmlformats.org/officeDocument/2006/relationships/oleObject" Target="../embeddings/oleObject2.bin"/><Relationship Id="rId4" Type="http://schemas.openxmlformats.org/officeDocument/2006/relationships/image" Target="../media/image15.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7.wmf"/></Relationships>
</file>

<file path=ppt/slides/_rels/slide1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Hall D Target Design Status</a:t>
            </a:r>
            <a:endParaRPr lang="en-US" dirty="0"/>
          </a:p>
        </p:txBody>
      </p:sp>
      <p:sp>
        <p:nvSpPr>
          <p:cNvPr id="3" name="Subtitle 2"/>
          <p:cNvSpPr>
            <a:spLocks noGrp="1"/>
          </p:cNvSpPr>
          <p:nvPr>
            <p:ph type="subTitle" idx="1"/>
          </p:nvPr>
        </p:nvSpPr>
        <p:spPr/>
        <p:txBody>
          <a:bodyPr/>
          <a:lstStyle/>
          <a:p>
            <a:r>
              <a:rPr lang="en-US" dirty="0" smtClean="0"/>
              <a:t>Jim Fochtman-  February 22, 2012</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ALL_D_TARGET_AND_SUPPORT_ASSY_stp 6.bmp"/>
          <p:cNvPicPr>
            <a:picLocks noChangeAspect="1"/>
          </p:cNvPicPr>
          <p:nvPr/>
        </p:nvPicPr>
        <p:blipFill>
          <a:blip r:embed="rId2" cstate="print"/>
          <a:stretch>
            <a:fillRect/>
          </a:stretch>
        </p:blipFill>
        <p:spPr>
          <a:xfrm>
            <a:off x="0" y="152400"/>
            <a:ext cx="9144000" cy="6557450"/>
          </a:xfrm>
          <a:prstGeom prst="rect">
            <a:avLst/>
          </a:prstGeom>
        </p:spPr>
      </p:pic>
      <p:sp>
        <p:nvSpPr>
          <p:cNvPr id="3" name="Rectangle 2"/>
          <p:cNvSpPr/>
          <p:nvPr/>
        </p:nvSpPr>
        <p:spPr>
          <a:xfrm>
            <a:off x="228600" y="152400"/>
            <a:ext cx="28194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This sensor will feed through the condenser deep into the top feed tube.</a:t>
            </a:r>
          </a:p>
        </p:txBody>
      </p:sp>
      <p:cxnSp>
        <p:nvCxnSpPr>
          <p:cNvPr id="4" name="Straight Arrow Connector 3"/>
          <p:cNvCxnSpPr>
            <a:stCxn id="3" idx="3"/>
          </p:cNvCxnSpPr>
          <p:nvPr/>
        </p:nvCxnSpPr>
        <p:spPr>
          <a:xfrm>
            <a:off x="3048000" y="685800"/>
            <a:ext cx="685800" cy="8382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6477000" y="228600"/>
            <a:ext cx="23622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This sensor used to detect top level (should not be submerged).</a:t>
            </a:r>
          </a:p>
        </p:txBody>
      </p:sp>
      <p:cxnSp>
        <p:nvCxnSpPr>
          <p:cNvPr id="9" name="Straight Arrow Connector 8"/>
          <p:cNvCxnSpPr>
            <a:stCxn id="8" idx="1"/>
          </p:cNvCxnSpPr>
          <p:nvPr/>
        </p:nvCxnSpPr>
        <p:spPr>
          <a:xfrm flipH="1">
            <a:off x="5638800" y="762000"/>
            <a:ext cx="838200" cy="12954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152400" y="2362200"/>
            <a:ext cx="23622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This sensor used to detect top level (should be submerged).</a:t>
            </a:r>
          </a:p>
        </p:txBody>
      </p:sp>
      <p:cxnSp>
        <p:nvCxnSpPr>
          <p:cNvPr id="16" name="Straight Arrow Connector 15"/>
          <p:cNvCxnSpPr/>
          <p:nvPr/>
        </p:nvCxnSpPr>
        <p:spPr>
          <a:xfrm flipV="1">
            <a:off x="2514600" y="2057400"/>
            <a:ext cx="457200" cy="3048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457200" y="5410200"/>
            <a:ext cx="23622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Initial fill detection</a:t>
            </a:r>
          </a:p>
        </p:txBody>
      </p:sp>
      <p:cxnSp>
        <p:nvCxnSpPr>
          <p:cNvPr id="22" name="Straight Arrow Connector 21"/>
          <p:cNvCxnSpPr>
            <a:stCxn id="21" idx="3"/>
          </p:cNvCxnSpPr>
          <p:nvPr/>
        </p:nvCxnSpPr>
        <p:spPr>
          <a:xfrm flipV="1">
            <a:off x="2819400" y="5715000"/>
            <a:ext cx="1295400" cy="2286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7315200" y="5486400"/>
            <a:ext cx="14478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Backup?</a:t>
            </a:r>
          </a:p>
        </p:txBody>
      </p:sp>
      <p:cxnSp>
        <p:nvCxnSpPr>
          <p:cNvPr id="26" name="Straight Arrow Connector 25"/>
          <p:cNvCxnSpPr>
            <a:stCxn id="25" idx="0"/>
          </p:cNvCxnSpPr>
          <p:nvPr/>
        </p:nvCxnSpPr>
        <p:spPr>
          <a:xfrm flipH="1" flipV="1">
            <a:off x="6400800" y="3276600"/>
            <a:ext cx="1638300" cy="22098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Cool Down Calculations</a:t>
            </a:r>
            <a:endParaRPr lang="en-US" dirty="0"/>
          </a:p>
        </p:txBody>
      </p:sp>
      <p:sp>
        <p:nvSpPr>
          <p:cNvPr id="4" name="Content Placeholder 3"/>
          <p:cNvSpPr>
            <a:spLocks noGrp="1"/>
          </p:cNvSpPr>
          <p:nvPr>
            <p:ph sz="half" idx="2"/>
          </p:nvPr>
        </p:nvSpPr>
        <p:spPr/>
        <p:txBody>
          <a:bodyPr/>
          <a:lstStyle/>
          <a:p>
            <a:r>
              <a:rPr lang="en-US" dirty="0" err="1" smtClean="0"/>
              <a:t>CryoMech</a:t>
            </a:r>
            <a:r>
              <a:rPr lang="en-US" dirty="0" smtClean="0"/>
              <a:t> only had cool down data from room temperature from the PT-410 cold head, not the PT-415 we have.</a:t>
            </a:r>
          </a:p>
          <a:p>
            <a:r>
              <a:rPr lang="en-US" dirty="0" smtClean="0"/>
              <a:t>The graph shown here is the only information I received from </a:t>
            </a:r>
            <a:r>
              <a:rPr lang="en-US" dirty="0" err="1" smtClean="0"/>
              <a:t>CryoMech</a:t>
            </a:r>
            <a:r>
              <a:rPr lang="en-US" dirty="0" smtClean="0"/>
              <a:t>.</a:t>
            </a:r>
            <a:endParaRPr lang="en-US" dirty="0"/>
          </a:p>
        </p:txBody>
      </p:sp>
      <p:pic>
        <p:nvPicPr>
          <p:cNvPr id="2050" name="Picture 2"/>
          <p:cNvPicPr>
            <a:picLocks noGrp="1" noChangeAspect="1" noChangeArrowheads="1"/>
          </p:cNvPicPr>
          <p:nvPr>
            <p:ph sz="half" idx="1"/>
          </p:nvPr>
        </p:nvPicPr>
        <p:blipFill>
          <a:blip r:embed="rId2" cstate="print"/>
          <a:srcRect/>
          <a:stretch>
            <a:fillRect/>
          </a:stretch>
        </p:blipFill>
        <p:spPr bwMode="auto">
          <a:xfrm>
            <a:off x="85264" y="1556792"/>
            <a:ext cx="4630752" cy="41536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Cool Down Calculations- Method</a:t>
            </a:r>
            <a:endParaRPr lang="en-US" dirty="0"/>
          </a:p>
        </p:txBody>
      </p:sp>
      <p:sp>
        <p:nvSpPr>
          <p:cNvPr id="5" name="Content Placeholder 4"/>
          <p:cNvSpPr>
            <a:spLocks noGrp="1"/>
          </p:cNvSpPr>
          <p:nvPr>
            <p:ph sz="half" idx="1"/>
          </p:nvPr>
        </p:nvSpPr>
        <p:spPr/>
        <p:txBody>
          <a:bodyPr>
            <a:normAutofit fontScale="85000" lnSpcReduction="20000"/>
          </a:bodyPr>
          <a:lstStyle/>
          <a:p>
            <a:r>
              <a:rPr lang="en-US" dirty="0" smtClean="0"/>
              <a:t>Used Excel to match the graphs points.</a:t>
            </a:r>
          </a:p>
          <a:p>
            <a:r>
              <a:rPr lang="en-US" dirty="0" smtClean="0"/>
              <a:t>The first stage power is nearly independent of the second stage temperature.</a:t>
            </a:r>
          </a:p>
          <a:p>
            <a:r>
              <a:rPr lang="en-US" dirty="0" smtClean="0"/>
              <a:t>The second stage power, is very dependant on the first stage temperature.</a:t>
            </a:r>
          </a:p>
          <a:p>
            <a:r>
              <a:rPr lang="en-US" dirty="0" smtClean="0"/>
              <a:t>Plotted into graph and line fit appropriate curves, and used fit lines to have a Power formula for cool down calculations.</a:t>
            </a:r>
            <a:endParaRPr lang="en-US" dirty="0"/>
          </a:p>
        </p:txBody>
      </p:sp>
      <p:pic>
        <p:nvPicPr>
          <p:cNvPr id="3074" name="Picture 2"/>
          <p:cNvPicPr>
            <a:picLocks noGrp="1" noChangeAspect="1" noChangeArrowheads="1"/>
          </p:cNvPicPr>
          <p:nvPr>
            <p:ph sz="half" idx="2"/>
          </p:nvPr>
        </p:nvPicPr>
        <p:blipFill>
          <a:blip r:embed="rId2" cstate="print"/>
          <a:srcRect/>
          <a:stretch>
            <a:fillRect/>
          </a:stretch>
        </p:blipFill>
        <p:spPr bwMode="auto">
          <a:xfrm>
            <a:off x="4648200" y="1143000"/>
            <a:ext cx="4038600" cy="2615305"/>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cstate="print"/>
          <a:srcRect/>
          <a:stretch>
            <a:fillRect/>
          </a:stretch>
        </p:blipFill>
        <p:spPr bwMode="auto">
          <a:xfrm>
            <a:off x="4648200" y="3733800"/>
            <a:ext cx="4041648" cy="276971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Cool Down Calculations- Method</a:t>
            </a:r>
            <a:endParaRPr lang="en-US" dirty="0"/>
          </a:p>
        </p:txBody>
      </p:sp>
      <p:sp>
        <p:nvSpPr>
          <p:cNvPr id="5" name="Content Placeholder 4"/>
          <p:cNvSpPr>
            <a:spLocks noGrp="1"/>
          </p:cNvSpPr>
          <p:nvPr>
            <p:ph sz="half" idx="1"/>
          </p:nvPr>
        </p:nvSpPr>
        <p:spPr/>
        <p:txBody>
          <a:bodyPr>
            <a:normAutofit/>
          </a:bodyPr>
          <a:lstStyle/>
          <a:p>
            <a:r>
              <a:rPr lang="en-US" dirty="0" smtClean="0"/>
              <a:t>Used data from NIST and to be conservative selected RRR 50 copper (lowest conductivity) for conductivity and specific heat.</a:t>
            </a:r>
          </a:p>
          <a:p>
            <a:r>
              <a:rPr lang="en-US" dirty="0" smtClean="0"/>
              <a:t>GASPAK ver. 3.31 Excel Add-In used for H</a:t>
            </a:r>
            <a:r>
              <a:rPr lang="en-US" baseline="-25000" dirty="0" smtClean="0"/>
              <a:t>2</a:t>
            </a:r>
            <a:r>
              <a:rPr lang="en-US" dirty="0" smtClean="0"/>
              <a:t> properties.</a:t>
            </a:r>
          </a:p>
        </p:txBody>
      </p:sp>
      <p:pic>
        <p:nvPicPr>
          <p:cNvPr id="4098" name="Picture 2"/>
          <p:cNvPicPr>
            <a:picLocks noGrp="1" noChangeAspect="1" noChangeArrowheads="1"/>
          </p:cNvPicPr>
          <p:nvPr>
            <p:ph sz="half" idx="2"/>
          </p:nvPr>
        </p:nvPicPr>
        <p:blipFill>
          <a:blip r:embed="rId2" cstate="print"/>
          <a:srcRect/>
          <a:stretch>
            <a:fillRect/>
          </a:stretch>
        </p:blipFill>
        <p:spPr bwMode="auto">
          <a:xfrm>
            <a:off x="4648200" y="1219200"/>
            <a:ext cx="3674778" cy="2743200"/>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cstate="print"/>
          <a:srcRect/>
          <a:stretch>
            <a:fillRect/>
          </a:stretch>
        </p:blipFill>
        <p:spPr bwMode="auto">
          <a:xfrm>
            <a:off x="4648200" y="3962400"/>
            <a:ext cx="3676127" cy="2743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Cool Down Calculations- Method</a:t>
            </a:r>
            <a:endParaRPr lang="en-US" dirty="0"/>
          </a:p>
        </p:txBody>
      </p:sp>
      <p:sp>
        <p:nvSpPr>
          <p:cNvPr id="5" name="Content Placeholder 4"/>
          <p:cNvSpPr>
            <a:spLocks noGrp="1"/>
          </p:cNvSpPr>
          <p:nvPr>
            <p:ph sz="half" idx="1"/>
          </p:nvPr>
        </p:nvSpPr>
        <p:spPr/>
        <p:txBody>
          <a:bodyPr>
            <a:normAutofit fontScale="92500" lnSpcReduction="20000"/>
          </a:bodyPr>
          <a:lstStyle/>
          <a:p>
            <a:r>
              <a:rPr lang="en-US" dirty="0" smtClean="0"/>
              <a:t>Condensation rate was calculated using the formula </a:t>
            </a:r>
          </a:p>
          <a:p>
            <a:r>
              <a:rPr lang="en-US" dirty="0" smtClean="0"/>
              <a:t>Where	is modified based on the </a:t>
            </a:r>
            <a:r>
              <a:rPr lang="en-US" dirty="0" err="1" smtClean="0"/>
              <a:t>Jakob</a:t>
            </a:r>
            <a:r>
              <a:rPr lang="en-US" dirty="0" smtClean="0"/>
              <a:t> number.</a:t>
            </a:r>
          </a:p>
          <a:p>
            <a:r>
              <a:rPr lang="en-US" dirty="0" smtClean="0"/>
              <a:t>The effective power of the stage 2 cold head at the condenser is ~10W.</a:t>
            </a:r>
          </a:p>
          <a:p>
            <a:r>
              <a:rPr lang="en-US" dirty="0" smtClean="0"/>
              <a:t>This should condense the 0.4 liter target/condenser in about 30 minutes. </a:t>
            </a:r>
          </a:p>
        </p:txBody>
      </p:sp>
      <p:graphicFrame>
        <p:nvGraphicFramePr>
          <p:cNvPr id="7" name="Content Placeholder 6"/>
          <p:cNvGraphicFramePr>
            <a:graphicFrameLocks noGrp="1" noChangeAspect="1"/>
          </p:cNvGraphicFramePr>
          <p:nvPr>
            <p:ph sz="half" idx="2"/>
          </p:nvPr>
        </p:nvGraphicFramePr>
        <p:xfrm>
          <a:off x="2066629" y="2240868"/>
          <a:ext cx="1065211" cy="404565"/>
        </p:xfrm>
        <a:graphic>
          <a:graphicData uri="http://schemas.openxmlformats.org/presentationml/2006/ole">
            <mc:AlternateContent xmlns:mc="http://schemas.openxmlformats.org/markup-compatibility/2006">
              <mc:Choice xmlns:v="urn:schemas-microsoft-com:vml" Requires="v">
                <p:oleObj spid="_x0000_s5130" name="Equation" r:id="rId3" imgW="634680" imgH="241200" progId="Equation.3">
                  <p:embed/>
                </p:oleObj>
              </mc:Choice>
              <mc:Fallback>
                <p:oleObj name="Equation" r:id="rId3" imgW="634680" imgH="241200" progId="Equation.3">
                  <p:embed/>
                  <p:pic>
                    <p:nvPicPr>
                      <p:cNvPr id="0" name="Content Placeholder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6629" y="2240868"/>
                        <a:ext cx="1065211" cy="40456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3" name="Object 3"/>
          <p:cNvGraphicFramePr>
            <a:graphicFrameLocks noChangeAspect="1"/>
          </p:cNvGraphicFramePr>
          <p:nvPr/>
        </p:nvGraphicFramePr>
        <p:xfrm>
          <a:off x="1871700" y="2564904"/>
          <a:ext cx="419100" cy="442383"/>
        </p:xfrm>
        <a:graphic>
          <a:graphicData uri="http://schemas.openxmlformats.org/presentationml/2006/ole">
            <mc:AlternateContent xmlns:mc="http://schemas.openxmlformats.org/markup-compatibility/2006">
              <mc:Choice xmlns:v="urn:schemas-microsoft-com:vml" Requires="v">
                <p:oleObj spid="_x0000_s5131" name="Equation" r:id="rId5" imgW="228600" imgH="241200" progId="Equation.3">
                  <p:embed/>
                </p:oleObj>
              </mc:Choice>
              <mc:Fallback>
                <p:oleObj name="Equation" r:id="rId5" imgW="228600" imgH="2412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71700" y="2564904"/>
                        <a:ext cx="419100" cy="442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Content Placeholder 3"/>
          <p:cNvSpPr txBox="1">
            <a:spLocks/>
          </p:cNvSpPr>
          <p:nvPr/>
        </p:nvSpPr>
        <p:spPr>
          <a:xfrm>
            <a:off x="4648200" y="1600200"/>
            <a:ext cx="4038600" cy="4525963"/>
          </a:xfrm>
          <a:prstGeom prst="rect">
            <a:avLst/>
          </a:prstGeom>
        </p:spPr>
        <p:txBody>
          <a:bodyPr vert="horz" lIns="91440" tIns="45720" rIns="91440" bIns="45720" rtlCol="0">
            <a:normAutofit fontScale="850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The system </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cool down</a:t>
            </a:r>
            <a:r>
              <a:rPr kumimoji="0" lang="en-US" sz="2800" b="0" i="0" u="none" strike="noStrike" kern="1200" cap="none" spc="0" normalizeH="0" noProof="0" dirty="0" smtClean="0">
                <a:ln>
                  <a:noFill/>
                </a:ln>
                <a:solidFill>
                  <a:schemeClr val="tx1"/>
                </a:solidFill>
                <a:effectLst/>
                <a:uLnTx/>
                <a:uFillTx/>
                <a:latin typeface="+mn-lt"/>
                <a:ea typeface="+mn-ea"/>
                <a:cs typeface="+mn-cs"/>
              </a:rPr>
              <a:t> </a:t>
            </a:r>
            <a:r>
              <a:rPr kumimoji="0" lang="en-US" sz="2800" b="0" i="0" u="none" strike="noStrike" kern="1200" cap="none" spc="0" normalizeH="0" noProof="0" dirty="0" smtClean="0">
                <a:ln>
                  <a:noFill/>
                </a:ln>
                <a:solidFill>
                  <a:schemeClr val="tx1"/>
                </a:solidFill>
                <a:effectLst/>
                <a:uLnTx/>
                <a:uFillTx/>
                <a:latin typeface="+mn-lt"/>
                <a:ea typeface="+mn-ea"/>
                <a:cs typeface="+mn-cs"/>
              </a:rPr>
              <a:t>considered </a:t>
            </a:r>
            <a:r>
              <a:rPr kumimoji="0" lang="en-US" sz="2800" b="0" i="0" u="none" strike="noStrike" kern="1200" cap="none" spc="0" normalizeH="0" noProof="0" dirty="0" smtClean="0">
                <a:ln>
                  <a:noFill/>
                </a:ln>
                <a:solidFill>
                  <a:schemeClr val="tx1"/>
                </a:solidFill>
                <a:effectLst/>
                <a:uLnTx/>
                <a:uFillTx/>
                <a:latin typeface="+mn-lt"/>
                <a:ea typeface="+mn-ea"/>
                <a:cs typeface="+mn-cs"/>
              </a:rPr>
              <a:t>a heat </a:t>
            </a:r>
            <a:r>
              <a:rPr kumimoji="0" lang="en-US" sz="2800" b="0" i="0" u="none" strike="noStrike" kern="1200" cap="none" spc="0" normalizeH="0" noProof="0" dirty="0" smtClean="0">
                <a:ln>
                  <a:noFill/>
                </a:ln>
                <a:solidFill>
                  <a:schemeClr val="tx1"/>
                </a:solidFill>
                <a:effectLst/>
                <a:uLnTx/>
                <a:uFillTx/>
                <a:latin typeface="+mn-lt"/>
                <a:ea typeface="+mn-ea"/>
                <a:cs typeface="+mn-cs"/>
              </a:rPr>
              <a:t>load of…</a:t>
            </a:r>
            <a:endParaRPr kumimoji="0" lang="en-US" sz="2800" b="0" i="0" u="none" strike="noStrike" kern="1200" cap="none" spc="0" normalizeH="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noProof="0" dirty="0" smtClean="0">
                <a:ln>
                  <a:noFill/>
                </a:ln>
                <a:solidFill>
                  <a:schemeClr val="tx1"/>
                </a:solidFill>
                <a:effectLst/>
                <a:uLnTx/>
                <a:uFillTx/>
                <a:latin typeface="+mn-lt"/>
                <a:ea typeface="+mn-ea"/>
                <a:cs typeface="+mn-cs"/>
              </a:rPr>
              <a:t>2W </a:t>
            </a:r>
            <a:r>
              <a:rPr kumimoji="0" lang="en-US" sz="2800" b="0" i="0" u="none" strike="noStrike" kern="1200" cap="none" spc="0" normalizeH="0" noProof="0" dirty="0" smtClean="0">
                <a:ln>
                  <a:noFill/>
                </a:ln>
                <a:solidFill>
                  <a:schemeClr val="tx1"/>
                </a:solidFill>
                <a:effectLst/>
                <a:uLnTx/>
                <a:uFillTx/>
                <a:latin typeface="+mn-lt"/>
                <a:ea typeface="+mn-ea"/>
                <a:cs typeface="+mn-cs"/>
              </a:rPr>
              <a:t>on Stage 1(~1.2W radiation, 0.5W spiders, 0.3W gas tube) from individual calculation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baseline="0" dirty="0" smtClean="0"/>
              <a:t>300mW </a:t>
            </a:r>
            <a:r>
              <a:rPr lang="en-US" sz="2800" baseline="0" dirty="0" smtClean="0"/>
              <a:t>on Stage</a:t>
            </a:r>
            <a:r>
              <a:rPr lang="en-US" sz="2800" dirty="0" smtClean="0"/>
              <a:t> 2 (</a:t>
            </a:r>
            <a:r>
              <a:rPr lang="en-US" sz="2800" dirty="0" smtClean="0"/>
              <a:t>200mW </a:t>
            </a:r>
            <a:r>
              <a:rPr lang="en-US" sz="2800" dirty="0" smtClean="0"/>
              <a:t>radiation target, 5mW radiation on shielded portion, 75mW spiders)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Values based on individual</a:t>
            </a:r>
            <a:r>
              <a:rPr kumimoji="0" lang="en-US" sz="2800" b="0" i="0" u="none" strike="noStrike" kern="1200" cap="none" spc="0" normalizeH="0" noProof="0" dirty="0" smtClean="0">
                <a:ln>
                  <a:noFill/>
                </a:ln>
                <a:solidFill>
                  <a:schemeClr val="tx1"/>
                </a:solidFill>
                <a:effectLst/>
                <a:uLnTx/>
                <a:uFillTx/>
                <a:latin typeface="+mn-lt"/>
                <a:ea typeface="+mn-ea"/>
                <a:cs typeface="+mn-cs"/>
              </a:rPr>
              <a:t> calculations including MLI.</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Cool Down Calculations- Method</a:t>
            </a:r>
            <a:endParaRPr lang="en-US" dirty="0"/>
          </a:p>
        </p:txBody>
      </p:sp>
      <p:sp>
        <p:nvSpPr>
          <p:cNvPr id="5" name="Content Placeholder 4"/>
          <p:cNvSpPr>
            <a:spLocks noGrp="1"/>
          </p:cNvSpPr>
          <p:nvPr>
            <p:ph idx="1"/>
          </p:nvPr>
        </p:nvSpPr>
        <p:spPr/>
        <p:txBody>
          <a:bodyPr>
            <a:normAutofit fontScale="85000" lnSpcReduction="20000"/>
          </a:bodyPr>
          <a:lstStyle/>
          <a:p>
            <a:r>
              <a:rPr lang="en-US" dirty="0" smtClean="0"/>
              <a:t>Assumptions</a:t>
            </a:r>
          </a:p>
          <a:p>
            <a:pPr lvl="1"/>
            <a:r>
              <a:rPr lang="en-US" dirty="0" smtClean="0"/>
              <a:t>Used PT-410 Power (PT-415 power should be 1.2 &amp; 1.4 times for stage 1 &amp; 2 respectively)</a:t>
            </a:r>
          </a:p>
          <a:p>
            <a:pPr lvl="1"/>
            <a:r>
              <a:rPr lang="en-US" dirty="0" smtClean="0"/>
              <a:t>Used 31g (0.4l of H</a:t>
            </a:r>
            <a:r>
              <a:rPr lang="en-US" baseline="-25000" dirty="0" smtClean="0"/>
              <a:t>2</a:t>
            </a:r>
            <a:r>
              <a:rPr lang="en-US" dirty="0" smtClean="0"/>
              <a:t> liquid) as mass from room temperature and condensation</a:t>
            </a:r>
          </a:p>
          <a:p>
            <a:pPr lvl="1"/>
            <a:r>
              <a:rPr lang="en-US" dirty="0" smtClean="0"/>
              <a:t>Fixed pressure (131.4kPa/1.3atm) used in GASPAK for H</a:t>
            </a:r>
            <a:r>
              <a:rPr lang="en-US" baseline="-25000" dirty="0" smtClean="0"/>
              <a:t>2</a:t>
            </a:r>
            <a:r>
              <a:rPr lang="en-US" dirty="0" smtClean="0"/>
              <a:t> specific heat</a:t>
            </a:r>
          </a:p>
          <a:p>
            <a:pPr lvl="1"/>
            <a:r>
              <a:rPr lang="en-US" dirty="0" smtClean="0"/>
              <a:t>Added fixed mass to compensate for </a:t>
            </a:r>
            <a:r>
              <a:rPr lang="en-US" dirty="0" err="1" smtClean="0"/>
              <a:t>CryoMech</a:t>
            </a:r>
            <a:r>
              <a:rPr lang="en-US" dirty="0" smtClean="0"/>
              <a:t> spec of first stage to 4K in less than 1 </a:t>
            </a:r>
            <a:r>
              <a:rPr lang="en-US" dirty="0" smtClean="0"/>
              <a:t>hour.  Added appropriate mass for current design to stage 1 &amp; 2</a:t>
            </a:r>
            <a:endParaRPr lang="en-US" dirty="0" smtClean="0"/>
          </a:p>
          <a:p>
            <a:pPr lvl="1"/>
            <a:r>
              <a:rPr lang="en-US" dirty="0" smtClean="0"/>
              <a:t>Used linear interpolation between power bands and for heat loss from room temperature to cold</a:t>
            </a:r>
          </a:p>
          <a:p>
            <a:pPr lvl="1"/>
            <a:r>
              <a:rPr lang="en-US" dirty="0" smtClean="0"/>
              <a:t>Solved for T2 using equation</a:t>
            </a:r>
          </a:p>
          <a:p>
            <a:pPr lvl="1"/>
            <a:endParaRPr lang="en-US" dirty="0" smtClean="0"/>
          </a:p>
        </p:txBody>
      </p:sp>
      <p:graphicFrame>
        <p:nvGraphicFramePr>
          <p:cNvPr id="31751" name="Object 7"/>
          <p:cNvGraphicFramePr>
            <a:graphicFrameLocks noChangeAspect="1"/>
          </p:cNvGraphicFramePr>
          <p:nvPr>
            <p:extLst>
              <p:ext uri="{D42A27DB-BD31-4B8C-83A1-F6EECF244321}">
                <p14:modId xmlns:p14="http://schemas.microsoft.com/office/powerpoint/2010/main" val="2767243668"/>
              </p:ext>
            </p:extLst>
          </p:nvPr>
        </p:nvGraphicFramePr>
        <p:xfrm>
          <a:off x="5004048" y="5575238"/>
          <a:ext cx="1519583" cy="410046"/>
        </p:xfrm>
        <a:graphic>
          <a:graphicData uri="http://schemas.openxmlformats.org/presentationml/2006/ole">
            <mc:AlternateContent xmlns:mc="http://schemas.openxmlformats.org/markup-compatibility/2006">
              <mc:Choice xmlns:v="urn:schemas-microsoft-com:vml" Requires="v">
                <p:oleObj spid="_x0000_s31755" name="Equation" r:id="rId3" imgW="799920" imgH="215640" progId="Equation.3">
                  <p:embed/>
                </p:oleObj>
              </mc:Choice>
              <mc:Fallback>
                <p:oleObj name="Equation" r:id="rId3" imgW="799920" imgH="215640" progId="Equation.3">
                  <p:embed/>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5575238"/>
                        <a:ext cx="1519583" cy="410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Cool Down Calculations- Results</a:t>
            </a:r>
            <a:endParaRPr lang="en-US" dirty="0"/>
          </a:p>
        </p:txBody>
      </p:sp>
      <p:sp>
        <p:nvSpPr>
          <p:cNvPr id="5" name="Content Placeholder 4"/>
          <p:cNvSpPr>
            <a:spLocks noGrp="1"/>
          </p:cNvSpPr>
          <p:nvPr>
            <p:ph sz="half" idx="1"/>
          </p:nvPr>
        </p:nvSpPr>
        <p:spPr/>
        <p:txBody>
          <a:bodyPr>
            <a:normAutofit fontScale="85000" lnSpcReduction="10000"/>
          </a:bodyPr>
          <a:lstStyle/>
          <a:p>
            <a:r>
              <a:rPr lang="en-US" dirty="0" smtClean="0"/>
              <a:t>Top graph uses stage 2 to cool the H</a:t>
            </a:r>
            <a:r>
              <a:rPr lang="en-US" baseline="-25000" dirty="0" smtClean="0"/>
              <a:t>2</a:t>
            </a:r>
            <a:r>
              <a:rPr lang="en-US" dirty="0" smtClean="0"/>
              <a:t> gas while the bottom graph shows the gas being cooled by stage 1</a:t>
            </a:r>
          </a:p>
          <a:p>
            <a:r>
              <a:rPr lang="en-US" dirty="0" smtClean="0"/>
              <a:t>Using stage 1 to cool the gas is slightly faster, and is the design direction</a:t>
            </a:r>
          </a:p>
          <a:p>
            <a:r>
              <a:rPr lang="en-US" dirty="0" smtClean="0"/>
              <a:t>With a small target, the difference between which stage cools the gas is small, the results would be more significant with a larger liquid volume</a:t>
            </a:r>
          </a:p>
        </p:txBody>
      </p:sp>
      <p:pic>
        <p:nvPicPr>
          <p:cNvPr id="32770" name="Picture 2"/>
          <p:cNvPicPr>
            <a:picLocks noGrp="1" noChangeArrowheads="1"/>
          </p:cNvPicPr>
          <p:nvPr>
            <p:ph sz="half" idx="2"/>
          </p:nvPr>
        </p:nvPicPr>
        <p:blipFill>
          <a:blip r:embed="rId2" cstate="print"/>
          <a:srcRect/>
          <a:stretch>
            <a:fillRect/>
          </a:stretch>
        </p:blipFill>
        <p:spPr bwMode="auto">
          <a:xfrm>
            <a:off x="4644008" y="1114262"/>
            <a:ext cx="3840480" cy="2743200"/>
          </a:xfrm>
          <a:prstGeom prst="rect">
            <a:avLst/>
          </a:prstGeom>
          <a:noFill/>
          <a:ln w="9525">
            <a:noFill/>
            <a:miter lim="800000"/>
            <a:headEnd/>
            <a:tailEnd/>
          </a:ln>
          <a:effectLst/>
        </p:spPr>
      </p:pic>
      <p:pic>
        <p:nvPicPr>
          <p:cNvPr id="32771" name="Picture 3"/>
          <p:cNvPicPr>
            <a:picLocks noChangeArrowheads="1"/>
          </p:cNvPicPr>
          <p:nvPr/>
        </p:nvPicPr>
        <p:blipFill>
          <a:blip r:embed="rId3" cstate="print"/>
          <a:srcRect/>
          <a:stretch>
            <a:fillRect/>
          </a:stretch>
        </p:blipFill>
        <p:spPr bwMode="auto">
          <a:xfrm>
            <a:off x="4655956" y="3861048"/>
            <a:ext cx="3840480" cy="2743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Cool Down Calculations- Results</a:t>
            </a:r>
            <a:endParaRPr lang="en-US" dirty="0"/>
          </a:p>
        </p:txBody>
      </p:sp>
      <p:sp>
        <p:nvSpPr>
          <p:cNvPr id="5" name="Content Placeholder 4"/>
          <p:cNvSpPr>
            <a:spLocks noGrp="1"/>
          </p:cNvSpPr>
          <p:nvPr>
            <p:ph sz="half" idx="1"/>
          </p:nvPr>
        </p:nvSpPr>
        <p:spPr/>
        <p:txBody>
          <a:bodyPr>
            <a:normAutofit/>
          </a:bodyPr>
          <a:lstStyle/>
          <a:p>
            <a:r>
              <a:rPr lang="en-US" dirty="0" smtClean="0"/>
              <a:t>Top graph uses stage 2 to cool the H</a:t>
            </a:r>
            <a:r>
              <a:rPr lang="en-US" baseline="-25000" dirty="0" smtClean="0"/>
              <a:t>2</a:t>
            </a:r>
            <a:r>
              <a:rPr lang="en-US" dirty="0" smtClean="0"/>
              <a:t> gas while the bottom graph shows the gas being cooled by stage 1</a:t>
            </a:r>
          </a:p>
          <a:p>
            <a:r>
              <a:rPr lang="en-US" dirty="0" smtClean="0"/>
              <a:t>Both graphs show effective (90% of raw power – heat loss)</a:t>
            </a:r>
          </a:p>
        </p:txBody>
      </p:sp>
      <p:pic>
        <p:nvPicPr>
          <p:cNvPr id="33794" name="Picture 2"/>
          <p:cNvPicPr>
            <a:picLocks noChangeArrowheads="1"/>
          </p:cNvPicPr>
          <p:nvPr/>
        </p:nvPicPr>
        <p:blipFill>
          <a:blip r:embed="rId2" cstate="print"/>
          <a:srcRect/>
          <a:stretch>
            <a:fillRect/>
          </a:stretch>
        </p:blipFill>
        <p:spPr bwMode="auto">
          <a:xfrm>
            <a:off x="4644008" y="1117848"/>
            <a:ext cx="3888432" cy="2743200"/>
          </a:xfrm>
          <a:prstGeom prst="rect">
            <a:avLst/>
          </a:prstGeom>
          <a:noFill/>
          <a:ln w="9525">
            <a:noFill/>
            <a:miter lim="800000"/>
            <a:headEnd/>
            <a:tailEnd/>
          </a:ln>
          <a:effectLst/>
        </p:spPr>
      </p:pic>
      <p:pic>
        <p:nvPicPr>
          <p:cNvPr id="33795" name="Picture 3"/>
          <p:cNvPicPr>
            <a:picLocks noChangeArrowheads="1"/>
          </p:cNvPicPr>
          <p:nvPr/>
        </p:nvPicPr>
        <p:blipFill>
          <a:blip r:embed="rId3" cstate="print"/>
          <a:srcRect/>
          <a:stretch>
            <a:fillRect/>
          </a:stretch>
        </p:blipFill>
        <p:spPr bwMode="auto">
          <a:xfrm>
            <a:off x="4644008" y="3854152"/>
            <a:ext cx="3886200" cy="2743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Back-Up Slides</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Picture 3"/>
          <p:cNvPicPr>
            <a:picLocks noChangeAspect="1" noChangeArrowheads="1"/>
          </p:cNvPicPr>
          <p:nvPr/>
        </p:nvPicPr>
        <p:blipFill>
          <a:blip r:embed="rId2" cstate="print"/>
          <a:srcRect/>
          <a:stretch>
            <a:fillRect/>
          </a:stretch>
        </p:blipFill>
        <p:spPr bwMode="auto">
          <a:xfrm>
            <a:off x="107504" y="0"/>
            <a:ext cx="8856476" cy="68601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Notes</a:t>
            </a:r>
            <a:endParaRPr lang="en-US" dirty="0"/>
          </a:p>
        </p:txBody>
      </p:sp>
      <p:sp>
        <p:nvSpPr>
          <p:cNvPr id="3" name="Content Placeholder 2"/>
          <p:cNvSpPr>
            <a:spLocks noGrp="1"/>
          </p:cNvSpPr>
          <p:nvPr>
            <p:ph idx="1"/>
          </p:nvPr>
        </p:nvSpPr>
        <p:spPr/>
        <p:txBody>
          <a:bodyPr/>
          <a:lstStyle/>
          <a:p>
            <a:r>
              <a:rPr lang="en-US" dirty="0" smtClean="0"/>
              <a:t>The refrigeration system has arrived!</a:t>
            </a:r>
          </a:p>
          <a:p>
            <a:r>
              <a:rPr lang="en-US" dirty="0" smtClean="0"/>
              <a:t>Hardware design about 90% complete.  Detailing of some components has begun.</a:t>
            </a:r>
          </a:p>
          <a:p>
            <a:r>
              <a:rPr lang="en-US" dirty="0" smtClean="0"/>
              <a:t>Some questions about instrumentation and assembly.</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ALL_D_TARGET_AND_SUPPORT_ASSY_2_stp.bmp"/>
          <p:cNvPicPr>
            <a:picLocks noChangeAspect="1"/>
          </p:cNvPicPr>
          <p:nvPr/>
        </p:nvPicPr>
        <p:blipFill>
          <a:blip r:embed="rId2" cstate="print"/>
          <a:stretch>
            <a:fillRect/>
          </a:stretch>
        </p:blipFill>
        <p:spPr>
          <a:xfrm>
            <a:off x="0" y="150275"/>
            <a:ext cx="9144000" cy="6557450"/>
          </a:xfrm>
          <a:prstGeom prst="rect">
            <a:avLst/>
          </a:prstGeom>
        </p:spPr>
      </p:pic>
      <p:sp>
        <p:nvSpPr>
          <p:cNvPr id="5" name="Rectangle 4"/>
          <p:cNvSpPr/>
          <p:nvPr/>
        </p:nvSpPr>
        <p:spPr>
          <a:xfrm>
            <a:off x="3581400" y="5105400"/>
            <a:ext cx="52578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Close up of target assembly.  What grade </a:t>
            </a:r>
            <a:r>
              <a:rPr lang="en-US" dirty="0" err="1" smtClean="0"/>
              <a:t>Torlon</a:t>
            </a:r>
            <a:r>
              <a:rPr lang="en-US" dirty="0" smtClean="0"/>
              <a:t>?</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rget Assy.bmp"/>
          <p:cNvPicPr>
            <a:picLocks noChangeAspect="1"/>
          </p:cNvPicPr>
          <p:nvPr/>
        </p:nvPicPr>
        <p:blipFill>
          <a:blip r:embed="rId2" cstate="print"/>
          <a:stretch>
            <a:fillRect/>
          </a:stretch>
        </p:blipFill>
        <p:spPr>
          <a:xfrm>
            <a:off x="0" y="150275"/>
            <a:ext cx="9144000" cy="6557450"/>
          </a:xfrm>
          <a:prstGeom prst="rect">
            <a:avLst/>
          </a:prstGeom>
        </p:spPr>
      </p:pic>
      <p:sp>
        <p:nvSpPr>
          <p:cNvPr id="5" name="Line Callout 1 4"/>
          <p:cNvSpPr/>
          <p:nvPr/>
        </p:nvSpPr>
        <p:spPr>
          <a:xfrm>
            <a:off x="5486400" y="1905000"/>
            <a:ext cx="1143000" cy="838200"/>
          </a:xfrm>
          <a:prstGeom prst="borderCallout1">
            <a:avLst>
              <a:gd name="adj1" fmla="val 26339"/>
              <a:gd name="adj2" fmla="val 110624"/>
              <a:gd name="adj3" fmla="val 137164"/>
              <a:gd name="adj4" fmla="val 1404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ine Callout 1 5"/>
          <p:cNvSpPr/>
          <p:nvPr/>
        </p:nvSpPr>
        <p:spPr>
          <a:xfrm>
            <a:off x="5486400" y="1905000"/>
            <a:ext cx="1143000" cy="838200"/>
          </a:xfrm>
          <a:prstGeom prst="borderCallout1">
            <a:avLst>
              <a:gd name="adj1" fmla="val 26339"/>
              <a:gd name="adj2" fmla="val 110624"/>
              <a:gd name="adj3" fmla="val 160880"/>
              <a:gd name="adj4" fmla="val 1133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ine Callout 1 6"/>
          <p:cNvSpPr/>
          <p:nvPr/>
        </p:nvSpPr>
        <p:spPr>
          <a:xfrm>
            <a:off x="5486400" y="1905000"/>
            <a:ext cx="1143000" cy="838200"/>
          </a:xfrm>
          <a:prstGeom prst="borderCallout1">
            <a:avLst>
              <a:gd name="adj1" fmla="val 26339"/>
              <a:gd name="adj2" fmla="val 110624"/>
              <a:gd name="adj3" fmla="val 166572"/>
              <a:gd name="adj4" fmla="val 1599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Glue Joints</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iquid Section Cross Section, close up.bmp"/>
          <p:cNvPicPr>
            <a:picLocks noChangeAspect="1"/>
          </p:cNvPicPr>
          <p:nvPr/>
        </p:nvPicPr>
        <p:blipFill>
          <a:blip r:embed="rId2" cstate="print"/>
          <a:stretch>
            <a:fillRect/>
          </a:stretch>
        </p:blipFill>
        <p:spPr>
          <a:xfrm>
            <a:off x="0" y="150275"/>
            <a:ext cx="9144000" cy="6557450"/>
          </a:xfrm>
          <a:prstGeom prst="rect">
            <a:avLst/>
          </a:prstGeom>
        </p:spPr>
      </p:pic>
      <p:sp>
        <p:nvSpPr>
          <p:cNvPr id="3" name="Rectangle 2"/>
          <p:cNvSpPr/>
          <p:nvPr/>
        </p:nvSpPr>
        <p:spPr>
          <a:xfrm>
            <a:off x="3619500" y="5422692"/>
            <a:ext cx="5257800" cy="876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Cross section of condenser and target assembly.  Fins of inside condenser show desired liquid </a:t>
            </a:r>
            <a:r>
              <a:rPr lang="en-US" dirty="0" smtClean="0"/>
              <a:t>level.</a:t>
            </a:r>
            <a:endParaRPr lang="en-US" dirty="0"/>
          </a:p>
        </p:txBody>
      </p:sp>
      <p:sp>
        <p:nvSpPr>
          <p:cNvPr id="7" name="Line Callout 1 6"/>
          <p:cNvSpPr/>
          <p:nvPr/>
        </p:nvSpPr>
        <p:spPr>
          <a:xfrm>
            <a:off x="2209800" y="533400"/>
            <a:ext cx="4038600" cy="1219200"/>
          </a:xfrm>
          <a:prstGeom prst="borderCallout1">
            <a:avLst>
              <a:gd name="adj1" fmla="val 26339"/>
              <a:gd name="adj2" fmla="val 110624"/>
              <a:gd name="adj3" fmla="val 220643"/>
              <a:gd name="adj4" fmla="val 1602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Two 1”x5.5” polyimide heaters capable of ~20 W each.  Redundancy.  Attachment to tube? </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ALL_D_TARGET_AND_SUPPORT_ASSY_stp.bmp"/>
          <p:cNvPicPr>
            <a:picLocks noChangeAspect="1"/>
          </p:cNvPicPr>
          <p:nvPr/>
        </p:nvPicPr>
        <p:blipFill>
          <a:blip r:embed="rId2" cstate="print"/>
          <a:stretch>
            <a:fillRect/>
          </a:stretch>
        </p:blipFill>
        <p:spPr>
          <a:xfrm>
            <a:off x="0" y="150275"/>
            <a:ext cx="9144000" cy="6557450"/>
          </a:xfrm>
          <a:prstGeom prst="rect">
            <a:avLst/>
          </a:prstGeom>
        </p:spPr>
      </p:pic>
      <p:sp>
        <p:nvSpPr>
          <p:cNvPr id="3" name="Rectangle 2"/>
          <p:cNvSpPr/>
          <p:nvPr/>
        </p:nvSpPr>
        <p:spPr>
          <a:xfrm>
            <a:off x="533400" y="609600"/>
            <a:ext cx="4114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Current concept to align/position the target is to adjust the entire can.  </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ALL_D_TARGET_AND_SUPPORT_ASSY_stp 2.bmp"/>
          <p:cNvPicPr>
            <a:picLocks noChangeAspect="1"/>
          </p:cNvPicPr>
          <p:nvPr/>
        </p:nvPicPr>
        <p:blipFill>
          <a:blip r:embed="rId2" cstate="print"/>
          <a:stretch>
            <a:fillRect/>
          </a:stretch>
        </p:blipFill>
        <p:spPr>
          <a:xfrm>
            <a:off x="0" y="150275"/>
            <a:ext cx="9144000" cy="6557450"/>
          </a:xfrm>
          <a:prstGeom prst="rect">
            <a:avLst/>
          </a:prstGeom>
        </p:spPr>
      </p:pic>
      <p:sp>
        <p:nvSpPr>
          <p:cNvPr id="4" name="Rectangle 3"/>
          <p:cNvSpPr/>
          <p:nvPr/>
        </p:nvSpPr>
        <p:spPr>
          <a:xfrm>
            <a:off x="4495800" y="5638800"/>
            <a:ext cx="44196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Any location preference for the gas and instrument connections?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ALL_D_TARGET_AND_SUPPORT_ASSY_stp 3.bmp"/>
          <p:cNvPicPr>
            <a:picLocks noChangeAspect="1"/>
          </p:cNvPicPr>
          <p:nvPr/>
        </p:nvPicPr>
        <p:blipFill>
          <a:blip r:embed="rId2" cstate="print"/>
          <a:stretch>
            <a:fillRect/>
          </a:stretch>
        </p:blipFill>
        <p:spPr>
          <a:xfrm>
            <a:off x="0" y="150275"/>
            <a:ext cx="9144000" cy="6557450"/>
          </a:xfrm>
          <a:prstGeom prst="rect">
            <a:avLst/>
          </a:prstGeom>
        </p:spPr>
      </p:pic>
      <p:sp>
        <p:nvSpPr>
          <p:cNvPr id="5" name="Rectangle 4"/>
          <p:cNvSpPr/>
          <p:nvPr/>
        </p:nvSpPr>
        <p:spPr>
          <a:xfrm>
            <a:off x="609600" y="457200"/>
            <a:ext cx="5334000" cy="304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Current Concept-  With cold head can and branch connections fabricated…</a:t>
            </a:r>
          </a:p>
          <a:p>
            <a:pPr algn="ctr"/>
            <a:r>
              <a:rPr lang="en-US" dirty="0" smtClean="0"/>
              <a:t>Insert the condenser, conductor and shield assembly through large port.  Insert cover with cold head and vertical shield into can.  Make gas, thermal and  instrumentation connections.  Attach the target and conductor assembly and then install the scattering chamber assembly.</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ALL_D_TARGET_AND_SUPPORT_ASSY_stp 4.bmp"/>
          <p:cNvPicPr>
            <a:picLocks noChangeAspect="1"/>
          </p:cNvPicPr>
          <p:nvPr/>
        </p:nvPicPr>
        <p:blipFill>
          <a:blip r:embed="rId2" cstate="print"/>
          <a:stretch>
            <a:fillRect/>
          </a:stretch>
        </p:blipFill>
        <p:spPr>
          <a:xfrm>
            <a:off x="0" y="150275"/>
            <a:ext cx="9144000" cy="6557450"/>
          </a:xfrm>
          <a:prstGeom prst="rect">
            <a:avLst/>
          </a:prstGeom>
        </p:spPr>
      </p:pic>
      <p:sp>
        <p:nvSpPr>
          <p:cNvPr id="3" name="Rectangle 2"/>
          <p:cNvSpPr/>
          <p:nvPr/>
        </p:nvSpPr>
        <p:spPr>
          <a:xfrm>
            <a:off x="762000" y="914400"/>
            <a:ext cx="38862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First 18” of gas tube thermally connected to the shield (stage 1 of the cold head) to pre cool gas.</a:t>
            </a:r>
          </a:p>
        </p:txBody>
      </p:sp>
      <p:cxnSp>
        <p:nvCxnSpPr>
          <p:cNvPr id="6" name="Straight Arrow Connector 5"/>
          <p:cNvCxnSpPr>
            <a:stCxn id="3" idx="3"/>
          </p:cNvCxnSpPr>
          <p:nvPr/>
        </p:nvCxnSpPr>
        <p:spPr>
          <a:xfrm>
            <a:off x="4648200" y="1447800"/>
            <a:ext cx="2590800" cy="23622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ALL_D_TARGET_AND_SUPPORT_ASSY_stp 5.bmp"/>
          <p:cNvPicPr>
            <a:picLocks noChangeAspect="1"/>
          </p:cNvPicPr>
          <p:nvPr/>
        </p:nvPicPr>
        <p:blipFill>
          <a:blip r:embed="rId2" cstate="print"/>
          <a:stretch>
            <a:fillRect/>
          </a:stretch>
        </p:blipFill>
        <p:spPr>
          <a:xfrm>
            <a:off x="0" y="150275"/>
            <a:ext cx="9144000" cy="6557450"/>
          </a:xfrm>
          <a:prstGeom prst="rect">
            <a:avLst/>
          </a:prstGeom>
        </p:spPr>
      </p:pic>
      <p:sp>
        <p:nvSpPr>
          <p:cNvPr id="5" name="Rectangle 4"/>
          <p:cNvSpPr/>
          <p:nvPr/>
        </p:nvSpPr>
        <p:spPr>
          <a:xfrm>
            <a:off x="457200" y="304800"/>
            <a:ext cx="5257800" cy="175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Condenser, conductor and shield assembly (target end).  Target and conductor assembly installed and with the scattering chamber assembly.</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ernox sensor assembly 2.bmp"/>
          <p:cNvPicPr>
            <a:picLocks noChangeAspect="1"/>
          </p:cNvPicPr>
          <p:nvPr/>
        </p:nvPicPr>
        <p:blipFill>
          <a:blip r:embed="rId2" cstate="print"/>
          <a:stretch>
            <a:fillRect/>
          </a:stretch>
        </p:blipFill>
        <p:spPr>
          <a:xfrm>
            <a:off x="3429000" y="2759594"/>
            <a:ext cx="5715000" cy="4098406"/>
          </a:xfrm>
          <a:prstGeom prst="rect">
            <a:avLst/>
          </a:prstGeom>
        </p:spPr>
      </p:pic>
      <p:pic>
        <p:nvPicPr>
          <p:cNvPr id="6" name="Picture 5" descr="cernox sensor assembly 1.bmp"/>
          <p:cNvPicPr>
            <a:picLocks noChangeAspect="1"/>
          </p:cNvPicPr>
          <p:nvPr/>
        </p:nvPicPr>
        <p:blipFill>
          <a:blip r:embed="rId3" cstate="print"/>
          <a:stretch>
            <a:fillRect/>
          </a:stretch>
        </p:blipFill>
        <p:spPr>
          <a:xfrm>
            <a:off x="0" y="76200"/>
            <a:ext cx="5029200" cy="3606598"/>
          </a:xfrm>
          <a:prstGeom prst="rect">
            <a:avLst/>
          </a:prstGeom>
        </p:spPr>
      </p:pic>
      <p:sp>
        <p:nvSpPr>
          <p:cNvPr id="7" name="Rectangle 6"/>
          <p:cNvSpPr/>
          <p:nvPr/>
        </p:nvSpPr>
        <p:spPr>
          <a:xfrm>
            <a:off x="914400" y="457200"/>
            <a:ext cx="34290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Lakeshore </a:t>
            </a:r>
            <a:r>
              <a:rPr lang="en-US" dirty="0" err="1" smtClean="0"/>
              <a:t>Cernox</a:t>
            </a:r>
            <a:r>
              <a:rPr lang="en-US" dirty="0" smtClean="0"/>
              <a:t> CC package potted into VCR gland allows for removal and calibration.</a:t>
            </a:r>
          </a:p>
        </p:txBody>
      </p:sp>
      <p:cxnSp>
        <p:nvCxnSpPr>
          <p:cNvPr id="8" name="Straight Arrow Connector 7"/>
          <p:cNvCxnSpPr>
            <a:stCxn id="7" idx="2"/>
          </p:cNvCxnSpPr>
          <p:nvPr/>
        </p:nvCxnSpPr>
        <p:spPr>
          <a:xfrm>
            <a:off x="2628900" y="1524000"/>
            <a:ext cx="266700" cy="5334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609600" y="5562600"/>
            <a:ext cx="38862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End of </a:t>
            </a:r>
            <a:r>
              <a:rPr lang="en-US" dirty="0" err="1" smtClean="0"/>
              <a:t>Swagelock</a:t>
            </a:r>
            <a:r>
              <a:rPr lang="en-US" dirty="0" smtClean="0"/>
              <a:t> VCR fitting brazed into condenser back plate.</a:t>
            </a:r>
          </a:p>
        </p:txBody>
      </p:sp>
      <p:cxnSp>
        <p:nvCxnSpPr>
          <p:cNvPr id="10" name="Straight Arrow Connector 9"/>
          <p:cNvCxnSpPr>
            <a:stCxn id="9" idx="3"/>
          </p:cNvCxnSpPr>
          <p:nvPr/>
        </p:nvCxnSpPr>
        <p:spPr>
          <a:xfrm flipV="1">
            <a:off x="4495800" y="5867400"/>
            <a:ext cx="3352800" cy="2286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ALL_D_TARGET_AND_SUPPORT_ASSY_stp 5.bmp"/>
          <p:cNvPicPr>
            <a:picLocks noChangeAspect="1"/>
          </p:cNvPicPr>
          <p:nvPr/>
        </p:nvPicPr>
        <p:blipFill>
          <a:blip r:embed="rId2" cstate="print"/>
          <a:stretch>
            <a:fillRect/>
          </a:stretch>
        </p:blipFill>
        <p:spPr>
          <a:xfrm>
            <a:off x="0" y="150275"/>
            <a:ext cx="9144000" cy="655745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659</TotalTime>
  <Words>695</Words>
  <Application>Microsoft Office PowerPoint</Application>
  <PresentationFormat>On-screen Show (4:3)</PresentationFormat>
  <Paragraphs>59</Paragraphs>
  <Slides>22</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Office Theme</vt:lpstr>
      <vt:lpstr>Equation</vt:lpstr>
      <vt:lpstr>Hall D Target Design Status</vt:lpstr>
      <vt:lpstr>Quick Notes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Cool Down Calculations</vt:lpstr>
      <vt:lpstr>Cool Down Calculations- Method</vt:lpstr>
      <vt:lpstr>Cool Down Calculations- Method</vt:lpstr>
      <vt:lpstr>Cool Down Calculations- Method</vt:lpstr>
      <vt:lpstr>Cool Down Calculations- Method</vt:lpstr>
      <vt:lpstr>Cool Down Calculations- Results</vt:lpstr>
      <vt:lpstr>Cool Down Calculations- Results</vt:lpstr>
      <vt:lpstr>Back-Up Slides</vt:lpstr>
      <vt:lpstr>PowerPoint Presentation</vt:lpstr>
      <vt:lpstr>PowerPoint Presentation</vt:lpstr>
      <vt:lpstr>PowerPoint Presentation</vt:lpstr>
      <vt:lpstr>PowerPoint Presentation</vt:lpstr>
    </vt:vector>
  </TitlesOfParts>
  <Company>Jefferson Science Associates, LLC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Hall D Target Design Status</dc:title>
  <dc:creator>fochtman</dc:creator>
  <cp:lastModifiedBy>James Fochtman</cp:lastModifiedBy>
  <cp:revision>65</cp:revision>
  <dcterms:created xsi:type="dcterms:W3CDTF">2012-01-24T10:47:37Z</dcterms:created>
  <dcterms:modified xsi:type="dcterms:W3CDTF">2012-02-23T13:23:59Z</dcterms:modified>
</cp:coreProperties>
</file>