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84310" r:id="rId2"/>
    <p:sldMasterId id="2147488480" r:id="rId3"/>
    <p:sldMasterId id="2147488497" r:id="rId4"/>
    <p:sldMasterId id="2147488532" r:id="rId5"/>
    <p:sldMasterId id="2147488550" r:id="rId6"/>
    <p:sldMasterId id="2147488568" r:id="rId7"/>
    <p:sldMasterId id="2147488603" r:id="rId8"/>
    <p:sldMasterId id="2147488655" r:id="rId9"/>
    <p:sldMasterId id="2147488673" r:id="rId10"/>
  </p:sldMasterIdLst>
  <p:notesMasterIdLst>
    <p:notesMasterId r:id="rId59"/>
  </p:notesMasterIdLst>
  <p:sldIdLst>
    <p:sldId id="399" r:id="rId11"/>
    <p:sldId id="590" r:id="rId12"/>
    <p:sldId id="673" r:id="rId13"/>
    <p:sldId id="674" r:id="rId14"/>
    <p:sldId id="675" r:id="rId15"/>
    <p:sldId id="630" r:id="rId16"/>
    <p:sldId id="662" r:id="rId17"/>
    <p:sldId id="646" r:id="rId18"/>
    <p:sldId id="634" r:id="rId19"/>
    <p:sldId id="635" r:id="rId20"/>
    <p:sldId id="637" r:id="rId21"/>
    <p:sldId id="638" r:id="rId22"/>
    <p:sldId id="639" r:id="rId23"/>
    <p:sldId id="642" r:id="rId24"/>
    <p:sldId id="663" r:id="rId25"/>
    <p:sldId id="665" r:id="rId26"/>
    <p:sldId id="655" r:id="rId27"/>
    <p:sldId id="483" r:id="rId28"/>
    <p:sldId id="484" r:id="rId29"/>
    <p:sldId id="591" r:id="rId30"/>
    <p:sldId id="669" r:id="rId31"/>
    <p:sldId id="610" r:id="rId32"/>
    <p:sldId id="583" r:id="rId33"/>
    <p:sldId id="486" r:id="rId34"/>
    <p:sldId id="481" r:id="rId35"/>
    <p:sldId id="528" r:id="rId36"/>
    <p:sldId id="650" r:id="rId37"/>
    <p:sldId id="652" r:id="rId38"/>
    <p:sldId id="668" r:id="rId39"/>
    <p:sldId id="626" r:id="rId40"/>
    <p:sldId id="523" r:id="rId41"/>
    <p:sldId id="654" r:id="rId42"/>
    <p:sldId id="651" r:id="rId43"/>
    <p:sldId id="653" r:id="rId44"/>
    <p:sldId id="620" r:id="rId45"/>
    <p:sldId id="614" r:id="rId46"/>
    <p:sldId id="648" r:id="rId47"/>
    <p:sldId id="649" r:id="rId48"/>
    <p:sldId id="616" r:id="rId49"/>
    <p:sldId id="615" r:id="rId50"/>
    <p:sldId id="618" r:id="rId51"/>
    <p:sldId id="627" r:id="rId52"/>
    <p:sldId id="603" r:id="rId53"/>
    <p:sldId id="657" r:id="rId54"/>
    <p:sldId id="664" r:id="rId55"/>
    <p:sldId id="670" r:id="rId56"/>
    <p:sldId id="671" r:id="rId57"/>
    <p:sldId id="672" r:id="rId58"/>
  </p:sldIdLst>
  <p:sldSz cx="9144000" cy="6858000" type="screen4x3"/>
  <p:notesSz cx="6881813" cy="91678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AE129B"/>
    <a:srgbClr val="FFFFCC"/>
    <a:srgbClr val="336600"/>
    <a:srgbClr val="FFCCFF"/>
    <a:srgbClr val="D51B5D"/>
    <a:srgbClr val="9900CC"/>
    <a:srgbClr val="0000FF"/>
    <a:srgbClr val="FF3300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46" autoAdjust="0"/>
  </p:normalViewPr>
  <p:slideViewPr>
    <p:cSldViewPr>
      <p:cViewPr>
        <p:scale>
          <a:sx n="86" d="100"/>
          <a:sy n="86" d="100"/>
        </p:scale>
        <p:origin x="36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9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92F2E3E-6D7B-4F5E-9CBA-25A2CEEDD4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49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78516-982C-4ADD-95C6-E0373BFADCD8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F150A-0101-4566-81B3-AE7CA944EA72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E5A305-FFEE-4410-8336-10E4404F7BE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6CC7A-D8ED-46B0-BC65-4006F52734BC}" type="slidenum">
              <a:rPr lang="en-US" sz="1100"/>
              <a:pPr/>
              <a:t>32</a:t>
            </a:fld>
            <a:endParaRPr lang="en-US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FD15E54-C5B9-47B1-B6D6-9ED3BEDC8FE1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69D3E-C54A-493B-88B8-8F19F8F82CAB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909E8-054A-4331-99FB-EC904214CBEB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CC7253-A3B3-4FCF-AAE2-4BAFFEB19AB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FD116-4963-43B9-88BB-3FDF7E764C7A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80858-9DF0-4263-9C22-86502627D74B}" type="slidenum">
              <a:rPr lang="en-US" sz="1100"/>
              <a:pPr/>
              <a:t>39</a:t>
            </a:fld>
            <a:endParaRPr lang="en-US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51E7F-F697-4E02-8BA0-2B39FC08A2A9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81CAB5-4D6C-462F-A342-BD6A9588B6AB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BA8FDC-D5C0-4D1A-8B12-C250166F1ADA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FCBAA2-7F38-4291-B746-FD2471B43EC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3E4D54-DAF1-4A95-9B71-BBE5CCD1A50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0F32E3-88B1-4D4A-9D3B-9E5E05BE3FE1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65FBCA-DB92-4456-B2AD-4EDBBC43D96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A770D-679A-4BDE-92B4-44FF0BF53AAD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58396D-9D08-456D-8EA9-20E56F259B0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5105" indent="-286579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6315" indent="-229263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4841" indent="-229263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63366" indent="-229263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21892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80418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38944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97470" indent="-22926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87C326-6395-4F5E-902A-CD0FAD0EDBA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02326-D0B3-4F99-8976-6E760F8E3571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6566C-92F1-4EBF-A381-41B2AE284B5D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097382-F13A-40E1-9FFF-FE2AA6F9D4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89914-9665-48A9-84CD-D374326677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6E1FC91-66BC-43C9-B241-74FBBD07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0938251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B23299-115A-439F-9F4F-9D2AE5097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46500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0ED4EB3-47EF-4E4A-A7E2-B3A2FB9D9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606944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35C6C90-EDAD-49EB-BF77-DD3E5936B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2219729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CDEDDB2-4B9E-4493-A824-B510B818B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4301355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43849-CAC3-4A02-BBE2-66C53C25B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7622181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067FB63-EB87-4F90-9692-C483B093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249629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6139AD5-6F8F-4F6B-88B1-4182C62E6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8273221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A15FDC-F482-4704-A721-07BFE2424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017495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DE19430-AE5D-453E-A59F-B5969CA0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740360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4B77E-2158-436D-A4A4-3ED9A1B79D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7E4438-BE4E-468D-99BA-3DC45E04DA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352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AEB64-BBD2-44BE-A1A0-3F01133E77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251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5C50-AC4C-48FD-9F87-231BCBE0D1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5049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CAD6A-18BE-41B8-97D4-EAEFA71FDA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2228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B765-5BD5-497B-B703-EFCB8EDEB0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0765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3BE87-8BC1-42EA-B84D-13E045DEED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7006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14801-D639-4950-821E-40F2E055DF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1259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BB3E0-1FB1-403A-AE0E-E1A6A0E93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08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993D-9A3E-43F1-9187-B12ABD1B9D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5010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0945-8AC5-4D29-AA43-8B2CC46D8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982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C4B2-2C06-4FBC-AAE3-F0F68EA7C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E3E8A-C0F2-46A5-965D-D78D19F97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4072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3DDE7-0687-4B84-BD5F-2E2117CDEC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5563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81F6-3E8F-44E1-93D4-A1567E16C4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894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3ED8B-0DC1-4D4E-8D0A-4E248DE507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600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2E94D-9235-4D36-BA80-A03D749E0D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9593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4331C-56BB-440F-BCA5-30A019982F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522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FF3B95-AC24-4901-A8B5-6E71C071E4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393551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C768DB-AF13-4813-B5D4-F1BCC6234A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4681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BAB0E-AA5F-45C4-84C9-346497AFDA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53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7BBBC-62E0-405C-8A9A-6C6E0E6518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2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4D381-0439-4DE1-8BF4-CCBB1EED0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132E8-0629-4DDD-A51B-A7181AE5371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8102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45C41-866B-452B-96B9-24B887F2C2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600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AC546-02B9-496F-A5FB-647FB77C71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2984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1C01A-3A7A-4D39-8C99-27E0F9E747B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4525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97925-CD54-43B5-99D2-0BFFD622F1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1470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B3467-FEEE-4935-BEA2-2C0DCBCB5BF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4714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E8D26-B2B8-44C4-B912-17010C30AE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814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E0314-8CAC-463A-96F3-B136B81590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8820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1CA29-B469-4FF8-9425-206E12A3D5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0855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C3363-1668-410A-BC77-383B902F4E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530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52BD-A833-4C06-A2EA-66DDCC366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69C52-81C1-4B4E-88CD-BDB0496408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3185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BFA56-C773-42EA-B09F-CF6EB62C51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0089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FB2EE-07D9-4D53-AF2C-646597F1F8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2437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0F694-3FD6-43D6-BCF5-01CF399B2EB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939849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C768DB-AF13-4813-B5D4-F1BCC6234A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8502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BAB0E-AA5F-45C4-84C9-346497AFDA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900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7BBBC-62E0-405C-8A9A-6C6E0E6518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4832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132E8-0629-4DDD-A51B-A7181AE5371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0572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45C41-866B-452B-96B9-24B887F2C2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9345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AC546-02B9-496F-A5FB-647FB77C71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516FE-2E52-4D66-9634-5CCF7CE2D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1C01A-3A7A-4D39-8C99-27E0F9E747B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053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97925-CD54-43B5-99D2-0BFFD622F1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830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B3467-FEEE-4935-BEA2-2C0DCBCB5BF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9961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E8D26-B2B8-44C4-B912-17010C30AE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966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E0314-8CAC-463A-96F3-B136B81590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1119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1CA29-B469-4FF8-9425-206E12A3D5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3198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C3363-1668-410A-BC77-383B902F4E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7455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69C52-81C1-4B4E-88CD-BDB0496408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8878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BFA56-C773-42EA-B09F-CF6EB62C51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023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FB2EE-07D9-4D53-AF2C-646597F1F8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28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6DA9E-8F4D-457C-935D-8B0B17752F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0F694-3FD6-43D6-BCF5-01CF399B2EB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87372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29EFC7F-CDCF-471F-BA04-11A1F9E57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155F0B-F4B4-4B3E-AD7D-97418423BA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50963AB-1B3E-48F1-8B3F-8772EC34B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2E68A-79C9-4CF0-A6EE-F4E4A33CA5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F2E3E1B-A12D-475B-AE1E-8ABA5022BE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1E30A67-EB87-4ACD-A6D3-FBAA57C0B7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6AC60EA-4989-4FF1-B470-A6310562B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FADBE67-6A98-413A-A1A1-D8FF53CE14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342658-F519-4B49-A1B9-28FEA2ED19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F64E6A-745B-4133-B35F-2C591748E9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60A1D8-0F61-4952-842B-1BB9F4842C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64BC89-14BA-4111-9922-F9C3481AC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en-US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150BE9-D17F-4134-8B86-66345ACF80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6207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A9BEEF-B79D-4418-8FCC-1EB87A04AA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459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ADC46-A9EE-44DD-A998-A60A21A279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6B3C0C-244B-4796-A6B6-EDC1EA6D6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4039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AE3C94-BB53-48C8-B48D-0392BDA4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2720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588443-4921-4A4C-A0C8-2B86495D25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535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E5B882-8911-41F1-9BB1-23570BDD79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8990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A125C-5558-40A8-9AD2-D08948124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842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E8541E-8550-4B6A-8A4E-081341981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5488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6155EB-77D7-4851-8953-DEF29BC3F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7156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2F893C-BD3B-4C84-98A7-27173FD15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2563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30AD90-01C8-42A5-B256-3CCD0BEDCD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5732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757260-82DB-45CF-8CB1-A4C97219DC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258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762E0-6E52-4AC4-A1FD-945CC814A4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630BB0-9081-4859-94C4-B296C4566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4711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27B387-C541-4873-A3D9-36C900B556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1260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A7AC21-3D23-41DD-9AC5-3B066981A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0320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8FB69B-23BE-4F50-BA0F-DD9433C069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5352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097382-F13A-40E1-9FFF-FE2AA6F9D4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25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2E68A-79C9-4CF0-A6EE-F4E4A33CA5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95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ADC46-A9EE-44DD-A998-A60A21A279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403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762E0-6E52-4AC4-A1FD-945CC814A4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529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6DB16-A535-405D-BF06-A62B78E538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21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3E360-76BC-428B-8D18-AB7E4DA0E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67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6DB16-A535-405D-BF06-A62B78E538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2A086-5AA2-4171-A519-61A91F692A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702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17B68-BD10-45D3-8B8A-E2FCEFFAA9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902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38AC6-81F7-4FE1-A849-C1D5D7FE70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089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89914-9665-48A9-84CD-D374326677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629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4B77E-2158-436D-A4A4-3ED9A1B79D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060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C4B2-2C06-4FBC-AAE3-F0F68EA7C1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148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4D381-0439-4DE1-8BF4-CCBB1EED05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729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52BD-A833-4C06-A2EA-66DDCC366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27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516FE-2E52-4D66-9634-5CCF7CE2D3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418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6DA9E-8F4D-457C-935D-8B0B17752F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29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3E360-76BC-428B-8D18-AB7E4DA0E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F07204-B105-4376-9613-27E98AF1C2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983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0AA8D-C62A-4318-9B63-ED1E2249B3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464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33D27-588E-4920-83FC-A2C3BE1EA0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861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E3E2-8F50-4C34-B60B-6334A690DD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11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FD43-95C0-4487-B58B-1E3438FAC4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17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34EBB-90BB-497A-9070-1AA10D108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039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5E35A-1DB7-46C8-BC54-BF75EA98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563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0CEF0-2844-4719-82E8-D5DCE284CB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101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D23F-C818-405C-B503-FFEEFEE56D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593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324B-F85B-4FCF-9DB6-7991A9BB6A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08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2A086-5AA2-4171-A519-61A91F692A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4C8F1-10F3-4595-A252-C7E3CC3F2E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5880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CFF3-C883-487A-8DE1-B3537FD08B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67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2E70E-33AC-467E-B83A-CC7D0757BA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517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D169D-8763-46E4-B83F-740EBC14C0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006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6A42-77DD-4C55-85D0-F356A0FCDC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157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E6864-9E78-47CD-9DA5-E0F77DF03E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924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DBAF51-DDEA-4120-932F-53977F078E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078554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March 15,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F07204-B105-4376-9613-27E98AF1C2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Liping Gan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916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0AA8D-C62A-4318-9B63-ED1E2249B3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10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33D27-588E-4920-83FC-A2C3BE1EA0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83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17B68-BD10-45D3-8B8A-E2FCEFFAA9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E3E2-8F50-4C34-B60B-6334A690DD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8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0FD43-95C0-4487-B58B-1E3438FAC4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78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34EBB-90BB-497A-9070-1AA10D108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270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5E35A-1DB7-46C8-BC54-BF75EA98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2494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0CEF0-2844-4719-82E8-D5DCE284CB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379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D23F-C818-405C-B503-FFEEFEE56D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6001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324B-F85B-4FCF-9DB6-7991A9BB6A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082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4C8F1-10F3-4595-A252-C7E3CC3F2E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222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CFF3-C883-487A-8DE1-B3537FD08B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7164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2E70E-33AC-467E-B83A-CC7D0757BA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93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38AC6-81F7-4FE1-A849-C1D5D7FE70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D169D-8763-46E4-B83F-740EBC14C0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581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6A42-77DD-4C55-85D0-F356A0FCDC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2090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E6864-9E78-47CD-9DA5-E0F77DF03E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07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DBAF51-DDEA-4120-932F-53977F078E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701646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C40871A-8586-4587-8F37-FE5AA3B24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2696724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2A9A78F-7ECA-4DC6-BC90-B7B8D5DFD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068750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CB0889C-B70C-4DDC-B3DB-428988D0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985365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4031E1-383F-4D79-B5AB-6D16D96B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392157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301A7E9-834A-4E9E-A138-CC4C28120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177281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E7D7506-4FBB-4F1D-99A1-8F4475D27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608682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22CEFF6-B355-4E30-997F-4F7D0FD1166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468" r:id="rId1"/>
    <p:sldLayoutId id="2147488453" r:id="rId2"/>
    <p:sldLayoutId id="2147488454" r:id="rId3"/>
    <p:sldLayoutId id="2147488455" r:id="rId4"/>
    <p:sldLayoutId id="2147488456" r:id="rId5"/>
    <p:sldLayoutId id="2147488457" r:id="rId6"/>
    <p:sldLayoutId id="2147488458" r:id="rId7"/>
    <p:sldLayoutId id="2147488459" r:id="rId8"/>
    <p:sldLayoutId id="2147488460" r:id="rId9"/>
    <p:sldLayoutId id="2147488461" r:id="rId10"/>
    <p:sldLayoutId id="2147488462" r:id="rId11"/>
    <p:sldLayoutId id="2147488463" r:id="rId12"/>
    <p:sldLayoutId id="2147488464" r:id="rId13"/>
    <p:sldLayoutId id="2147488465" r:id="rId14"/>
    <p:sldLayoutId id="2147488466" r:id="rId15"/>
    <p:sldLayoutId id="2147488467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Liping Gan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March 15, 2010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7CB136E2-CEA1-4566-AD10-C345A3379B5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34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74" r:id="rId1"/>
    <p:sldLayoutId id="2147488675" r:id="rId2"/>
    <p:sldLayoutId id="2147488676" r:id="rId3"/>
    <p:sldLayoutId id="2147488677" r:id="rId4"/>
    <p:sldLayoutId id="2147488678" r:id="rId5"/>
    <p:sldLayoutId id="2147488679" r:id="rId6"/>
    <p:sldLayoutId id="2147488680" r:id="rId7"/>
    <p:sldLayoutId id="2147488681" r:id="rId8"/>
    <p:sldLayoutId id="2147488682" r:id="rId9"/>
    <p:sldLayoutId id="2147488683" r:id="rId10"/>
    <p:sldLayoutId id="2147488684" r:id="rId11"/>
    <p:sldLayoutId id="2147488685" r:id="rId12"/>
    <p:sldLayoutId id="2147488686" r:id="rId13"/>
    <p:sldLayoutId id="2147488687" r:id="rId14"/>
    <p:sldLayoutId id="2147488688" r:id="rId15"/>
    <p:sldLayoutId id="2147488689" r:id="rId16"/>
    <p:sldLayoutId id="2147488690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FB04CDA-820B-4F08-BB24-4A8DBFCC667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69" r:id="rId1"/>
    <p:sldLayoutId id="2147488470" r:id="rId2"/>
    <p:sldLayoutId id="2147488471" r:id="rId3"/>
    <p:sldLayoutId id="2147488472" r:id="rId4"/>
    <p:sldLayoutId id="2147488473" r:id="rId5"/>
    <p:sldLayoutId id="2147488474" r:id="rId6"/>
    <p:sldLayoutId id="2147488475" r:id="rId7"/>
    <p:sldLayoutId id="2147488476" r:id="rId8"/>
    <p:sldLayoutId id="2147488477" r:id="rId9"/>
    <p:sldLayoutId id="2147488478" r:id="rId10"/>
    <p:sldLayoutId id="21474884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C491274-460A-4C15-8331-0E7C05762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10268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81" r:id="rId1"/>
    <p:sldLayoutId id="2147488482" r:id="rId2"/>
    <p:sldLayoutId id="2147488483" r:id="rId3"/>
    <p:sldLayoutId id="2147488484" r:id="rId4"/>
    <p:sldLayoutId id="2147488485" r:id="rId5"/>
    <p:sldLayoutId id="2147488486" r:id="rId6"/>
    <p:sldLayoutId id="2147488487" r:id="rId7"/>
    <p:sldLayoutId id="2147488488" r:id="rId8"/>
    <p:sldLayoutId id="2147488489" r:id="rId9"/>
    <p:sldLayoutId id="2147488490" r:id="rId10"/>
    <p:sldLayoutId id="2147488491" r:id="rId11"/>
    <p:sldLayoutId id="2147488492" r:id="rId12"/>
    <p:sldLayoutId id="2147488493" r:id="rId13"/>
    <p:sldLayoutId id="2147488494" r:id="rId14"/>
    <p:sldLayoutId id="2147488495" r:id="rId15"/>
    <p:sldLayoutId id="2147488496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Liping Gan</a:t>
            </a: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22CEFF6-B355-4E30-997F-4F7D0FD116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371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98" r:id="rId1"/>
    <p:sldLayoutId id="2147488499" r:id="rId2"/>
    <p:sldLayoutId id="2147488500" r:id="rId3"/>
    <p:sldLayoutId id="2147488501" r:id="rId4"/>
    <p:sldLayoutId id="2147488502" r:id="rId5"/>
    <p:sldLayoutId id="2147488503" r:id="rId6"/>
    <p:sldLayoutId id="2147488504" r:id="rId7"/>
    <p:sldLayoutId id="2147488505" r:id="rId8"/>
    <p:sldLayoutId id="2147488506" r:id="rId9"/>
    <p:sldLayoutId id="2147488507" r:id="rId10"/>
    <p:sldLayoutId id="2147488508" r:id="rId11"/>
    <p:sldLayoutId id="2147488509" r:id="rId12"/>
    <p:sldLayoutId id="2147488510" r:id="rId13"/>
    <p:sldLayoutId id="2147488511" r:id="rId14"/>
    <p:sldLayoutId id="2147488512" r:id="rId15"/>
    <p:sldLayoutId id="2147488513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AB72DF2-CF36-40C0-80A0-104B889FA3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1804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33" r:id="rId1"/>
    <p:sldLayoutId id="2147488534" r:id="rId2"/>
    <p:sldLayoutId id="2147488535" r:id="rId3"/>
    <p:sldLayoutId id="2147488536" r:id="rId4"/>
    <p:sldLayoutId id="2147488537" r:id="rId5"/>
    <p:sldLayoutId id="2147488538" r:id="rId6"/>
    <p:sldLayoutId id="2147488539" r:id="rId7"/>
    <p:sldLayoutId id="2147488540" r:id="rId8"/>
    <p:sldLayoutId id="2147488541" r:id="rId9"/>
    <p:sldLayoutId id="2147488542" r:id="rId10"/>
    <p:sldLayoutId id="2147488543" r:id="rId11"/>
    <p:sldLayoutId id="2147488544" r:id="rId12"/>
    <p:sldLayoutId id="2147488545" r:id="rId13"/>
    <p:sldLayoutId id="2147488546" r:id="rId14"/>
    <p:sldLayoutId id="2147488547" r:id="rId15"/>
    <p:sldLayoutId id="2147488548" r:id="rId16"/>
    <p:sldLayoutId id="2147488549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AB72DF2-CF36-40C0-80A0-104B889FA3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170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51" r:id="rId1"/>
    <p:sldLayoutId id="2147488552" r:id="rId2"/>
    <p:sldLayoutId id="2147488553" r:id="rId3"/>
    <p:sldLayoutId id="2147488554" r:id="rId4"/>
    <p:sldLayoutId id="2147488555" r:id="rId5"/>
    <p:sldLayoutId id="2147488556" r:id="rId6"/>
    <p:sldLayoutId id="2147488557" r:id="rId7"/>
    <p:sldLayoutId id="2147488558" r:id="rId8"/>
    <p:sldLayoutId id="2147488559" r:id="rId9"/>
    <p:sldLayoutId id="2147488560" r:id="rId10"/>
    <p:sldLayoutId id="2147488561" r:id="rId11"/>
    <p:sldLayoutId id="2147488562" r:id="rId12"/>
    <p:sldLayoutId id="2147488563" r:id="rId13"/>
    <p:sldLayoutId id="2147488564" r:id="rId14"/>
    <p:sldLayoutId id="2147488565" r:id="rId15"/>
    <p:sldLayoutId id="2147488566" r:id="rId16"/>
    <p:sldLayoutId id="2147488567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415159E-DDE9-4789-9E1F-E8C7108FF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558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  <p:sldLayoutId id="2147488581" r:id="rId13"/>
    <p:sldLayoutId id="2147488582" r:id="rId14"/>
    <p:sldLayoutId id="2147488583" r:id="rId15"/>
    <p:sldLayoutId id="2147488584" r:id="rId16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Liping Gan</a:t>
            </a: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March 15, 2010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F6CDBA-54BC-4463-80BE-E001F9F96B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2716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04" r:id="rId1"/>
    <p:sldLayoutId id="2147488605" r:id="rId2"/>
    <p:sldLayoutId id="2147488606" r:id="rId3"/>
    <p:sldLayoutId id="2147488607" r:id="rId4"/>
    <p:sldLayoutId id="2147488608" r:id="rId5"/>
    <p:sldLayoutId id="2147488609" r:id="rId6"/>
    <p:sldLayoutId id="2147488610" r:id="rId7"/>
    <p:sldLayoutId id="2147488611" r:id="rId8"/>
    <p:sldLayoutId id="2147488612" r:id="rId9"/>
    <p:sldLayoutId id="2147488613" r:id="rId10"/>
    <p:sldLayoutId id="2147488614" r:id="rId11"/>
    <p:sldLayoutId id="2147488615" r:id="rId12"/>
    <p:sldLayoutId id="2147488616" r:id="rId13"/>
    <p:sldLayoutId id="2147488617" r:id="rId14"/>
    <p:sldLayoutId id="2147488618" r:id="rId15"/>
    <p:sldLayoutId id="2147488619" r:id="rId16"/>
    <p:sldLayoutId id="2147488620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Liping Gan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US" smtClean="0"/>
              <a:t>March 15, 2010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7CB136E2-CEA1-4566-AD10-C345A3379B5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545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656" r:id="rId1"/>
    <p:sldLayoutId id="2147488657" r:id="rId2"/>
    <p:sldLayoutId id="2147488658" r:id="rId3"/>
    <p:sldLayoutId id="2147488659" r:id="rId4"/>
    <p:sldLayoutId id="2147488660" r:id="rId5"/>
    <p:sldLayoutId id="2147488661" r:id="rId6"/>
    <p:sldLayoutId id="2147488662" r:id="rId7"/>
    <p:sldLayoutId id="2147488663" r:id="rId8"/>
    <p:sldLayoutId id="2147488664" r:id="rId9"/>
    <p:sldLayoutId id="2147488665" r:id="rId10"/>
    <p:sldLayoutId id="2147488666" r:id="rId11"/>
    <p:sldLayoutId id="2147488667" r:id="rId12"/>
    <p:sldLayoutId id="2147488668" r:id="rId13"/>
    <p:sldLayoutId id="2147488669" r:id="rId14"/>
    <p:sldLayoutId id="2147488670" r:id="rId15"/>
    <p:sldLayoutId id="2147488671" r:id="rId16"/>
    <p:sldLayoutId id="2147488672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2.bin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emf"/><Relationship Id="rId4" Type="http://schemas.openxmlformats.org/officeDocument/2006/relationships/image" Target="../media/image63.png"/><Relationship Id="rId9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72.jpeg"/><Relationship Id="rId5" Type="http://schemas.openxmlformats.org/officeDocument/2006/relationships/image" Target="../media/image44.emf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80.png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21.xml"/><Relationship Id="rId9" Type="http://schemas.openxmlformats.org/officeDocument/2006/relationships/oleObject" Target="../embeddings/oleObject3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8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12.png"/><Relationship Id="rId10" Type="http://schemas.openxmlformats.org/officeDocument/2006/relationships/image" Target="../media/image11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wmf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slideLayout" Target="../slideLayouts/slideLayout140.xml"/><Relationship Id="rId7" Type="http://schemas.openxmlformats.org/officeDocument/2006/relationships/oleObject" Target="../embeddings/oleObject40.bin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2.emf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9.png"/><Relationship Id="rId10" Type="http://schemas.openxmlformats.org/officeDocument/2006/relationships/image" Target="../media/image24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685800"/>
            <a:ext cx="9448800" cy="698500"/>
          </a:xfrm>
        </p:spPr>
        <p:txBody>
          <a:bodyPr/>
          <a:lstStyle/>
          <a:p>
            <a:pPr algn="ctr" eaLnBrk="1" hangingPunct="1"/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PrimEx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Experiments and the Prospects of Rare Meson Decays at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GlueX</a:t>
            </a:r>
            <a:endParaRPr lang="en-US" sz="32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5438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Liping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Gan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University of North Carolina Wilmington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2590800"/>
            <a:ext cx="8382000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Outline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endParaRPr lang="en-US" sz="2400" b="1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Challenges in </a:t>
            </a: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Physics</a:t>
            </a:r>
          </a:p>
          <a:p>
            <a:pPr marL="0" lvl="1" algn="l" eaLnBrk="1" hangingPunct="1"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Precision tests of continuous symmetries in confinement QCD via </a:t>
            </a:r>
            <a:r>
              <a:rPr lang="en-US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PrimEx</a:t>
            </a: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experiments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Testing discrete symmetries and searching for new physics via </a:t>
            </a:r>
            <a:r>
              <a:rPr lang="el-GR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rare decays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Summary</a:t>
            </a:r>
            <a:endParaRPr lang="el-GR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advTm="3205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8392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Fit Differential Cross Sections to Extract </a:t>
            </a:r>
            <a:r>
              <a:rPr lang="el-GR" sz="2800" dirty="0" smtClean="0">
                <a:solidFill>
                  <a:srgbClr val="0000FF"/>
                </a:solidFill>
                <a:latin typeface="Comic Sans MS" pitchFamily="66" charset="0"/>
              </a:rPr>
              <a:t>Γ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(</a:t>
            </a:r>
            <a:r>
              <a:rPr lang="el-GR" sz="28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2800" baseline="30000" dirty="0" smtClean="0">
                <a:solidFill>
                  <a:srgbClr val="0000FF"/>
                </a:solidFill>
                <a:latin typeface="Comic Sans MS" pitchFamily="66" charset="0"/>
              </a:rPr>
              <a:t>0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) </a:t>
            </a:r>
          </a:p>
        </p:txBody>
      </p:sp>
      <p:sp>
        <p:nvSpPr>
          <p:cNvPr id="211977" name="Rectangle 9"/>
          <p:cNvSpPr>
            <a:spLocks noChangeArrowheads="1"/>
          </p:cNvSpPr>
          <p:nvPr/>
        </p:nvSpPr>
        <p:spPr bwMode="auto">
          <a:xfrm>
            <a:off x="152400" y="990600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25000"/>
              </a:spcBef>
              <a:buClr>
                <a:srgbClr val="CC3300"/>
              </a:buClr>
              <a:buFont typeface="Wingdings" pitchFamily="2" charset="2"/>
              <a:buNone/>
            </a:pP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  <a:latin typeface="Comic Sans MS" pitchFamily="66" charset="0"/>
              </a:rPr>
              <a:t>Theoretical angular distributions smeared with experimental    resolutions are fit to the data on two nuclear targets:</a:t>
            </a:r>
          </a:p>
        </p:txBody>
      </p:sp>
      <p:pic>
        <p:nvPicPr>
          <p:cNvPr id="57348" name="Picture 8" descr="figur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 descr="figure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F1C13164-8094-42DB-9696-35F7BD8B7A55}" type="slidenum">
              <a:rPr lang="en-US" sz="1400" smtClean="0">
                <a:latin typeface="Arial" charset="0"/>
              </a:rPr>
              <a:pPr>
                <a:defRPr/>
              </a:pPr>
              <a:t>10</a:t>
            </a:fld>
            <a:endParaRPr 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10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609600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2400"/>
          </a:p>
        </p:txBody>
      </p:sp>
      <p:sp>
        <p:nvSpPr>
          <p:cNvPr id="59395" name="Rectangle 9"/>
          <p:cNvSpPr>
            <a:spLocks noChangeArrowheads="1"/>
          </p:cNvSpPr>
          <p:nvPr/>
        </p:nvSpPr>
        <p:spPr bwMode="auto">
          <a:xfrm>
            <a:off x="1066800" y="2286000"/>
            <a:ext cx="38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10"/>
          <p:cNvSpPr>
            <a:spLocks noChangeArrowheads="1"/>
          </p:cNvSpPr>
          <p:nvPr/>
        </p:nvSpPr>
        <p:spPr bwMode="auto">
          <a:xfrm>
            <a:off x="1905000" y="2209800"/>
            <a:ext cx="38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11"/>
          <p:cNvSpPr>
            <a:spLocks noChangeArrowheads="1"/>
          </p:cNvSpPr>
          <p:nvPr/>
        </p:nvSpPr>
        <p:spPr bwMode="auto">
          <a:xfrm>
            <a:off x="1981200" y="2286000"/>
            <a:ext cx="304800" cy="2133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9398" name="Picture 22" descr="figure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74700"/>
            <a:ext cx="46482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2"/>
          <p:cNvSpPr txBox="1">
            <a:spLocks noChangeArrowheads="1"/>
          </p:cNvSpPr>
          <p:nvPr/>
        </p:nvSpPr>
        <p:spPr bwMode="auto">
          <a:xfrm>
            <a:off x="304800" y="76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000">
                <a:solidFill>
                  <a:srgbClr val="0000FF"/>
                </a:solidFill>
                <a:latin typeface="Comic Sans MS" pitchFamily="66" charset="0"/>
              </a:rPr>
              <a:t>PrimEx-I  Result</a:t>
            </a:r>
            <a:endParaRPr lang="en-US" sz="3000">
              <a:solidFill>
                <a:srgbClr val="C000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609600" y="7620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PRL 106, 162303 (2011)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962400" y="5562600"/>
            <a:ext cx="5029200" cy="646112"/>
          </a:xfrm>
          <a:prstGeom prst="rect">
            <a:avLst/>
          </a:prstGeom>
          <a:solidFill>
            <a:srgbClr val="00B0F0"/>
          </a:solidFill>
          <a:ln w="12700" algn="ctr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 b="1" dirty="0">
                <a:solidFill>
                  <a:srgbClr val="CC3300"/>
                </a:solidFill>
                <a:sym typeface="Symbol" pitchFamily="18" charset="2"/>
              </a:rPr>
              <a:t>(</a:t>
            </a:r>
            <a:r>
              <a:rPr lang="en-US" sz="1800" b="1" baseline="30000" dirty="0">
                <a:solidFill>
                  <a:srgbClr val="CC3300"/>
                </a:solidFill>
                <a:sym typeface="Symbol" pitchFamily="18" charset="2"/>
              </a:rPr>
              <a:t>0</a:t>
            </a:r>
            <a:r>
              <a:rPr lang="en-US" sz="1800" b="1" dirty="0">
                <a:solidFill>
                  <a:srgbClr val="CC3300"/>
                </a:solidFill>
                <a:sym typeface="Symbol" pitchFamily="18" charset="2"/>
              </a:rPr>
              <a:t>) = 7.820.14(stat)0.17(</a:t>
            </a:r>
            <a:r>
              <a:rPr lang="en-US" sz="1800" b="1" dirty="0" err="1">
                <a:solidFill>
                  <a:srgbClr val="CC3300"/>
                </a:solidFill>
                <a:sym typeface="Symbol" pitchFamily="18" charset="2"/>
              </a:rPr>
              <a:t>syst</a:t>
            </a:r>
            <a:r>
              <a:rPr lang="en-US" sz="1800" b="1" dirty="0">
                <a:solidFill>
                  <a:srgbClr val="CC3300"/>
                </a:solidFill>
                <a:sym typeface="Symbol" pitchFamily="18" charset="2"/>
              </a:rPr>
              <a:t>) </a:t>
            </a:r>
            <a:r>
              <a:rPr lang="en-US" sz="1800" b="1" dirty="0" err="1">
                <a:solidFill>
                  <a:srgbClr val="CC3300"/>
                </a:solidFill>
                <a:sym typeface="Symbol" pitchFamily="18" charset="2"/>
              </a:rPr>
              <a:t>eV</a:t>
            </a:r>
            <a:endParaRPr lang="en-US" sz="1800" b="1" dirty="0">
              <a:solidFill>
                <a:srgbClr val="CC3300"/>
              </a:solidFill>
              <a:sym typeface="Symbol" pitchFamily="18" charset="2"/>
            </a:endParaRPr>
          </a:p>
          <a:p>
            <a:r>
              <a:rPr lang="en-US" sz="1800" b="1" dirty="0">
                <a:solidFill>
                  <a:srgbClr val="CC3300"/>
                </a:solidFill>
                <a:sym typeface="Symbol" pitchFamily="18" charset="2"/>
              </a:rPr>
              <a:t>2.8% total uncertainty</a:t>
            </a:r>
          </a:p>
        </p:txBody>
      </p:sp>
      <p:sp>
        <p:nvSpPr>
          <p:cNvPr id="59403" name="Left Arrow 15"/>
          <p:cNvSpPr>
            <a:spLocks noChangeArrowheads="1"/>
          </p:cNvSpPr>
          <p:nvPr/>
        </p:nvSpPr>
        <p:spPr bwMode="auto">
          <a:xfrm rot="2296348">
            <a:off x="3516313" y="4762500"/>
            <a:ext cx="1189037" cy="228600"/>
          </a:xfrm>
          <a:prstGeom prst="leftArrow">
            <a:avLst>
              <a:gd name="adj1" fmla="val 50000"/>
              <a:gd name="adj2" fmla="val 5001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44E7A4F5-CF63-407D-B528-CCF878B7047D}" type="slidenum">
              <a:rPr lang="en-US" sz="1400" smtClean="0">
                <a:latin typeface="Arial" charset="0"/>
              </a:rPr>
              <a:pPr>
                <a:defRPr/>
              </a:pPr>
              <a:t>11</a:t>
            </a:fld>
            <a:endParaRPr lang="en-US" sz="1400" smtClean="0">
              <a:latin typeface="Arial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724400" y="6096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Systematical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uncertainty verification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Compton Cross Section Measurement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717" y="1371600"/>
            <a:ext cx="3983669" cy="199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81600" y="2633990"/>
            <a:ext cx="327660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Data with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radiative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corrections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716" y="3428999"/>
            <a:ext cx="4014883" cy="201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09436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94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0000CC"/>
                </a:solidFill>
                <a:latin typeface="Comic Sans MS" pitchFamily="66" charset="0"/>
              </a:rPr>
              <a:t>Goal for </a:t>
            </a:r>
            <a:r>
              <a:rPr lang="en-US" sz="2800" dirty="0" err="1" smtClean="0">
                <a:solidFill>
                  <a:srgbClr val="0000CC"/>
                </a:solidFill>
                <a:latin typeface="Comic Sans MS" pitchFamily="66" charset="0"/>
              </a:rPr>
              <a:t>PrimEx</a:t>
            </a:r>
            <a:r>
              <a:rPr lang="en-US" sz="2800" dirty="0" smtClean="0">
                <a:solidFill>
                  <a:srgbClr val="0000CC"/>
                </a:solidFill>
                <a:latin typeface="Comic Sans MS" pitchFamily="66" charset="0"/>
              </a:rPr>
              <a:t>-II (2010)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B0F72675-ACEB-40AF-9655-7D1B40B73C6A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12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9460" y="762000"/>
            <a:ext cx="5209016" cy="5791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5791200" y="2920425"/>
            <a:ext cx="1905000" cy="584775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CC3300"/>
                </a:solidFill>
                <a:sym typeface="Symbol" pitchFamily="18" charset="2"/>
              </a:rPr>
              <a:t>PrimEx</a:t>
            </a:r>
            <a:r>
              <a:rPr lang="en-US" sz="1600" dirty="0" smtClean="0">
                <a:solidFill>
                  <a:srgbClr val="CC3300"/>
                </a:solidFill>
                <a:sym typeface="Symbol" pitchFamily="18" charset="2"/>
              </a:rPr>
              <a:t>-II </a:t>
            </a:r>
          </a:p>
          <a:p>
            <a:pPr>
              <a:buFont typeface="Wingdings" pitchFamily="2" charset="2"/>
              <a:buNone/>
            </a:pPr>
            <a:r>
              <a:rPr lang="en-US" sz="1600" dirty="0" smtClean="0">
                <a:solidFill>
                  <a:srgbClr val="CC3300"/>
                </a:solidFill>
                <a:sym typeface="Symbol" pitchFamily="18" charset="2"/>
              </a:rPr>
              <a:t>projected 1.4%</a:t>
            </a: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 rot="18084916" flipH="1">
            <a:off x="5460355" y="4050465"/>
            <a:ext cx="1143000" cy="44450"/>
          </a:xfrm>
          <a:prstGeom prst="rightArrow">
            <a:avLst>
              <a:gd name="adj1" fmla="val 50000"/>
              <a:gd name="adj2" fmla="val 286190"/>
            </a:avLst>
          </a:prstGeom>
          <a:solidFill>
            <a:srgbClr val="FF00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6766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dndt_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541838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600" y="467380"/>
            <a:ext cx="76962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PrimEx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-II Experimental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Symbol"/>
              </a:rPr>
              <a:t>Yield (preliminary)</a:t>
            </a:r>
            <a:endParaRPr lang="en-US" sz="2800" b="1" baseline="80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1471613" y="5954713"/>
            <a:ext cx="2628900" cy="400050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>
                <a:solidFill>
                  <a:srgbClr val="000000"/>
                </a:solidFill>
              </a:rPr>
              <a:t>~8K Primakoff events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495800"/>
            <a:ext cx="8382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b="1" baseline="30000" dirty="0">
                <a:solidFill>
                  <a:srgbClr val="3C5A78"/>
                </a:solidFill>
                <a:sym typeface="Symbol"/>
              </a:rPr>
              <a:t>12</a:t>
            </a:r>
            <a:r>
              <a:rPr lang="en-US" sz="2800" b="1" dirty="0">
                <a:solidFill>
                  <a:srgbClr val="3C5A78"/>
                </a:solidFill>
                <a:sym typeface="Symbol"/>
              </a:rPr>
              <a:t>C</a:t>
            </a:r>
          </a:p>
        </p:txBody>
      </p:sp>
      <p:pic>
        <p:nvPicPr>
          <p:cNvPr id="66566" name="Content Placeholder 3" descr="dndt_si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694238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77000" y="4724400"/>
            <a:ext cx="17526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b="1" baseline="30000" dirty="0">
                <a:solidFill>
                  <a:srgbClr val="3C5A78"/>
                </a:solidFill>
                <a:sym typeface="Symbol"/>
              </a:rPr>
              <a:t>28</a:t>
            </a:r>
            <a:r>
              <a:rPr lang="en-US" sz="2800" b="1" dirty="0">
                <a:solidFill>
                  <a:srgbClr val="3C5A78"/>
                </a:solidFill>
                <a:sym typeface="Symbol"/>
              </a:rPr>
              <a:t>Si</a:t>
            </a:r>
          </a:p>
        </p:txBody>
      </p:sp>
      <p:sp>
        <p:nvSpPr>
          <p:cNvPr id="66568" name="TextBox 14"/>
          <p:cNvSpPr txBox="1">
            <a:spLocks noChangeArrowheads="1"/>
          </p:cNvSpPr>
          <p:nvPr/>
        </p:nvSpPr>
        <p:spPr bwMode="auto">
          <a:xfrm>
            <a:off x="5891213" y="5954713"/>
            <a:ext cx="2768600" cy="400050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>
                <a:solidFill>
                  <a:srgbClr val="000000"/>
                </a:solidFill>
              </a:rPr>
              <a:t>~20K Primakoff events</a:t>
            </a:r>
          </a:p>
        </p:txBody>
      </p:sp>
      <p:sp>
        <p:nvSpPr>
          <p:cNvPr id="66569" name="Rectangle 11"/>
          <p:cNvSpPr>
            <a:spLocks noChangeArrowheads="1"/>
          </p:cNvSpPr>
          <p:nvPr/>
        </p:nvSpPr>
        <p:spPr bwMode="auto">
          <a:xfrm>
            <a:off x="3429000" y="120015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009900"/>
                </a:solidFill>
                <a:sym typeface="Symbol" pitchFamily="18" charset="2"/>
              </a:rPr>
              <a:t>( E</a:t>
            </a:r>
            <a:r>
              <a:rPr lang="en-US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 =</a:t>
            </a:r>
            <a:r>
              <a:rPr lang="en-US" b="1">
                <a:solidFill>
                  <a:srgbClr val="009900"/>
                </a:solidFill>
                <a:sym typeface="Symbol" pitchFamily="18" charset="2"/>
              </a:rPr>
              <a:t> 4.4-5.3 GeV)</a:t>
            </a:r>
            <a:endParaRPr lang="en-US">
              <a:solidFill>
                <a:srgbClr val="009900"/>
              </a:solidFill>
            </a:endParaRPr>
          </a:p>
        </p:txBody>
      </p:sp>
      <p:sp>
        <p:nvSpPr>
          <p:cNvPr id="66570" name="TextBox 14"/>
          <p:cNvSpPr txBox="1">
            <a:spLocks noChangeArrowheads="1"/>
          </p:cNvSpPr>
          <p:nvPr/>
        </p:nvSpPr>
        <p:spPr bwMode="auto">
          <a:xfrm>
            <a:off x="6629400" y="2362200"/>
            <a:ext cx="1271588" cy="36988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</a:rPr>
              <a:t>Primakoff</a:t>
            </a:r>
          </a:p>
        </p:txBody>
      </p:sp>
      <p:sp>
        <p:nvSpPr>
          <p:cNvPr id="66571" name="Left Arrow 16"/>
          <p:cNvSpPr>
            <a:spLocks noChangeArrowheads="1"/>
          </p:cNvSpPr>
          <p:nvPr/>
        </p:nvSpPr>
        <p:spPr bwMode="auto">
          <a:xfrm rot="-1348100">
            <a:off x="5618163" y="2741613"/>
            <a:ext cx="1016000" cy="274637"/>
          </a:xfrm>
          <a:prstGeom prst="leftArrow">
            <a:avLst>
              <a:gd name="adj1" fmla="val 50000"/>
              <a:gd name="adj2" fmla="val 4990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/>
            <a:endParaRPr lang="en-US"/>
          </a:p>
        </p:txBody>
      </p:sp>
      <p:sp>
        <p:nvSpPr>
          <p:cNvPr id="66572" name="Left Arrow 16"/>
          <p:cNvSpPr>
            <a:spLocks noChangeArrowheads="1"/>
          </p:cNvSpPr>
          <p:nvPr/>
        </p:nvSpPr>
        <p:spPr bwMode="auto">
          <a:xfrm rot="-1348100">
            <a:off x="1081088" y="2851150"/>
            <a:ext cx="1016000" cy="274638"/>
          </a:xfrm>
          <a:prstGeom prst="leftArrow">
            <a:avLst>
              <a:gd name="adj1" fmla="val 50000"/>
              <a:gd name="adj2" fmla="val 4990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/>
            <a:endParaRPr lang="en-US"/>
          </a:p>
        </p:txBody>
      </p:sp>
      <p:sp>
        <p:nvSpPr>
          <p:cNvPr id="66573" name="TextBox 14"/>
          <p:cNvSpPr txBox="1">
            <a:spLocks noChangeArrowheads="1"/>
          </p:cNvSpPr>
          <p:nvPr/>
        </p:nvSpPr>
        <p:spPr bwMode="auto">
          <a:xfrm>
            <a:off x="1295400" y="2297113"/>
            <a:ext cx="1271588" cy="369887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</a:rPr>
              <a:t>Primakoff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4F869145-BDF0-43F6-A997-7038D8B77EC7}" type="slidenum">
              <a:rPr lang="en-US" sz="1400" smtClean="0">
                <a:latin typeface="Arial" charset="0"/>
              </a:rPr>
              <a:pPr>
                <a:defRPr/>
              </a:pPr>
              <a:t>13</a:t>
            </a:fld>
            <a:endParaRPr 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686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9220200" cy="4572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Outcomes from 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η→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 Experiment @ 12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>
              <a:solidFill>
                <a:srgbClr val="0000FF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031" name="Picture 5" descr="Picture_6_quark_form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884613" cy="685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228600" y="4343400"/>
            <a:ext cx="362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Tahoma" pitchFamily="34" charset="0"/>
              <a:buAutoNum type="arabicPeriod" startAt="2"/>
            </a:pPr>
            <a:r>
              <a:rPr lang="en-US" sz="1800" b="1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Extract -’mixing angle:</a:t>
            </a: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4572000" y="609600"/>
            <a:ext cx="466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Tahoma" pitchFamily="34" charset="0"/>
              <a:buAutoNum type="arabicPeriod" startAt="3"/>
            </a:pPr>
            <a:r>
              <a:rPr lang="en-US" sz="18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mic Sans MS" pitchFamily="66" charset="0"/>
              </a:rPr>
              <a:t>Determine Light quark mass ratio: </a:t>
            </a:r>
          </a:p>
        </p:txBody>
      </p:sp>
      <p:sp>
        <p:nvSpPr>
          <p:cNvPr id="1037" name="TextBox 17"/>
          <p:cNvSpPr txBox="1">
            <a:spLocks noChangeArrowheads="1"/>
          </p:cNvSpPr>
          <p:nvPr/>
        </p:nvSpPr>
        <p:spPr bwMode="auto">
          <a:xfrm>
            <a:off x="4724400" y="6367462"/>
            <a:ext cx="4237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H. </a:t>
            </a:r>
            <a:r>
              <a:rPr lang="en-US" sz="1600" dirty="0" err="1">
                <a:solidFill>
                  <a:srgbClr val="0000FF"/>
                </a:solidFill>
                <a:latin typeface="Comic Sans MS" pitchFamily="66" charset="0"/>
              </a:rPr>
              <a:t>Leutwyler</a:t>
            </a:r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 Phys. </a:t>
            </a:r>
            <a:r>
              <a:rPr lang="en-US" sz="1600" dirty="0" err="1">
                <a:solidFill>
                  <a:srgbClr val="0000FF"/>
                </a:solidFill>
                <a:latin typeface="Comic Sans MS" pitchFamily="66" charset="0"/>
              </a:rPr>
              <a:t>Lett</a:t>
            </a:r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., B378, 313 (1996)</a:t>
            </a:r>
          </a:p>
        </p:txBody>
      </p:sp>
      <p:sp>
        <p:nvSpPr>
          <p:cNvPr id="1042" name="Text Box 12"/>
          <p:cNvSpPr txBox="1">
            <a:spLocks noChangeArrowheads="1"/>
          </p:cNvSpPr>
          <p:nvPr/>
        </p:nvSpPr>
        <p:spPr bwMode="auto">
          <a:xfrm>
            <a:off x="76200" y="523875"/>
            <a:ext cx="449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Font typeface="Tahoma" pitchFamily="34" charset="0"/>
              <a:buAutoNum type="arabicPeriod"/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Resolve long standing discrepancy between collider and </a:t>
            </a:r>
            <a:r>
              <a:rPr lang="en-US" sz="1800" b="1" dirty="0" err="1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Primakoff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measurements:</a:t>
            </a:r>
          </a:p>
        </p:txBody>
      </p:sp>
      <p:pic>
        <p:nvPicPr>
          <p:cNvPr id="19" name="Picture 18" descr="eta_data_3perc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6213"/>
            <a:ext cx="2606675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quark_mass_ratio_2009_3perc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4648200" y="2678113"/>
            <a:ext cx="295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lvl="3">
              <a:buFont typeface="Wingdings" pitchFamily="2" charset="2"/>
              <a:buNone/>
            </a:pPr>
            <a:r>
              <a:rPr lang="en-US" sz="1600">
                <a:latin typeface="Calibri" pitchFamily="34" charset="0"/>
                <a:cs typeface="Times New Roman" pitchFamily="18" charset="0"/>
                <a:sym typeface="Symbol" pitchFamily="18" charset="2"/>
              </a:rPr>
              <a:t>          </a:t>
            </a:r>
            <a:r>
              <a:rPr lang="en-US" sz="1600">
                <a:latin typeface="Calibri" pitchFamily="34" charset="0"/>
              </a:rPr>
              <a:t>  </a:t>
            </a:r>
            <a:r>
              <a:rPr lang="el-GR">
                <a:solidFill>
                  <a:srgbClr val="FF0066"/>
                </a:solidFill>
                <a:latin typeface="Calibri" pitchFamily="34" charset="0"/>
              </a:rPr>
              <a:t>Γ</a:t>
            </a:r>
            <a:r>
              <a:rPr lang="en-US">
                <a:solidFill>
                  <a:srgbClr val="FF0066"/>
                </a:solidFill>
                <a:latin typeface="Calibri" pitchFamily="34" charset="0"/>
              </a:rPr>
              <a:t>(</a:t>
            </a:r>
            <a:r>
              <a:rPr lang="en-US">
                <a:solidFill>
                  <a:srgbClr val="FF0066"/>
                </a:solidFill>
                <a:latin typeface="Calibri" pitchFamily="34" charset="0"/>
                <a:sym typeface="Symbol" pitchFamily="18" charset="2"/>
              </a:rPr>
              <a:t></a:t>
            </a:r>
            <a:r>
              <a:rPr lang="el-GR">
                <a:solidFill>
                  <a:srgbClr val="FF0066"/>
                </a:solidFill>
                <a:latin typeface="Calibri" pitchFamily="34" charset="0"/>
              </a:rPr>
              <a:t>→</a:t>
            </a:r>
            <a:r>
              <a:rPr lang="en-US">
                <a:solidFill>
                  <a:srgbClr val="FF0066"/>
                </a:solidFill>
                <a:latin typeface="Calibri" pitchFamily="34" charset="0"/>
                <a:sym typeface="Symbol" pitchFamily="18" charset="2"/>
              </a:rPr>
              <a:t>3</a:t>
            </a:r>
            <a:r>
              <a:rPr lang="el-GR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π</a:t>
            </a:r>
            <a:r>
              <a:rPr lang="en-US">
                <a:solidFill>
                  <a:srgbClr val="FF0066"/>
                </a:solidFill>
                <a:latin typeface="Calibri" pitchFamily="34" charset="0"/>
              </a:rPr>
              <a:t>) </a:t>
            </a:r>
            <a:r>
              <a:rPr lang="el-GR">
                <a:solidFill>
                  <a:srgbClr val="FF0066"/>
                </a:solidFill>
                <a:latin typeface="Cambria Math" pitchFamily="18" charset="0"/>
              </a:rPr>
              <a:t>∝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|A|</a:t>
            </a:r>
            <a:r>
              <a:rPr lang="en-US" baseline="30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>
                <a:solidFill>
                  <a:srgbClr val="FF0066"/>
                </a:solidFill>
                <a:latin typeface="Cambria Math" pitchFamily="18" charset="0"/>
              </a:rPr>
              <a:t>∝ 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FF0066"/>
                </a:solidFill>
                <a:latin typeface="Lucida Calligraphy" pitchFamily="66" charset="0"/>
              </a:rPr>
              <a:t>Q</a:t>
            </a:r>
            <a:r>
              <a:rPr lang="en-US" baseline="30000">
                <a:solidFill>
                  <a:srgbClr val="FF0066"/>
                </a:solidFill>
                <a:latin typeface="Calibri" pitchFamily="34" charset="0"/>
              </a:rPr>
              <a:t>-4</a:t>
            </a:r>
            <a:r>
              <a:rPr lang="en-US">
                <a:latin typeface="Calibri" pitchFamily="34" charset="0"/>
              </a:rPr>
              <a:t>   </a:t>
            </a:r>
          </a:p>
        </p:txBody>
      </p:sp>
      <p:pic>
        <p:nvPicPr>
          <p:cNvPr id="23" name="Picture 11" descr="eta-etap-mix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875" y="4419600"/>
            <a:ext cx="2193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2FA4ECFB-4336-447E-9E81-14E24695C0A0}" type="slidenum">
              <a:rPr lang="en-US" sz="1400" smtClean="0">
                <a:latin typeface="Arial" charset="0"/>
              </a:rPr>
              <a:pPr>
                <a:defRPr/>
              </a:pPr>
              <a:t>14</a:t>
            </a:fld>
            <a:endParaRPr lang="en-US" sz="1400" smtClean="0"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31510052"/>
      </p:ext>
    </p:extLst>
  </p:cSld>
  <p:clrMapOvr>
    <a:masterClrMapping/>
  </p:clrMapOvr>
  <p:transition advTm="140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/>
      <p:bldP spid="1035" grpId="0"/>
      <p:bldP spid="1037" grpId="0"/>
      <p:bldP spid="104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021DEE-BD91-4905-AF24-18B57D1709CE}" type="slidenum">
              <a:rPr lang="en-US" sz="1400">
                <a:solidFill>
                  <a:srgbClr val="FFFFFF"/>
                </a:solidFill>
                <a:latin typeface="Arial" charset="0"/>
              </a:rPr>
              <a:pPr/>
              <a:t>15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 Challenges in the </a:t>
            </a:r>
            <a:r>
              <a:rPr lang="en-US" sz="2800" b="1" dirty="0" smtClean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</a:t>
            </a:r>
            <a:r>
              <a:rPr lang="el-GR" sz="2800" b="1" dirty="0" smtClean="0">
                <a:solidFill>
                  <a:schemeClr val="bg2"/>
                </a:solidFill>
                <a:latin typeface="Comic Sans MS" pitchFamily="66" charset="0"/>
              </a:rPr>
              <a:t>→</a:t>
            </a:r>
            <a:r>
              <a:rPr lang="el-GR" sz="2800" b="1" dirty="0" smtClean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2800" b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Primakoff experiment</a:t>
            </a:r>
          </a:p>
        </p:txBody>
      </p:sp>
      <p:sp useBgFill="1">
        <p:nvSpPr>
          <p:cNvPr id="5125" name="TextBox 24"/>
          <p:cNvSpPr txBox="1">
            <a:spLocks noChangeArrowheads="1"/>
          </p:cNvSpPr>
          <p:nvPr/>
        </p:nvSpPr>
        <p:spPr bwMode="auto">
          <a:xfrm>
            <a:off x="1676400" y="685800"/>
            <a:ext cx="304800" cy="36988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l-GR" smtClean="0">
                <a:solidFill>
                  <a:srgbClr val="FFFFFF"/>
                </a:solidFill>
              </a:rPr>
              <a:t>η</a:t>
            </a:r>
            <a:endParaRPr 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1295400" y="5649912"/>
          <a:ext cx="3536950" cy="674688"/>
        </p:xfrm>
        <a:graphic>
          <a:graphicData uri="http://schemas.openxmlformats.org/presentationml/2006/ole">
            <p:oleObj spid="_x0000_s104464" name="Equation" r:id="rId4" imgW="2197100" imgH="419100" progId="Equation.3">
              <p:embed/>
            </p:oleObj>
          </a:graphicData>
        </a:graphic>
      </p:graphicFrame>
      <p:sp>
        <p:nvSpPr>
          <p:cNvPr id="5126" name="Rectangle 22"/>
          <p:cNvSpPr>
            <a:spLocks noChangeArrowheads="1"/>
          </p:cNvSpPr>
          <p:nvPr/>
        </p:nvSpPr>
        <p:spPr bwMode="auto">
          <a:xfrm>
            <a:off x="304800" y="6248400"/>
            <a:ext cx="8053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larger momentum transfer (coherency, form factors, FSI,…)</a:t>
            </a:r>
          </a:p>
        </p:txBody>
      </p:sp>
      <p:sp>
        <p:nvSpPr>
          <p:cNvPr id="5127" name="TextBox 23"/>
          <p:cNvSpPr txBox="1">
            <a:spLocks noChangeArrowheads="1"/>
          </p:cNvSpPr>
          <p:nvPr/>
        </p:nvSpPr>
        <p:spPr bwMode="auto">
          <a:xfrm>
            <a:off x="-152400" y="3962400"/>
            <a:ext cx="915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en-US" dirty="0" smtClean="0">
                <a:solidFill>
                  <a:srgbClr val="FFFFFF"/>
                </a:solidFill>
              </a:rPr>
              <a:t>   </a:t>
            </a: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 mass is a factor of 4 larger than 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and has a smaller c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ross section</a:t>
            </a: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28" name="TextBox 24"/>
          <p:cNvSpPr txBox="1">
            <a:spLocks noChangeArrowheads="1"/>
          </p:cNvSpPr>
          <p:nvPr/>
        </p:nvSpPr>
        <p:spPr bwMode="auto">
          <a:xfrm>
            <a:off x="304800" y="5238750"/>
            <a:ext cx="7497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larger overlap between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Primakoff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and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hadronic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processes;</a:t>
            </a:r>
          </a:p>
        </p:txBody>
      </p:sp>
      <p:pic>
        <p:nvPicPr>
          <p:cNvPr id="5129" name="Picture 25" descr="csec-4He-Ilya-data_pac35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850122" cy="30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24"/>
          <p:cNvSpPr txBox="1">
            <a:spLocks noChangeArrowheads="1"/>
          </p:cNvSpPr>
          <p:nvPr/>
        </p:nvSpPr>
        <p:spPr bwMode="auto">
          <a:xfrm>
            <a:off x="457200" y="38100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Compared to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</a:p>
        </p:txBody>
      </p:sp>
      <p:pic>
        <p:nvPicPr>
          <p:cNvPr id="11" name="Picture 17" descr="csec-1H-Laget_wt_tex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44" y="914400"/>
            <a:ext cx="439219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57800" y="1371600"/>
            <a:ext cx="1678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He targets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34640" y="1295400"/>
            <a:ext cx="1489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Hydrogen  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94200" y="3200400"/>
          <a:ext cx="355600" cy="457200"/>
        </p:xfrm>
        <a:graphic>
          <a:graphicData uri="http://schemas.openxmlformats.org/presentationml/2006/ole">
            <p:oleObj spid="_x0000_s104465" name="Equation" r:id="rId7" imgW="355320" imgH="457200" progId="Equation.DSMT4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190625" y="4638675"/>
          <a:ext cx="1600200" cy="704850"/>
        </p:xfrm>
        <a:graphic>
          <a:graphicData uri="http://schemas.openxmlformats.org/presentationml/2006/ole">
            <p:oleObj spid="_x0000_s104466" name="Equation" r:id="rId8" imgW="1066680" imgH="4698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4027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262AB4-82F9-48CA-AB08-35591E0565E2}" type="slidenum">
              <a:rPr lang="en-US" sz="1400">
                <a:solidFill>
                  <a:srgbClr val="FFFFFF"/>
                </a:solidFill>
                <a:latin typeface="Arial" charset="0"/>
              </a:rPr>
              <a:pPr/>
              <a:t>16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507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fld id="{5E854B21-CA90-44AC-AEBE-ECCE2741C264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 algn="r"/>
              <a:t>16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5334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Measurement of Γ(</a:t>
            </a:r>
            <a:r>
              <a:rPr lang="en-US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</a:t>
            </a:r>
            <a:r>
              <a:rPr lang="el-GR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→</a:t>
            </a:r>
            <a:r>
              <a:rPr lang="el-GR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</a:t>
            </a:r>
            <a:r>
              <a:rPr lang="en-US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 </a:t>
            </a:r>
            <a:r>
              <a:rPr lang="en-US" sz="30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 in Hall D at 12 GeV</a:t>
            </a:r>
            <a:endParaRPr lang="en-US" sz="300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1509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510" name="TextBox 86"/>
          <p:cNvSpPr txBox="1">
            <a:spLocks noChangeArrowheads="1"/>
          </p:cNvSpPr>
          <p:nvPr/>
        </p:nvSpPr>
        <p:spPr bwMode="auto">
          <a:xfrm>
            <a:off x="385763" y="4672013"/>
            <a:ext cx="788549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Incoherent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tagged photon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beam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(~10.5-11.5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Pair spectrometer  and a TAC detector for the photon flux control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30 cm liquid Hydrogen and 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He targets (~3.6%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r.l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.)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Forward Calorimeter (FCAL) for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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</a:rPr>
              <a:t>→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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decay photons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Comic Sans MS" pitchFamily="66" charset="0"/>
              </a:rPr>
              <a:t>CompCal</a:t>
            </a: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 and FCAL to measure well-known Compton scattering for control </a:t>
            </a:r>
          </a:p>
          <a:p>
            <a:pPr algn="l">
              <a:buClr>
                <a:srgbClr val="CC3300"/>
              </a:buClr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   of overall systematic uncertainties.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Solenoid detectors and forward tracking detectors (for background rejection)</a:t>
            </a:r>
            <a:endParaRPr lang="en-US" sz="16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7924800" y="97155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CC3300"/>
              </a:buClr>
              <a:buFont typeface="Wingdings" pitchFamily="2" charset="2"/>
              <a:buNone/>
            </a:pPr>
            <a:r>
              <a:rPr lang="en-US" smtClean="0">
                <a:solidFill>
                  <a:srgbClr val="C00000"/>
                </a:solidFill>
              </a:rPr>
              <a:t>CompCal </a:t>
            </a:r>
          </a:p>
        </p:txBody>
      </p:sp>
      <p:sp>
        <p:nvSpPr>
          <p:cNvPr id="21512" name="AutoShape 15"/>
          <p:cNvSpPr>
            <a:spLocks noChangeArrowheads="1"/>
          </p:cNvSpPr>
          <p:nvPr/>
        </p:nvSpPr>
        <p:spPr bwMode="auto">
          <a:xfrm rot="7733979">
            <a:off x="7855744" y="1483519"/>
            <a:ext cx="531812" cy="76200"/>
          </a:xfrm>
          <a:prstGeom prst="rightArrow">
            <a:avLst>
              <a:gd name="adj1" fmla="val 50000"/>
              <a:gd name="adj2" fmla="val 83362"/>
            </a:avLst>
          </a:prstGeom>
          <a:solidFill>
            <a:srgbClr val="FF0066"/>
          </a:solidFill>
          <a:ln w="952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7772400" y="25146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CC3300"/>
              </a:buClr>
              <a:buFont typeface="Wingdings" pitchFamily="2" charset="2"/>
              <a:buNone/>
            </a:pPr>
            <a:r>
              <a:rPr lang="en-US" smtClean="0">
                <a:solidFill>
                  <a:srgbClr val="010199"/>
                </a:solidFill>
              </a:rPr>
              <a:t>FCAL</a:t>
            </a:r>
            <a:r>
              <a:rPr lang="en-US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1514" name="AutoShape 15"/>
          <p:cNvSpPr>
            <a:spLocks noChangeArrowheads="1"/>
          </p:cNvSpPr>
          <p:nvPr/>
        </p:nvSpPr>
        <p:spPr bwMode="auto">
          <a:xfrm rot="-9264723">
            <a:off x="7296150" y="2443163"/>
            <a:ext cx="747713" cy="82550"/>
          </a:xfrm>
          <a:prstGeom prst="rightArrow">
            <a:avLst>
              <a:gd name="adj1" fmla="val 50000"/>
              <a:gd name="adj2" fmla="val 82148"/>
            </a:avLst>
          </a:prstGeom>
          <a:solidFill>
            <a:schemeClr val="accent2"/>
          </a:solidFill>
          <a:ln w="952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21515" name="Picture 11" descr="detector_labels_noplug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4008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Parallelogram 78"/>
          <p:cNvSpPr>
            <a:spLocks noChangeAspect="1"/>
          </p:cNvSpPr>
          <p:nvPr/>
        </p:nvSpPr>
        <p:spPr bwMode="auto">
          <a:xfrm rot="-5086976">
            <a:off x="7530306" y="1780382"/>
            <a:ext cx="454025" cy="233362"/>
          </a:xfrm>
          <a:prstGeom prst="parallelogram">
            <a:avLst>
              <a:gd name="adj" fmla="val 25013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66800" y="719357"/>
            <a:ext cx="2971799" cy="80226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2512893" cy="251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2017528" y="990600"/>
            <a:ext cx="327025" cy="4000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l-GR" dirty="0">
                <a:solidFill>
                  <a:srgbClr val="FF0000"/>
                </a:solidFill>
              </a:rPr>
              <a:t>η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438654"/>
      </p:ext>
    </p:extLst>
  </p:cSld>
  <p:clrMapOvr>
    <a:masterClrMapping/>
  </p:clrMapOvr>
  <p:transition advTm="10887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0"/>
            <a:ext cx="8153400" cy="698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Transition Form Factors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F(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*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at Low Q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5181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Direct measurement of slopes</a:t>
            </a:r>
            <a:br>
              <a:rPr lang="en-US" sz="20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000" smtClean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smtClean="0">
                <a:latin typeface="Comic Sans MS" pitchFamily="66" charset="0"/>
              </a:rPr>
              <a:t>Interaction radii:</a:t>
            </a:r>
            <a:br>
              <a:rPr lang="en-US" sz="1800" smtClean="0">
                <a:latin typeface="Comic Sans MS" pitchFamily="66" charset="0"/>
              </a:rPr>
            </a:br>
            <a:r>
              <a:rPr lang="en-US" sz="1800" smtClean="0">
                <a:latin typeface="Comic Sans MS" pitchFamily="66" charset="0"/>
              </a:rPr>
              <a:t>F</a:t>
            </a:r>
            <a:r>
              <a:rPr lang="el-GR" sz="1800" baseline="-25000" smtClean="0">
                <a:latin typeface="Comic Sans MS" pitchFamily="66" charset="0"/>
                <a:cs typeface="Tahoma" pitchFamily="34" charset="0"/>
              </a:rPr>
              <a:t>γγ</a:t>
            </a:r>
            <a:r>
              <a:rPr lang="en-US" sz="1800" baseline="-25000" smtClean="0">
                <a:latin typeface="Comic Sans MS" pitchFamily="66" charset="0"/>
                <a:cs typeface="Tahoma" pitchFamily="34" charset="0"/>
              </a:rPr>
              <a:t>*P</a:t>
            </a:r>
            <a:r>
              <a:rPr lang="en-US" sz="1800" smtClean="0">
                <a:latin typeface="Comic Sans MS" pitchFamily="66" charset="0"/>
                <a:cs typeface="Tahoma" pitchFamily="34" charset="0"/>
              </a:rPr>
              <a:t>(Q</a:t>
            </a:r>
            <a:r>
              <a:rPr lang="en-US" sz="1800" baseline="30000" smtClean="0">
                <a:latin typeface="Comic Sans MS" pitchFamily="66" charset="0"/>
                <a:cs typeface="Tahoma" pitchFamily="34" charset="0"/>
              </a:rPr>
              <a:t>2</a:t>
            </a:r>
            <a:r>
              <a:rPr lang="en-US" sz="1800" smtClean="0">
                <a:latin typeface="Comic Sans MS" pitchFamily="66" charset="0"/>
                <a:cs typeface="Tahoma" pitchFamily="34" charset="0"/>
              </a:rPr>
              <a:t>)</a:t>
            </a:r>
            <a:r>
              <a:rPr lang="en-US" sz="18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≈1-1/6▪&lt;r</a:t>
            </a:r>
            <a:r>
              <a:rPr lang="en-US" sz="1800" baseline="300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2</a:t>
            </a:r>
            <a:r>
              <a:rPr lang="en-US" sz="18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&gt;</a:t>
            </a:r>
            <a:r>
              <a:rPr lang="en-US" sz="1800" baseline="-250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P</a:t>
            </a:r>
            <a:r>
              <a:rPr lang="en-US" sz="18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Q</a:t>
            </a:r>
            <a:r>
              <a:rPr lang="en-US" sz="1800" baseline="300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2</a:t>
            </a:r>
            <a:r>
              <a:rPr lang="en-US" sz="1800" smtClean="0">
                <a:latin typeface="Comic Sans MS" pitchFamily="66" charset="0"/>
                <a:ea typeface="SimSun" pitchFamily="2" charset="-122"/>
                <a:cs typeface="Tahoma" pitchFamily="34" charset="0"/>
              </a:rPr>
              <a:t> </a:t>
            </a:r>
            <a:br>
              <a:rPr lang="en-US" sz="1800" smtClean="0">
                <a:latin typeface="Comic Sans MS" pitchFamily="66" charset="0"/>
                <a:ea typeface="SimSun" pitchFamily="2" charset="-122"/>
                <a:cs typeface="Tahoma" pitchFamily="34" charset="0"/>
              </a:rPr>
            </a:br>
            <a:endParaRPr lang="en-US" sz="18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smtClean="0">
                <a:latin typeface="Comic Sans MS" pitchFamily="66" charset="0"/>
              </a:rPr>
              <a:t>ChPT for large N</a:t>
            </a:r>
            <a:r>
              <a:rPr lang="en-US" sz="1800" baseline="-25000" smtClean="0">
                <a:latin typeface="Comic Sans MS" pitchFamily="66" charset="0"/>
              </a:rPr>
              <a:t>c</a:t>
            </a:r>
            <a:r>
              <a:rPr lang="en-US" sz="1800" smtClean="0">
                <a:latin typeface="Comic Sans MS" pitchFamily="66" charset="0"/>
              </a:rPr>
              <a:t> predicts relation between the three slopes. Extraction of </a:t>
            </a:r>
            <a:r>
              <a:rPr lang="el-GR" sz="1800" smtClean="0">
                <a:latin typeface="Comic Sans MS" pitchFamily="66" charset="0"/>
                <a:cs typeface="Tahoma" pitchFamily="34" charset="0"/>
              </a:rPr>
              <a:t>Ο</a:t>
            </a:r>
            <a:r>
              <a:rPr lang="en-US" sz="1800" smtClean="0">
                <a:latin typeface="Comic Sans MS" pitchFamily="66" charset="0"/>
              </a:rPr>
              <a:t>(p</a:t>
            </a:r>
            <a:r>
              <a:rPr lang="en-US" sz="1800" baseline="30000" smtClean="0">
                <a:latin typeface="Comic Sans MS" pitchFamily="66" charset="0"/>
              </a:rPr>
              <a:t>6</a:t>
            </a:r>
            <a:r>
              <a:rPr lang="en-US" sz="1800" smtClean="0">
                <a:latin typeface="Comic Sans MS" pitchFamily="66" charset="0"/>
              </a:rPr>
              <a:t>) low-energy constant in the chiral Lagrangian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Input for light-by-light scattering for muon (g-2) calculation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Test of future lattice calculations</a:t>
            </a:r>
          </a:p>
        </p:txBody>
      </p:sp>
      <p:pic>
        <p:nvPicPr>
          <p:cNvPr id="747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1200" y="3352800"/>
            <a:ext cx="30226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7FA65FE1-BAE5-4336-B6A3-35B7CA1368F1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17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4" descr="prim_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12825"/>
            <a:ext cx="20574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7600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Why </a:t>
            </a:r>
            <a:r>
              <a:rPr lang="el-GR" sz="2400" dirty="0" smtClean="0">
                <a:solidFill>
                  <a:schemeClr val="bg1"/>
                </a:solidFill>
                <a:latin typeface="Comic Sans MS" pitchFamily="66" charset="0"/>
              </a:rPr>
              <a:t>η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is an unique probe for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New physics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28600" y="2362200"/>
            <a:ext cx="8915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Due to the symmetries in the strong and EM interactions, the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  decay width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l-GR" baseline="-25000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=1.3KeV is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extremely narrow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(relative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to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l-GR" baseline="-25000" dirty="0">
                <a:solidFill>
                  <a:srgbClr val="000000"/>
                </a:solidFill>
                <a:latin typeface="Comic Sans MS" pitchFamily="66" charset="0"/>
              </a:rPr>
              <a:t>ρ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=149MeV)</a:t>
            </a:r>
          </a:p>
          <a:p>
            <a:pPr lvl="2" algn="l"/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The lowest orders of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decays  are filtered out in the strong and EM interactions, enhancing the contributions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from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higher orders by a factor of ~100,000.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8600" y="5486400"/>
            <a:ext cx="88392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η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decays is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unique probe to test SM and  to search for new physics beyond SM: (1) test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higher order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χPTh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and future lattice QCD predictions;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 new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sources of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fundamental symmetry violations; (3) light dark matter.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609600" y="3048000"/>
            <a:ext cx="5334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7" name="Picture 7" descr="me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612" y="563817"/>
            <a:ext cx="1957388" cy="172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52400" y="762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most massive member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 the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octet of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pseudoscalar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Goldstone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mesons (547.9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/c</a:t>
            </a:r>
            <a:r>
              <a:rPr lang="en-US" baseline="30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           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Many open decay channels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    Sensitive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to QCD symmetry breakings </a:t>
            </a:r>
          </a:p>
        </p:txBody>
      </p:sp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447800"/>
            <a:ext cx="554038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Eigenstate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of P, C, CP, and G:</a:t>
            </a:r>
            <a:b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    Study violations of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discrete symmetries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306221"/>
              </p:ext>
            </p:extLst>
          </p:nvPr>
        </p:nvGraphicFramePr>
        <p:xfrm>
          <a:off x="4190999" y="3911600"/>
          <a:ext cx="1673225" cy="431800"/>
        </p:xfrm>
        <a:graphic>
          <a:graphicData uri="http://schemas.openxmlformats.org/presentationml/2006/ole">
            <p:oleObj spid="_x0000_s15456" name="Equation" r:id="rId7" imgW="787058" imgH="203112" progId="Equation.DSMT4">
              <p:embed/>
            </p:oleObj>
          </a:graphicData>
        </a:graphic>
      </p:graphicFrame>
      <p:sp>
        <p:nvSpPr>
          <p:cNvPr id="15" name="Right Arrow 14"/>
          <p:cNvSpPr/>
          <p:nvPr/>
        </p:nvSpPr>
        <p:spPr bwMode="auto">
          <a:xfrm>
            <a:off x="609600" y="4343400"/>
            <a:ext cx="5334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752600"/>
            <a:ext cx="554038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28600" y="4778514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decays are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flavor-conserving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reactions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which are effectively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free of  SM  backgrounds for new physics search.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E360-76BC-428B-8D18-AB7E4DA0EF51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2"/>
    </p:custDataLst>
  </p:cSld>
  <p:clrMapOvr>
    <a:masterClrMapping/>
  </p:clrMapOvr>
  <p:transition advTm="136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animBg="1"/>
      <p:bldP spid="5" grpId="0" animBg="1"/>
      <p:bldP spid="26631" grpId="0"/>
      <p:bldP spid="10" grpId="0"/>
      <p:bldP spid="15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algn="ctr"/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Neutral Rare Decay Channels </a:t>
            </a:r>
            <a:endParaRPr lang="en-US" sz="240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990599"/>
          <a:ext cx="7620000" cy="5201350"/>
        </p:xfrm>
        <a:graphic>
          <a:graphicData uri="http://schemas.openxmlformats.org/drawingml/2006/table">
            <a:tbl>
              <a:tblPr/>
              <a:tblGrid>
                <a:gridCol w="1655556"/>
                <a:gridCol w="2597777"/>
                <a:gridCol w="3366667"/>
              </a:tblGrid>
              <a:tr h="63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Mode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Branching 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(PDG)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Physics Highlight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2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2.7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0.5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χPTh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@ Ο(p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), Lattice QCD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&lt;3.5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&lt;1.6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&lt;9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C, L, gauge inv.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&lt;2.8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Suppressed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(&lt;10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-11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&lt;5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7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4π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&lt;6.9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03EE-B2FC-493B-9BCA-249D9AE3DBFB}" type="slidenum">
              <a:rPr lang="en-US"/>
              <a:pPr/>
              <a:t>19</a:t>
            </a:fld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95400" y="1676400"/>
            <a:ext cx="457200" cy="6858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19200" y="2438400"/>
            <a:ext cx="685800" cy="1143000"/>
          </a:xfrm>
          <a:prstGeom prst="ellips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86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774700"/>
          </a:xfrm>
        </p:spPr>
        <p:txBody>
          <a:bodyPr/>
          <a:lstStyle/>
          <a:p>
            <a:pPr lvl="1" algn="ctr"/>
            <a:r>
              <a:rPr lang="en-US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Current Challenges in Physics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638800" cy="1752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omic Sans MS" pitchFamily="66" charset="0"/>
              </a:rPr>
              <a:t>Confinement QCD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    Lattice QCD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    </a:t>
            </a:r>
            <a:r>
              <a:rPr lang="en-US" sz="2000" dirty="0" err="1" smtClean="0">
                <a:latin typeface="Comic Sans MS" pitchFamily="66" charset="0"/>
              </a:rPr>
              <a:t>Chiral</a:t>
            </a:r>
            <a:r>
              <a:rPr lang="en-US" sz="2000" dirty="0" smtClean="0">
                <a:latin typeface="Comic Sans MS" pitchFamily="66" charset="0"/>
              </a:rPr>
              <a:t> perturbation theory</a:t>
            </a:r>
          </a:p>
          <a:p>
            <a:pPr>
              <a:buNone/>
            </a:pP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univer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088982"/>
            <a:ext cx="3200400" cy="2311818"/>
          </a:xfrm>
          <a:prstGeom prst="rect">
            <a:avLst/>
          </a:prstGeom>
        </p:spPr>
      </p:pic>
      <p:pic>
        <p:nvPicPr>
          <p:cNvPr id="10" name="Picture 9" descr="qcd_runn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599" y="1590141"/>
            <a:ext cx="3436313" cy="2219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0" y="1143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QCD at different energies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599" y="3962400"/>
            <a:ext cx="5562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New physics beyond the Standard Model (SM)</a:t>
            </a: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New sources of </a:t>
            </a:r>
            <a:r>
              <a:rPr lang="en-US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symmetry violation          </a:t>
            </a:r>
            <a:endParaRPr lang="en-US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Dark matter</a:t>
            </a: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Dark energy</a:t>
            </a:r>
          </a:p>
        </p:txBody>
      </p:sp>
    </p:spTree>
    <p:custDataLst>
      <p:tags r:id="rId1"/>
    </p:custDataLst>
  </p:cSld>
  <p:clrMapOvr>
    <a:masterClrMapping/>
  </p:clrMapOvr>
  <p:transition advTm="190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47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Comic Sans MS" pitchFamily="66" charset="0"/>
              </a:rPr>
              <a:t>Status of </a:t>
            </a:r>
            <a:r>
              <a:rPr lang="el-GR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l-GR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32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 </a:t>
            </a:r>
            <a:r>
              <a:rPr lang="el-GR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32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 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4743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059434"/>
            <a:ext cx="2895600" cy="55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199"/>
            <a:ext cx="2895600" cy="63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4953000"/>
            <a:ext cx="7848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Detection at any level would be signature of P and PC violations from new sources!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79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3937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Strong CP Problem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181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omic Sans MS" pitchFamily="66" charset="0"/>
              </a:rPr>
              <a:t>A term in QCD Lagrangian violates P, T, CP. It only manifests in flavor-conserving phenomena.</a:t>
            </a:r>
          </a:p>
          <a:p>
            <a:pPr>
              <a:buNone/>
            </a:pPr>
            <a:r>
              <a:rPr lang="en-US" sz="2400" dirty="0" smtClean="0">
                <a:latin typeface="Comic Sans MS" pitchFamily="66" charset="0"/>
              </a:rPr>
              <a:t>             </a:t>
            </a:r>
          </a:p>
          <a:p>
            <a:pPr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omic Sans MS" pitchFamily="66" charset="0"/>
              </a:rPr>
              <a:t>When including electro-weak interaction in SM, the QCD vacuum angle becomes: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omic Sans MS" pitchFamily="66" charset="0"/>
              </a:rPr>
              <a:t>Current experimental constraint </a:t>
            </a:r>
            <a:r>
              <a:rPr lang="en-US" sz="2400" dirty="0" smtClean="0">
                <a:latin typeface="Comic Sans MS" pitchFamily="66" charset="0"/>
              </a:rPr>
              <a:t>on </a:t>
            </a:r>
            <a:r>
              <a:rPr lang="el-GR" sz="2400" dirty="0" smtClean="0">
                <a:latin typeface="Comic Sans MS" pitchFamily="66" charset="0"/>
              </a:rPr>
              <a:t>θ</a:t>
            </a:r>
            <a:r>
              <a:rPr lang="en-US" sz="2400" dirty="0" smtClean="0">
                <a:latin typeface="Comic Sans MS" pitchFamily="66" charset="0"/>
              </a:rPr>
              <a:t> came </a:t>
            </a:r>
            <a:r>
              <a:rPr lang="en-US" sz="2400" dirty="0" smtClean="0">
                <a:latin typeface="Comic Sans MS" pitchFamily="66" charset="0"/>
              </a:rPr>
              <a:t>from neutron EDM: </a:t>
            </a:r>
            <a:r>
              <a:rPr lang="en-US" sz="2400" dirty="0" smtClean="0">
                <a:latin typeface="Comic Sans MS" pitchFamily="66" charset="0"/>
              </a:rPr>
              <a:t> theory </a:t>
            </a:r>
            <a:r>
              <a:rPr lang="en-US" sz="2400" dirty="0" smtClean="0">
                <a:latin typeface="Comic Sans MS" pitchFamily="66" charset="0"/>
              </a:rPr>
              <a:t>estimation</a:t>
            </a:r>
          </a:p>
          <a:p>
            <a:pPr>
              <a:buNone/>
            </a:pPr>
            <a:r>
              <a:rPr lang="en-US" sz="2400" dirty="0" smtClean="0">
                <a:latin typeface="Comic Sans MS" pitchFamily="66" charset="0"/>
              </a:rPr>
              <a:t>    experimental limit</a:t>
            </a:r>
          </a:p>
          <a:p>
            <a:pPr>
              <a:buNone/>
            </a:pPr>
            <a:r>
              <a:rPr lang="en-US" sz="2400" dirty="0" smtClean="0">
                <a:latin typeface="Comic Sans MS" pitchFamily="66" charset="0"/>
              </a:rPr>
              <a:t>   Such constraint is </a:t>
            </a:r>
            <a:r>
              <a:rPr lang="en-US" sz="2400" dirty="0" smtClean="0">
                <a:latin typeface="Comic Sans MS" pitchFamily="66" charset="0"/>
              </a:rPr>
              <a:t>sensitive to the tree level and loop term cancellation (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K.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Ottnad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et al., Phys.Lett.,B687, 42 (2010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)</a:t>
            </a:r>
            <a:r>
              <a:rPr lang="en-US" sz="2000" dirty="0" smtClean="0">
                <a:latin typeface="Comic Sans MS" pitchFamily="66" charset="0"/>
              </a:rPr>
              <a:t>)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:</a:t>
            </a:r>
            <a:endParaRPr lang="en-US" sz="24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solidFill>
                <a:srgbClr val="FF0000"/>
              </a:solidFill>
              <a:latin typeface="Comic Sans MS" pitchFamily="66" charset="0"/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2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 may shed light on the Strong CP problem</a:t>
            </a:r>
            <a:r>
              <a:rPr lang="en-US" sz="2400" dirty="0" smtClean="0">
                <a:latin typeface="Comic Sans MS" pitchFamily="66" charset="0"/>
                <a:sym typeface="Symbol"/>
              </a:rPr>
              <a:t>:</a:t>
            </a:r>
          </a:p>
          <a:p>
            <a:pPr>
              <a:buNone/>
            </a:pPr>
            <a:r>
              <a:rPr lang="en-US" sz="2400" dirty="0" smtClean="0">
                <a:latin typeface="Comic Sans MS" pitchFamily="66" charset="0"/>
              </a:rPr>
              <a:t>                                   </a:t>
            </a:r>
            <a:r>
              <a:rPr lang="en-US" sz="2400" dirty="0" smtClean="0">
                <a:latin typeface="Comic Sans MS" pitchFamily="66" charset="0"/>
              </a:rPr>
              <a:t> 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6019800" y="4267200"/>
            <a:ext cx="609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438400" y="1676400"/>
          <a:ext cx="2424545" cy="800100"/>
        </p:xfrm>
        <a:graphic>
          <a:graphicData uri="http://schemas.openxmlformats.org/presentationml/2006/ole">
            <p:oleObj spid="_x0000_s397332" name="Equation" r:id="rId3" imgW="1269720" imgH="419040" progId="Equation.DSMT4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962400" y="2895600"/>
          <a:ext cx="3352800" cy="540774"/>
        </p:xfrm>
        <a:graphic>
          <a:graphicData uri="http://schemas.openxmlformats.org/presentationml/2006/ole">
            <p:oleObj spid="_x0000_s397334" name="Equation" r:id="rId4" imgW="1574640" imgH="253800" progId="Equation.DSMT4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4267199" y="3657600"/>
          <a:ext cx="3783932" cy="469900"/>
        </p:xfrm>
        <a:graphic>
          <a:graphicData uri="http://schemas.openxmlformats.org/presentationml/2006/ole">
            <p:oleObj spid="_x0000_s397335" name="Equation" r:id="rId5" imgW="1942920" imgH="241200" progId="Equation.DSMT4">
              <p:embed/>
            </p:oleObj>
          </a:graphicData>
        </a:graphic>
      </p:graphicFrame>
      <p:graphicFrame>
        <p:nvGraphicFramePr>
          <p:cNvPr id="397336" name="Object 24"/>
          <p:cNvGraphicFramePr>
            <a:graphicFrameLocks noChangeAspect="1"/>
          </p:cNvGraphicFramePr>
          <p:nvPr/>
        </p:nvGraphicFramePr>
        <p:xfrm>
          <a:off x="3276600" y="4114800"/>
          <a:ext cx="2770187" cy="469900"/>
        </p:xfrm>
        <a:graphic>
          <a:graphicData uri="http://schemas.openxmlformats.org/presentationml/2006/ole">
            <p:oleObj spid="_x0000_s397336" name="Equation" r:id="rId6" imgW="1422360" imgH="241200" progId="Equation.DSMT4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858000" y="4064000"/>
          <a:ext cx="1376363" cy="431800"/>
        </p:xfrm>
        <a:graphic>
          <a:graphicData uri="http://schemas.openxmlformats.org/presentationml/2006/ole">
            <p:oleObj spid="_x0000_s397337" name="Equation" r:id="rId7" imgW="647640" imgH="203040" progId="Equation.DSMT4">
              <p:embed/>
            </p:oleObj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143000" y="5334000"/>
          <a:ext cx="3657600" cy="457200"/>
        </p:xfrm>
        <a:graphic>
          <a:graphicData uri="http://schemas.openxmlformats.org/presentationml/2006/ole">
            <p:oleObj spid="_x0000_s397338" name="Equation" r:id="rId8" imgW="1930320" imgH="241200" progId="Equation.DSMT4">
              <p:embed/>
            </p:oleObj>
          </a:graphicData>
        </a:graphic>
      </p:graphicFrame>
      <p:graphicFrame>
        <p:nvGraphicFramePr>
          <p:cNvPr id="397339" name="Object 27"/>
          <p:cNvGraphicFramePr>
            <a:graphicFrameLocks noChangeAspect="1"/>
          </p:cNvGraphicFramePr>
          <p:nvPr/>
        </p:nvGraphicFramePr>
        <p:xfrm>
          <a:off x="5029200" y="5257800"/>
          <a:ext cx="4013405" cy="533400"/>
        </p:xfrm>
        <a:graphic>
          <a:graphicData uri="http://schemas.openxmlformats.org/presentationml/2006/ole">
            <p:oleObj spid="_x0000_s397339" name="Equation" r:id="rId9" imgW="1815840" imgH="241200" progId="Equation.DSMT4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33400" y="6248400"/>
          <a:ext cx="2921000" cy="457200"/>
        </p:xfrm>
        <a:graphic>
          <a:graphicData uri="http://schemas.openxmlformats.org/presentationml/2006/ole">
            <p:oleObj spid="_x0000_s397340" name="Equation" r:id="rId10" imgW="1460160" imgH="228600" progId="Equation.DSMT4">
              <p:embed/>
            </p:oleObj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3810000" y="6248400"/>
          <a:ext cx="4521200" cy="457200"/>
        </p:xfrm>
        <a:graphic>
          <a:graphicData uri="http://schemas.openxmlformats.org/presentationml/2006/ole">
            <p:oleObj spid="_x0000_s397342" name="Equation" r:id="rId11" imgW="226044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534400" cy="5461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World competition in </a:t>
            </a:r>
            <a:r>
              <a:rPr lang="en-US" sz="3200" b="1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Rare </a:t>
            </a:r>
            <a:r>
              <a:rPr lang="el-GR" sz="3200" b="1" smtClean="0">
                <a:solidFill>
                  <a:schemeClr val="bg2"/>
                </a:solidFill>
                <a:effectLst/>
                <a:latin typeface="Comic Sans MS" pitchFamily="66" charset="0"/>
              </a:rPr>
              <a:t>η</a:t>
            </a:r>
            <a:r>
              <a:rPr lang="en-US" sz="3200" b="1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 Decays</a:t>
            </a:r>
            <a:r>
              <a:rPr lang="en-US" sz="3200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2E6BF-E8FF-43C0-9EE5-ED47B3C868F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1543050" cy="3333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609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5638800"/>
            <a:ext cx="1447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81800" y="4705350"/>
            <a:ext cx="23622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JEF at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Jlab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eft Arrow 15"/>
          <p:cNvSpPr>
            <a:spLocks noChangeArrowheads="1"/>
          </p:cNvSpPr>
          <p:nvPr/>
        </p:nvSpPr>
        <p:spPr bwMode="auto">
          <a:xfrm rot="-1682553">
            <a:off x="6396038" y="2546350"/>
            <a:ext cx="838200" cy="228600"/>
          </a:xfrm>
          <a:prstGeom prst="left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1600200"/>
            <a:ext cx="1828800" cy="708025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Low energy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/>
              </a:rPr>
              <a:t>-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facilities</a:t>
            </a:r>
          </a:p>
        </p:txBody>
      </p:sp>
      <p:sp>
        <p:nvSpPr>
          <p:cNvPr id="20" name="Left Arrow 19"/>
          <p:cNvSpPr>
            <a:spLocks noChangeArrowheads="1"/>
          </p:cNvSpPr>
          <p:nvPr/>
        </p:nvSpPr>
        <p:spPr bwMode="auto">
          <a:xfrm rot="-5400000">
            <a:off x="7539038" y="4083050"/>
            <a:ext cx="838200" cy="228600"/>
          </a:xfrm>
          <a:prstGeom prst="left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9000" y="2971800"/>
            <a:ext cx="1828800" cy="708025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High energy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/>
              </a:rPr>
              <a:t>-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facility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25" y="4956175"/>
            <a:ext cx="2771775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CBELSA/TAPS at ELSA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743200" y="1066800"/>
            <a:ext cx="3733800" cy="5791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196" y="1322109"/>
            <a:ext cx="152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6600"/>
                </a:solidFill>
              </a:rPr>
              <a:t>e</a:t>
            </a:r>
            <a:r>
              <a:rPr lang="en-US" b="1" baseline="30000" dirty="0" err="1" smtClean="0">
                <a:solidFill>
                  <a:srgbClr val="336600"/>
                </a:solidFill>
              </a:rPr>
              <a:t>+</a:t>
            </a:r>
            <a:r>
              <a:rPr lang="en-US" b="1" dirty="0" err="1" smtClean="0">
                <a:solidFill>
                  <a:srgbClr val="336600"/>
                </a:solidFill>
              </a:rPr>
              <a:t>e</a:t>
            </a:r>
            <a:r>
              <a:rPr lang="en-US" b="1" baseline="30000" dirty="0" smtClean="0">
                <a:solidFill>
                  <a:srgbClr val="336600"/>
                </a:solidFill>
              </a:rPr>
              <a:t>-</a:t>
            </a:r>
          </a:p>
          <a:p>
            <a:r>
              <a:rPr lang="en-US" b="1" dirty="0" smtClean="0">
                <a:solidFill>
                  <a:srgbClr val="336600"/>
                </a:solidFill>
              </a:rPr>
              <a:t>Collider</a:t>
            </a:r>
            <a:endParaRPr lang="en-US" b="1" dirty="0">
              <a:solidFill>
                <a:srgbClr val="33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596" y="3333690"/>
            <a:ext cx="201700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00"/>
                </a:solidFill>
              </a:rPr>
              <a:t>Fixed-target</a:t>
            </a:r>
            <a:endParaRPr lang="en-US" b="1" dirty="0">
              <a:solidFill>
                <a:srgbClr val="33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06704231"/>
      </p:ext>
    </p:extLst>
  </p:cSld>
  <p:clrMapOvr>
    <a:masterClrMapping/>
  </p:clrMapOvr>
  <p:transition advTm="79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9" grpId="0" animBg="1"/>
      <p:bldP spid="20" grpId="0" animBg="1"/>
      <p:bldP spid="21" grpId="0" animBg="1"/>
      <p:bldP spid="3" grpId="0" animBg="1"/>
      <p:bldP spid="23" grpId="0" animBg="1"/>
      <p:bldP spid="2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4572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Filter Background with </a:t>
            </a:r>
            <a:r>
              <a:rPr lang="el-GR" sz="2800" dirty="0" smtClean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 Energy Boost </a:t>
            </a:r>
            <a:endParaRPr lang="en-US" sz="2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333B-0EFF-4B88-8AA5-9D5AB5F35DC8}" type="slidenum">
              <a:rPr lang="en-US"/>
              <a:pPr/>
              <a:t>23</a:t>
            </a:fld>
            <a:endParaRPr lang="en-US" dirty="0"/>
          </a:p>
        </p:txBody>
      </p:sp>
      <p:cxnSp>
        <p:nvCxnSpPr>
          <p:cNvPr id="2053" name="Straight Connector 12"/>
          <p:cNvCxnSpPr>
            <a:cxnSpLocks noChangeShapeType="1"/>
          </p:cNvCxnSpPr>
          <p:nvPr/>
        </p:nvCxnSpPr>
        <p:spPr bwMode="auto">
          <a:xfrm>
            <a:off x="4495800" y="1371600"/>
            <a:ext cx="0" cy="5486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2054" name="Picture 19" descr="CB_prakhov08-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33065"/>
            <a:ext cx="4114800" cy="360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228600" y="990600"/>
            <a:ext cx="3886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err="1">
                <a:solidFill>
                  <a:srgbClr val="336600"/>
                </a:solidFill>
                <a:latin typeface="Comic Sans MS" pitchFamily="66" charset="0"/>
              </a:rPr>
              <a:t>Jlab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high energy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production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      (E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=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9-11.7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56" name="TextBox 12"/>
          <p:cNvSpPr txBox="1">
            <a:spLocks noChangeArrowheads="1"/>
          </p:cNvSpPr>
          <p:nvPr/>
        </p:nvSpPr>
        <p:spPr bwMode="auto">
          <a:xfrm>
            <a:off x="4191000" y="954088"/>
            <a:ext cx="502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Other competitors 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(CB, KLOE, BES-III, </a:t>
            </a:r>
          </a:p>
          <a:p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WASA, 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CBELSA/TAPS) :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low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energy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production</a:t>
            </a:r>
            <a:endParaRPr lang="en-US" dirty="0">
              <a:solidFill>
                <a:srgbClr val="336600"/>
              </a:solidFill>
              <a:latin typeface="Comic Sans MS" pitchFamily="66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 rot="16200000">
            <a:off x="7262019" y="3863181"/>
            <a:ext cx="396875" cy="900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l-GR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η →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</a:p>
        </p:txBody>
      </p:sp>
      <p:sp>
        <p:nvSpPr>
          <p:cNvPr id="2058" name="TextBox 12"/>
          <p:cNvSpPr txBox="1">
            <a:spLocks noChangeArrowheads="1"/>
          </p:cNvSpPr>
          <p:nvPr/>
        </p:nvSpPr>
        <p:spPr bwMode="auto">
          <a:xfrm>
            <a:off x="4419600" y="5788025"/>
            <a:ext cx="502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S. </a:t>
            </a:r>
            <a:r>
              <a:rPr lang="en-US" sz="1400" dirty="0" err="1">
                <a:solidFill>
                  <a:srgbClr val="000000"/>
                </a:solidFill>
                <a:latin typeface="Comic Sans MS" pitchFamily="66" charset="0"/>
              </a:rPr>
              <a:t>Prakhov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Phy.Rev.,C78,015206 (2008)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4876801"/>
            <a:ext cx="4191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Note: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Statistics is normalized to 1 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beam day.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BG will be further reduced by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requiring only one pair of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’s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   to have the </a:t>
            </a:r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0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invariant mass.</a:t>
            </a:r>
            <a:endParaRPr lang="en-US" sz="18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696200" y="2667000"/>
            <a:ext cx="685800" cy="22860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7" name="Picture 16" descr="sig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28800"/>
            <a:ext cx="4416552" cy="2756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295400" y="2133600"/>
            <a:ext cx="762000" cy="21717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28194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Signal: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53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F6E8971-223F-43A0-BC39-35C35E2D5B4A}" type="slidenum">
              <a:rPr lang="en-US" sz="1400">
                <a:latin typeface="Arial" charset="0"/>
              </a:rPr>
              <a:pPr algn="r"/>
              <a:t>24</a:t>
            </a:fld>
            <a:endParaRPr lang="en-US" sz="1400">
              <a:latin typeface="Arial" charset="0"/>
            </a:endParaRP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Proposed JEF Experiment in Hall D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2772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3" name="TextBox 86"/>
          <p:cNvSpPr txBox="1">
            <a:spLocks noChangeArrowheads="1"/>
          </p:cNvSpPr>
          <p:nvPr/>
        </p:nvSpPr>
        <p:spPr bwMode="auto">
          <a:xfrm>
            <a:off x="7543800" y="9906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FCAL</a:t>
            </a:r>
          </a:p>
        </p:txBody>
      </p:sp>
      <p:sp>
        <p:nvSpPr>
          <p:cNvPr id="32774" name="Rectangle 88"/>
          <p:cNvSpPr>
            <a:spLocks noChangeArrowheads="1"/>
          </p:cNvSpPr>
          <p:nvPr/>
        </p:nvSpPr>
        <p:spPr bwMode="auto">
          <a:xfrm>
            <a:off x="76200" y="4343400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Simultaneously measure the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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 →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sz="1800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800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   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90" name="Text Placeholder 88"/>
          <p:cNvSpPr txBox="1">
            <a:spLocks/>
          </p:cNvSpPr>
          <p:nvPr/>
        </p:nvSpPr>
        <p:spPr bwMode="auto">
          <a:xfrm>
            <a:off x="381000" y="4724400"/>
            <a:ext cx="8382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produced on LH</a:t>
            </a:r>
            <a:r>
              <a:rPr lang="en-US" sz="16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target with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9-11.7 </a:t>
            </a:r>
            <a:r>
              <a:rPr lang="en-US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tagged photon beam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MS Mincho" pitchFamily="49" charset="-128"/>
              <a:sym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Further reduce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 and other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background</a:t>
            </a:r>
            <a:r>
              <a:rPr lang="zh-CN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宋体" pitchFamily="2" charset="-122"/>
                <a:sym typeface="Symbol" pitchFamily="18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by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detecting recoil </a:t>
            </a:r>
            <a:r>
              <a:rPr lang="en-US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p’s</a:t>
            </a: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with </a:t>
            </a:r>
            <a:r>
              <a:rPr 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GlueX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detector </a:t>
            </a: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Upgraded Forward Calorimeter with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PbWO</a:t>
            </a:r>
            <a:r>
              <a:rPr lang="en-US" sz="16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(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FCAL-II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  to detect multi-photons from the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decays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E8D6-2C06-42B7-9D55-2C1F9DFFC00E}" type="slidenum">
              <a:rPr lang="en-US"/>
              <a:pPr/>
              <a:t>24</a:t>
            </a:fld>
            <a:endParaRPr lang="en-US"/>
          </a:p>
        </p:txBody>
      </p:sp>
      <p:pic>
        <p:nvPicPr>
          <p:cNvPr id="3277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219200"/>
            <a:ext cx="5365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9" name="Picture 11" descr="detector_labels_noplug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762000"/>
            <a:ext cx="54864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3352800" y="1066800"/>
            <a:ext cx="990600" cy="3048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1752600" y="2286000"/>
            <a:ext cx="914400" cy="914400"/>
          </a:xfrm>
          <a:prstGeom prst="ellipse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8" descr="hycal_oct_2_testlab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162800" y="3276600"/>
            <a:ext cx="1752600" cy="1313690"/>
          </a:xfrm>
          <a:noFill/>
        </p:spPr>
      </p:pic>
      <p:sp>
        <p:nvSpPr>
          <p:cNvPr id="16" name="Rectangle 15"/>
          <p:cNvSpPr/>
          <p:nvPr/>
        </p:nvSpPr>
        <p:spPr>
          <a:xfrm>
            <a:off x="7467600" y="2968823"/>
            <a:ext cx="16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118x118 cm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  <p:transition advTm="78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  <a:latin typeface="Comic Sans MS" pitchFamily="66" charset="0"/>
              </a:rPr>
              <a:t>Projected JEF Measurement on 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3200" baseline="300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2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8915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3F006A-974A-4F7E-B271-540C44FA9E72}" type="slidenum">
              <a:rPr lang="en-US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0" y="1292646"/>
            <a:ext cx="4318000" cy="480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075" y="1921296"/>
            <a:ext cx="47244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248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100 days of beam time</a:t>
            </a:r>
          </a:p>
        </p:txBody>
      </p:sp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7DCA76-4C14-4EBF-8EF9-313D6EF39392}" type="slidenum">
              <a:rPr lang="en-US"/>
              <a:pPr/>
              <a:t>26</a:t>
            </a:fld>
            <a:endParaRPr lang="en-US"/>
          </a:p>
        </p:txBody>
      </p:sp>
      <p:pic>
        <p:nvPicPr>
          <p:cNvPr id="5124" name="Picture 3" descr="2PI0BranchingLimi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990600"/>
            <a:ext cx="698341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223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Improvement on 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/>
              </a:rPr>
              <a:t>SM Forbidden Channels</a:t>
            </a:r>
            <a:r>
              <a:rPr lang="en-US" sz="3200" baseline="300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 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533400" y="5845175"/>
            <a:ext cx="830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Improve the upper limits on the SM forbidden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neutral decay channels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by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 factor of 1-1.5  orders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of magnitude ! </a:t>
            </a: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6934200" y="1447800"/>
            <a:ext cx="2133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upper limit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for the branching ratio at ~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90%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CL is estimated by: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6985000" y="2770188"/>
          <a:ext cx="2082800" cy="1420812"/>
        </p:xfrm>
        <a:graphic>
          <a:graphicData uri="http://schemas.openxmlformats.org/presentationml/2006/ole">
            <p:oleObj spid="_x0000_s5215" name="Equation" r:id="rId5" imgW="1079500" imgH="736600" progId="Equation.DSMT4">
              <p:embed/>
            </p:oleObj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639763"/>
          </a:xfrm>
        </p:spPr>
        <p:txBody>
          <a:bodyPr/>
          <a:lstStyle/>
          <a:p>
            <a:r>
              <a:rPr lang="en-US" sz="320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Neutral Vector U Boson (Dark Photon) </a:t>
            </a:r>
            <a:endParaRPr lang="en-US" sz="3200" smtClean="0">
              <a:solidFill>
                <a:srgbClr val="0000FF"/>
              </a:solidFill>
            </a:endParaRPr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ED5A463-F5E9-4295-BA87-866C901B4046}" type="slidenum">
              <a:rPr lang="en-US"/>
              <a:pPr/>
              <a:t>27</a:t>
            </a:fld>
            <a:endParaRPr lang="en-U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873125"/>
            <a:ext cx="38862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685800" y="1447800"/>
            <a:ext cx="754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Dark photon, a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u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of U(1)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d,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couples to the SM photon by gauge kinetic mixing with U(1)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Y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of the SM:</a:t>
            </a: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362200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762000" y="4549775"/>
            <a:ext cx="754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Dark photon, a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u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of U(1)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d,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coupling to SM weak currents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is suppressed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by                 </a:t>
            </a:r>
          </a:p>
        </p:txBody>
      </p:sp>
      <p:graphicFrame>
        <p:nvGraphicFramePr>
          <p:cNvPr id="18440" name="Object 2"/>
          <p:cNvGraphicFramePr>
            <a:graphicFrameLocks noChangeAspect="1"/>
          </p:cNvGraphicFramePr>
          <p:nvPr/>
        </p:nvGraphicFramePr>
        <p:xfrm>
          <a:off x="2971800" y="4876800"/>
          <a:ext cx="3379787" cy="414337"/>
        </p:xfrm>
        <a:graphic>
          <a:graphicData uri="http://schemas.openxmlformats.org/presentationml/2006/ole">
            <p:oleObj spid="_x0000_s95354" name="Equation" r:id="rId5" imgW="1968500" imgH="241300" progId="Equation.3">
              <p:embed/>
            </p:oleObj>
          </a:graphicData>
        </a:graphic>
      </p:graphicFrame>
      <p:sp>
        <p:nvSpPr>
          <p:cNvPr id="18441" name="TextBox 13"/>
          <p:cNvSpPr txBox="1">
            <a:spLocks noChangeArrowheads="1"/>
          </p:cNvSpPr>
          <p:nvPr/>
        </p:nvSpPr>
        <p:spPr bwMode="auto">
          <a:xfrm>
            <a:off x="685800" y="5638800"/>
            <a:ext cx="754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U(1)</a:t>
            </a:r>
            <a:r>
              <a:rPr lang="en-US" baseline="-25000" dirty="0">
                <a:solidFill>
                  <a:prstClr val="black"/>
                </a:solidFill>
                <a:latin typeface="Comic Sans MS" pitchFamily="66" charset="0"/>
              </a:rPr>
              <a:t>d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, is spontaneously broken, therefore U-boson has mass of </a:t>
            </a:r>
          </a:p>
        </p:txBody>
      </p:sp>
      <p:graphicFrame>
        <p:nvGraphicFramePr>
          <p:cNvPr id="18442" name="Object 3"/>
          <p:cNvGraphicFramePr>
            <a:graphicFrameLocks noChangeAspect="1"/>
          </p:cNvGraphicFramePr>
          <p:nvPr/>
        </p:nvGraphicFramePr>
        <p:xfrm>
          <a:off x="2041525" y="5943600"/>
          <a:ext cx="2530475" cy="393700"/>
        </p:xfrm>
        <a:graphic>
          <a:graphicData uri="http://schemas.openxmlformats.org/presentationml/2006/ole">
            <p:oleObj spid="_x0000_s95355" name="Equation" r:id="rId6" imgW="1473200" imgH="228600" progId="Equation.3">
              <p:embed/>
            </p:oleObj>
          </a:graphicData>
        </a:graphic>
      </p:graphicFrame>
      <p:pic>
        <p:nvPicPr>
          <p:cNvPr id="1844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2895600"/>
            <a:ext cx="241617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97863182"/>
              </p:ext>
            </p:extLst>
          </p:nvPr>
        </p:nvGraphicFramePr>
        <p:xfrm>
          <a:off x="4697317" y="3200400"/>
          <a:ext cx="2844800" cy="598905"/>
        </p:xfrm>
        <a:graphic>
          <a:graphicData uri="http://schemas.openxmlformats.org/presentationml/2006/ole">
            <p:oleObj spid="_x0000_s95356" name="Equation" r:id="rId8" imgW="965160" imgH="2030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28014426"/>
      </p:ext>
    </p:extLst>
  </p:cSld>
  <p:clrMapOvr>
    <a:masterClrMapping/>
  </p:clrMapOvr>
  <p:transition advTm="1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3238" y="152400"/>
            <a:ext cx="8305800" cy="334963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U in Meson Decays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4564-989F-45DB-8309-D32A68A3C675}" type="slidenum">
              <a:rPr lang="en-US"/>
              <a:pPr/>
              <a:t>28</a:t>
            </a:fld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57350"/>
            <a:ext cx="8704263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6225" y="566737"/>
            <a:ext cx="38893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462" name="Object 4"/>
          <p:cNvGraphicFramePr>
            <a:graphicFrameLocks noChangeAspect="1"/>
          </p:cNvGraphicFramePr>
          <p:nvPr/>
        </p:nvGraphicFramePr>
        <p:xfrm>
          <a:off x="1752600" y="1624013"/>
          <a:ext cx="1549400" cy="387350"/>
        </p:xfrm>
        <a:graphic>
          <a:graphicData uri="http://schemas.openxmlformats.org/presentationml/2006/ole">
            <p:oleObj spid="_x0000_s96338" name="Equation" r:id="rId5" imgW="863225" imgH="215806" progId="Equation.3">
              <p:embed/>
            </p:oleObj>
          </a:graphicData>
        </a:graphic>
      </p:graphicFrame>
      <p:graphicFrame>
        <p:nvGraphicFramePr>
          <p:cNvPr id="1946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94296134"/>
              </p:ext>
            </p:extLst>
          </p:nvPr>
        </p:nvGraphicFramePr>
        <p:xfrm>
          <a:off x="2816225" y="1066800"/>
          <a:ext cx="4064000" cy="457200"/>
        </p:xfrm>
        <a:graphic>
          <a:graphicData uri="http://schemas.openxmlformats.org/presentationml/2006/ole">
            <p:oleObj spid="_x0000_s96339" name="Equation" r:id="rId6" imgW="2032000" imgH="228600" progId="Equation.DSMT4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762000" y="2438400"/>
            <a:ext cx="7924800" cy="304800"/>
          </a:xfrm>
          <a:prstGeom prst="rect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1"/>
            <a:ext cx="7924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Experimental Sensitivity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47750"/>
            <a:ext cx="65532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00400" y="1828800"/>
            <a:ext cx="2895600" cy="838200"/>
          </a:xfrm>
          <a:prstGeom prst="rect">
            <a:avLst/>
          </a:prstGeom>
          <a:solidFill>
            <a:srgbClr val="F21AC9">
              <a:alpha val="21000"/>
            </a:srgbClr>
          </a:solidFill>
          <a:ln>
            <a:solidFill>
              <a:srgbClr val="AE1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1981201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Eta decay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328410" y="278639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  <a:sym typeface="Symbol"/>
              </a:rPr>
              <a:t>(</a:t>
            </a:r>
            <a:r>
              <a:rPr lang="en-US" sz="2800" baseline="30000" dirty="0" smtClean="0">
                <a:latin typeface="Comic Sans MS" pitchFamily="66" charset="0"/>
                <a:sym typeface="Symbol"/>
              </a:rPr>
              <a:t>2</a:t>
            </a:r>
            <a:r>
              <a:rPr lang="en-US" sz="2800" dirty="0" smtClean="0">
                <a:latin typeface="Comic Sans MS" pitchFamily="66" charset="0"/>
                <a:sym typeface="Symbol"/>
              </a:rPr>
              <a:t>)</a:t>
            </a:r>
            <a:endParaRPr lang="en-US" sz="2800" dirty="0" smtClean="0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Continuous symmetries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of QCD in the chiral limit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7772400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chiral limit: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is the limit of vanishing quark masses m</a:t>
            </a:r>
            <a:r>
              <a:rPr lang="en-US" sz="24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</a:t>
            </a:r>
            <a:r>
              <a:rPr lang="en-US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ahoma" pitchFamily="34" charset="0"/>
              </a:rPr>
              <a:t>→ 0.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 QCD Lagrangian with quark masses set to zero: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2286000" y="2362200"/>
          <a:ext cx="4876800" cy="2484438"/>
        </p:xfrm>
        <a:graphic>
          <a:graphicData uri="http://schemas.openxmlformats.org/presentationml/2006/ole">
            <p:oleObj spid="_x0000_s442370" name="Equation" r:id="rId4" imgW="2692080" imgH="1371600" progId="Equation.3">
              <p:embed/>
            </p:oleObj>
          </a:graphicData>
        </a:graphic>
      </p:graphicFrame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990600" y="49530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Large global symmetry group:</a:t>
            </a:r>
          </a:p>
        </p:txBody>
      </p:sp>
      <p:graphicFrame>
        <p:nvGraphicFramePr>
          <p:cNvPr id="221190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2020888" y="5548313"/>
          <a:ext cx="5026025" cy="547687"/>
        </p:xfrm>
        <a:graphic>
          <a:graphicData uri="http://schemas.openxmlformats.org/presentationml/2006/ole">
            <p:oleObj spid="_x0000_s442371" name="Equation" r:id="rId5" imgW="1981080" imgH="215640" progId="Equation.3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BA4D40-5C03-47F1-AC3D-C95E13E0AF4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custDataLst>
      <p:tags r:id="rId2"/>
    </p:custDataLst>
  </p:cSld>
  <p:clrMapOvr>
    <a:masterClrMapping/>
  </p:clrMapOvr>
  <p:transition advTm="29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Summary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Testing fundamental symmetries in the nature by study of light pseudoscalar meson decays will be a sensitive probe to understand fundamental issues in physics: confinement QCD and new physics beyond Standard Model. </a:t>
            </a:r>
            <a:endParaRPr lang="en-US" sz="2000" dirty="0" smtClean="0">
              <a:latin typeface="Comic Sans MS" pitchFamily="66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The </a:t>
            </a:r>
            <a:r>
              <a:rPr lang="en-US" sz="2000" dirty="0" err="1" smtClean="0">
                <a:latin typeface="Comic Sans MS" pitchFamily="66" charset="0"/>
              </a:rPr>
              <a:t>Primakoff</a:t>
            </a:r>
            <a:r>
              <a:rPr lang="en-US" sz="2000" dirty="0" smtClean="0">
                <a:latin typeface="Comic Sans MS" pitchFamily="66" charset="0"/>
              </a:rPr>
              <a:t> effect provides a powerful experimental tool to test confinement QCD via the measurements of a wide range of low energy properties of </a:t>
            </a:r>
            <a:r>
              <a:rPr lang="en-US" sz="2000" dirty="0" err="1" smtClean="0">
                <a:latin typeface="Comic Sans MS" pitchFamily="66" charset="0"/>
              </a:rPr>
              <a:t>hadron</a:t>
            </a:r>
            <a:r>
              <a:rPr lang="en-US" sz="2000" dirty="0" smtClean="0">
                <a:latin typeface="Comic Sans MS" pitchFamily="66" charset="0"/>
              </a:rPr>
              <a:t>: </a:t>
            </a:r>
            <a:r>
              <a:rPr lang="en-US" sz="2000" dirty="0" err="1" smtClean="0">
                <a:latin typeface="Comic Sans MS" pitchFamily="66" charset="0"/>
              </a:rPr>
              <a:t>radiative</a:t>
            </a:r>
            <a:r>
              <a:rPr lang="en-US" sz="2000" dirty="0" smtClean="0">
                <a:latin typeface="Comic Sans MS" pitchFamily="66" charset="0"/>
              </a:rPr>
              <a:t> decay widths, transition form factors, </a:t>
            </a:r>
            <a:r>
              <a:rPr lang="en-US" sz="2000" dirty="0" err="1" smtClean="0">
                <a:latin typeface="Comic Sans MS" pitchFamily="66" charset="0"/>
              </a:rPr>
              <a:t>hadron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polarizabilities</a:t>
            </a:r>
            <a:r>
              <a:rPr lang="en-US" sz="2000" dirty="0" smtClean="0">
                <a:latin typeface="Comic Sans MS" pitchFamily="66" charset="0"/>
              </a:rPr>
              <a:t>, neutral axial coupling of proton, ...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Precise </a:t>
            </a:r>
            <a:r>
              <a:rPr lang="en-US" sz="2000" dirty="0" smtClean="0">
                <a:latin typeface="Comic Sans MS" pitchFamily="66" charset="0"/>
                <a:sym typeface="Symbol" pitchFamily="18" charset="2"/>
              </a:rPr>
              <a:t>measurements of various  </a:t>
            </a:r>
            <a:r>
              <a:rPr lang="el-GR" sz="2000" dirty="0" smtClean="0">
                <a:latin typeface="Comic Sans MS" pitchFamily="66" charset="0"/>
              </a:rPr>
              <a:t>η</a:t>
            </a:r>
            <a:r>
              <a:rPr lang="en-US" sz="2000" dirty="0" smtClean="0">
                <a:latin typeface="Comic Sans MS" pitchFamily="66" charset="0"/>
              </a:rPr>
              <a:t> rare</a:t>
            </a:r>
            <a:r>
              <a:rPr lang="en-US" sz="2000" dirty="0" smtClean="0">
                <a:latin typeface="Comic Sans MS" pitchFamily="66" charset="0"/>
                <a:sym typeface="Symbol" pitchFamily="18" charset="2"/>
              </a:rPr>
              <a:t> decays will t</a:t>
            </a:r>
            <a:r>
              <a:rPr lang="en-US" sz="2000" dirty="0" smtClean="0">
                <a:latin typeface="Comic Sans MS" pitchFamily="66" charset="0"/>
              </a:rPr>
              <a:t>est SM and beyond:  (1) test higher order </a:t>
            </a:r>
            <a:r>
              <a:rPr lang="en-US" sz="2000" dirty="0" smtClean="0"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χ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cs typeface="Arial" charset="0"/>
              </a:rPr>
              <a:t>PTh and future lattice QCD predictions; (2) tighten the constrains on new sources of C, P and CP symmetry violations; (3) investigate the dark photon.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2000" dirty="0" smtClean="0"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l-GR" sz="2000" dirty="0" smtClean="0"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  <a:ea typeface="MS Mincho" pitchFamily="49" charset="-128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  <a:ea typeface="MS Mincho" pitchFamily="49" charset="-128"/>
            </a:endParaRPr>
          </a:p>
          <a:p>
            <a:pPr marL="1200150" lvl="2" indent="-342900" eaLnBrk="1" hangingPunct="1">
              <a:lnSpc>
                <a:spcPct val="80000"/>
              </a:lnSpc>
              <a:buFontTx/>
              <a:buNone/>
            </a:pPr>
            <a:endParaRPr lang="en-US" sz="1800" dirty="0" smtClean="0">
              <a:latin typeface="Comic Sans MS" pitchFamily="66" charset="0"/>
              <a:ea typeface="MS Mincho" pitchFamily="49" charset="-128"/>
            </a:endParaRPr>
          </a:p>
          <a:p>
            <a:pPr marL="800100" lvl="1" indent="-342900" eaLnBrk="1" hangingPunct="1">
              <a:lnSpc>
                <a:spcPct val="80000"/>
              </a:lnSpc>
              <a:buFont typeface="Tahoma" pitchFamily="34" charset="0"/>
              <a:buNone/>
            </a:pPr>
            <a:endParaRPr lang="en-US" sz="1800" dirty="0" smtClean="0">
              <a:latin typeface="Comic Sans MS" pitchFamily="66" charset="0"/>
              <a:ea typeface="MS Mincho" pitchFamily="49" charset="-128"/>
            </a:endParaRPr>
          </a:p>
          <a:p>
            <a:pPr marL="800100" lvl="1" indent="-342900" eaLnBrk="1" hangingPunct="1">
              <a:lnSpc>
                <a:spcPct val="80000"/>
              </a:lnSpc>
              <a:buFont typeface="Tahoma" pitchFamily="34" charset="0"/>
              <a:buNone/>
            </a:pPr>
            <a:endParaRPr lang="en-US" sz="14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l-GR" sz="20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l-GR" sz="2800" dirty="0" smtClean="0">
              <a:latin typeface="Comic Sans MS" pitchFamily="66" charset="0"/>
              <a:ea typeface="MS Mincho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BEC52-68F6-49DA-B69D-407EC0FBC9C7}" type="slidenum">
              <a:rPr lang="en-US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411285"/>
      </p:ext>
    </p:extLst>
  </p:cSld>
  <p:clrMapOvr>
    <a:masterClrMapping/>
  </p:clrMapOvr>
  <p:transition advTm="10673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dirty="0" smtClean="0">
                <a:latin typeface="Comic Sans MS" pitchFamily="66" charset="0"/>
              </a:rPr>
              <a:t>The End</a:t>
            </a:r>
          </a:p>
          <a:p>
            <a:pPr algn="ctr">
              <a:buFontTx/>
              <a:buNone/>
            </a:pPr>
            <a:endParaRPr lang="en-US" dirty="0" smtClean="0"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dirty="0" smtClean="0">
                <a:latin typeface="Comic Sans MS" pitchFamily="66" charset="0"/>
              </a:rPr>
              <a:t>Thanks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7682-64E3-4892-8637-DFC5A4696CAE}" type="slidenum">
              <a:rPr lang="en-US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229600" cy="5461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S/N Ratio vs. Calorimeter Types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signal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            ,   background: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 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6324600" y="533400"/>
          <a:ext cx="785813" cy="314325"/>
        </p:xfrm>
        <a:graphic>
          <a:graphicData uri="http://schemas.openxmlformats.org/presentationml/2006/ole">
            <p:oleObj spid="_x0000_s94290" name="Equation" r:id="rId4" imgW="571252" imgH="228501" progId="Equation.3">
              <p:embed/>
            </p:oleObj>
          </a:graphicData>
        </a:graphic>
      </p:graphicFrame>
      <p:graphicFrame>
        <p:nvGraphicFramePr>
          <p:cNvPr id="3075" name="Object 13"/>
          <p:cNvGraphicFramePr>
            <a:graphicFrameLocks noChangeAspect="1"/>
          </p:cNvGraphicFramePr>
          <p:nvPr/>
        </p:nvGraphicFramePr>
        <p:xfrm>
          <a:off x="3657600" y="533400"/>
          <a:ext cx="890588" cy="314325"/>
        </p:xfrm>
        <a:graphic>
          <a:graphicData uri="http://schemas.openxmlformats.org/presentationml/2006/ole">
            <p:oleObj spid="_x0000_s94291" name="Equation" r:id="rId5" imgW="647700" imgH="228600" progId="Equation.3">
              <p:embed/>
            </p:oleObj>
          </a:graphicData>
        </a:graphic>
      </p:graphicFrame>
      <p:sp>
        <p:nvSpPr>
          <p:cNvPr id="3078" name="TextBox 17"/>
          <p:cNvSpPr txBox="1">
            <a:spLocks noChangeArrowheads="1"/>
          </p:cNvSpPr>
          <p:nvPr/>
        </p:nvSpPr>
        <p:spPr bwMode="auto">
          <a:xfrm rot="-5400000">
            <a:off x="-569912" y="5218112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095875"/>
            <a:ext cx="3048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Event selection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Elasticity=</a:t>
            </a:r>
            <a:r>
              <a:rPr lang="el-GR" sz="1800" dirty="0" smtClean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tag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-</a:t>
            </a:r>
            <a:endParaRPr lang="en-US" sz="1800" baseline="-25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Invariant mass.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3810000"/>
            <a:ext cx="3200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336600"/>
                </a:solidFill>
                <a:latin typeface="Comic Sans MS" pitchFamily="66" charset="0"/>
              </a:rPr>
              <a:t>Major improvement: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Granularity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Energy  and position resolutions.</a:t>
            </a:r>
          </a:p>
        </p:txBody>
      </p:sp>
      <p:sp>
        <p:nvSpPr>
          <p:cNvPr id="3082" name="TextBox 17"/>
          <p:cNvSpPr txBox="1">
            <a:spLocks noChangeArrowheads="1"/>
          </p:cNvSpPr>
          <p:nvPr/>
        </p:nvSpPr>
        <p:spPr bwMode="auto">
          <a:xfrm rot="-5400000">
            <a:off x="5370512" y="5294313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pic>
        <p:nvPicPr>
          <p:cNvPr id="3083" name="Picture 22" descr="2d-3pi-pi0g2-pwo-6m-norm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657600"/>
            <a:ext cx="3054096" cy="304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9" descr="2d-3pi-pi0g2-fc-6m-norm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8774" y="3657600"/>
            <a:ext cx="3051426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" name="TextBox 17"/>
          <p:cNvSpPr txBox="1">
            <a:spLocks noChangeArrowheads="1"/>
          </p:cNvSpPr>
          <p:nvPr/>
        </p:nvSpPr>
        <p:spPr bwMode="auto">
          <a:xfrm>
            <a:off x="304800" y="6550223"/>
            <a:ext cx="28194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Invariant Mass of 4</a:t>
            </a: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7552533" y="4876800"/>
            <a:ext cx="111601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Comic Sans MS" pitchFamily="66" charset="0"/>
              </a:rPr>
              <a:t>Pb</a:t>
            </a:r>
            <a:r>
              <a:rPr lang="en-US" sz="1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Glass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FCAL-I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2" name="Picture 21" descr="pwo_3pi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1066800"/>
            <a:ext cx="4371975" cy="2517608"/>
          </a:xfrm>
          <a:prstGeom prst="rect">
            <a:avLst/>
          </a:prstGeom>
        </p:spPr>
      </p:pic>
      <p:pic>
        <p:nvPicPr>
          <p:cNvPr id="23" name="Picture 22" descr="lg_3pi_all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20768" y="1064450"/>
            <a:ext cx="4370832" cy="2516950"/>
          </a:xfrm>
          <a:prstGeom prst="rect">
            <a:avLst/>
          </a:prstGeom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2819400"/>
            <a:ext cx="15240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S/N=10:1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838200" y="2133600"/>
            <a:ext cx="110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FCAL-II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5257800" y="213360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FCAL-I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029200" y="2743200"/>
            <a:ext cx="16002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S/N=0.1:1</a:t>
            </a:r>
            <a:endParaRPr lang="en-US" sz="1600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1676400" y="4724400"/>
            <a:ext cx="120898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PWO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FCAL-II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6324600" y="6550223"/>
            <a:ext cx="28194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Invariant Mass of 4</a:t>
            </a: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435476"/>
      </p:ext>
    </p:extLst>
  </p:cSld>
  <p:clrMapOvr>
    <a:masterClrMapping/>
  </p:clrMapOvr>
  <p:transition advTm="8782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639762"/>
          </a:xfrm>
        </p:spPr>
        <p:txBody>
          <a:bodyPr/>
          <a:lstStyle/>
          <a:p>
            <a:r>
              <a:rPr lang="en-US" sz="3200" smtClean="0">
                <a:solidFill>
                  <a:srgbClr val="0000FF"/>
                </a:solidFill>
                <a:latin typeface="Comic Sans MS" pitchFamily="66" charset="0"/>
              </a:rPr>
              <a:t>Experimental Glimpse</a:t>
            </a:r>
          </a:p>
        </p:txBody>
      </p:sp>
      <p:sp>
        <p:nvSpPr>
          <p:cNvPr id="38915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3318DE-BB7D-404F-BD05-6B0209F12FB3}" type="slidenum">
              <a:rPr lang="en-US"/>
              <a:pPr/>
              <a:t>33</a:t>
            </a:fld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8771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57200" y="3886200"/>
            <a:ext cx="541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solidFill>
                  <a:prstClr val="black"/>
                </a:solidFill>
                <a:latin typeface="Comic Sans MS" pitchFamily="66" charset="0"/>
              </a:rPr>
              <a:t>Preliminary result from WASA on </a:t>
            </a:r>
            <a:r>
              <a:rPr lang="el-GR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baseline="30000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0 </a:t>
            </a:r>
            <a:r>
              <a:rPr lang="el-GR">
                <a:solidFill>
                  <a:prstClr val="black"/>
                </a:solidFill>
                <a:latin typeface="Comic Sans MS" pitchFamily="66" charset="0"/>
                <a:ea typeface="MS Mincho" pitchFamily="49" charset="-128"/>
              </a:rPr>
              <a:t>→</a:t>
            </a:r>
            <a:r>
              <a:rPr lang="en-US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e</a:t>
            </a:r>
            <a:r>
              <a:rPr lang="en-US" baseline="30000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+ </a:t>
            </a:r>
            <a:r>
              <a:rPr lang="en-US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e</a:t>
            </a:r>
            <a:r>
              <a:rPr lang="en-US" baseline="30000">
                <a:solidFill>
                  <a:prstClr val="black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-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267200"/>
            <a:ext cx="3200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410200"/>
            <a:ext cx="1933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21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Rate Estimation</a:t>
            </a:r>
          </a:p>
        </p:txBody>
      </p:sp>
      <p:graphicFrame>
        <p:nvGraphicFramePr>
          <p:cNvPr id="21507" name="Object 4"/>
          <p:cNvGraphicFramePr>
            <a:graphicFrameLocks noChangeAspect="1"/>
          </p:cNvGraphicFramePr>
          <p:nvPr/>
        </p:nvGraphicFramePr>
        <p:xfrm>
          <a:off x="1554163" y="1600200"/>
          <a:ext cx="5684837" cy="611188"/>
        </p:xfrm>
        <a:graphic>
          <a:graphicData uri="http://schemas.openxmlformats.org/presentationml/2006/ole">
            <p:oleObj spid="_x0000_s97402" name="Equation" r:id="rId5" imgW="3670300" imgH="393700" progId="Equation.DSMT4">
              <p:embed/>
            </p:oleObj>
          </a:graphicData>
        </a:graphic>
      </p:graphicFrame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381000" y="2209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+p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→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+p cross section ~70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nb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(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θ</a:t>
            </a:r>
            <a:r>
              <a:rPr lang="el-GR" sz="1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=1-6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o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    Photon beam intensity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N</a:t>
            </a:r>
            <a:r>
              <a:rPr lang="el-G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Mincho" pitchFamily="49" charset="-128"/>
                <a:ea typeface="MS Mincho" pitchFamily="49" charset="-128"/>
                <a:cs typeface="Tahoma" pitchFamily="34" charset="0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~4x10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7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Hz  (for E</a:t>
            </a:r>
            <a:r>
              <a:rPr lang="el-GR" sz="1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Mincho" pitchFamily="49" charset="-128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~9-11.7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GeV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  <a:endParaRPr lang="el-GR" sz="18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2150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97403" name="Equation" r:id="rId6" imgW="114151" imgH="215619" progId="Equation.3">
              <p:embed/>
            </p:oleObj>
          </a:graphicData>
        </a:graphic>
      </p:graphicFrame>
      <p:pic>
        <p:nvPicPr>
          <p:cNvPr id="21510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04813"/>
            <a:ext cx="8285163" cy="119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3F80-9800-490B-ACD0-9BBDBADB65FB}" type="slidenum">
              <a:rPr lang="en-US"/>
              <a:pPr/>
              <a:t>34</a:t>
            </a:fld>
            <a:endParaRPr lang="en-US"/>
          </a:p>
        </p:txBody>
      </p:sp>
      <p:graphicFrame>
        <p:nvGraphicFramePr>
          <p:cNvPr id="21513" name="Object 12"/>
          <p:cNvGraphicFramePr>
            <a:graphicFrameLocks noChangeAspect="1"/>
          </p:cNvGraphicFramePr>
          <p:nvPr/>
        </p:nvGraphicFramePr>
        <p:xfrm>
          <a:off x="1543050" y="3028950"/>
          <a:ext cx="4379913" cy="1158875"/>
        </p:xfrm>
        <a:graphic>
          <a:graphicData uri="http://schemas.openxmlformats.org/presentationml/2006/ole">
            <p:oleObj spid="_x0000_s97404" name="Equation" r:id="rId8" imgW="2781300" imgH="736600" progId="">
              <p:embed/>
            </p:oleObj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 rot="-5400000">
            <a:off x="2743200" y="2819400"/>
            <a:ext cx="533400" cy="23622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876800"/>
            <a:ext cx="7162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100 days of beam time in Hall D will produce 3x10</a:t>
            </a:r>
            <a:r>
              <a:rPr lang="en-US" baseline="30000" dirty="0" smtClean="0">
                <a:solidFill>
                  <a:prstClr val="black"/>
                </a:solidFill>
                <a:latin typeface="Comic Sans MS" pitchFamily="66" charset="0"/>
              </a:rPr>
              <a:t>7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’s.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3658523048"/>
      </p:ext>
    </p:extLst>
  </p:cSld>
  <p:clrMapOvr>
    <a:masterClrMapping/>
  </p:clrMapOvr>
  <p:transition advTm="56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6900"/>
            <a:ext cx="8229600" cy="698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lavor-Conserving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 and CP Violating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 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</a:rPr>
              <a:t>CP violation is described in SM by Kobayashi-</a:t>
            </a:r>
            <a:r>
              <a:rPr lang="en-US" sz="1800" dirty="0" err="1" smtClean="0">
                <a:latin typeface="Comic Sans MS" pitchFamily="66" charset="0"/>
              </a:rPr>
              <a:t>Maskawa</a:t>
            </a:r>
            <a:r>
              <a:rPr lang="en-US" sz="1800" dirty="0" smtClean="0">
                <a:latin typeface="Comic Sans MS" pitchFamily="66" charset="0"/>
              </a:rPr>
              <a:t> (KM) mechanism in Yukawa couplings (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flavor-changing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800" dirty="0" smtClean="0">
                <a:latin typeface="Comic Sans MS" pitchFamily="66" charset="0"/>
              </a:rPr>
              <a:t> a single complex phase in the CKM quark mixing matrix. </a:t>
            </a:r>
            <a:endParaRPr lang="en-US" sz="18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</a:rPr>
              <a:t>The KM mechanism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fails by several orders of magnitude </a:t>
            </a:r>
            <a:r>
              <a:rPr lang="en-US" sz="1800" dirty="0" smtClean="0">
                <a:latin typeface="Comic Sans MS" pitchFamily="66" charset="0"/>
              </a:rPr>
              <a:t>to explain the observed matter-antimatter asymmetry of the Universe.  Almost all extensions of SM imply additional sources of CP violation. A new source of CP violation is also necessary for </a:t>
            </a:r>
            <a:r>
              <a:rPr lang="en-US" sz="1800" dirty="0" err="1" smtClean="0">
                <a:latin typeface="Comic Sans MS" pitchFamily="66" charset="0"/>
              </a:rPr>
              <a:t>baryogenesis</a:t>
            </a:r>
            <a:r>
              <a:rPr lang="en-US" sz="1800" dirty="0" smtClean="0">
                <a:latin typeface="Comic Sans MS" pitchFamily="66" charset="0"/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The flavor-changing processes have been intensively investigated in K, B and D meson decays,  and no positive new source of CP violation has been discovered. The flavor-conserving  regime remains much less explored. </a:t>
            </a: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sz="18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</a:rPr>
              <a:t>The </a:t>
            </a:r>
            <a:r>
              <a:rPr lang="el-GR" sz="1800" dirty="0" smtClean="0">
                <a:latin typeface="Comic Sans MS" pitchFamily="66" charset="0"/>
              </a:rPr>
              <a:t>η</a:t>
            </a:r>
            <a:r>
              <a:rPr lang="el-GR" sz="1800" dirty="0" smtClean="0">
                <a:latin typeface="Comic Sans MS" pitchFamily="66" charset="0"/>
                <a:cs typeface="Arial" charset="0"/>
              </a:rPr>
              <a:t>→</a:t>
            </a:r>
            <a:r>
              <a:rPr lang="el-GR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 </a:t>
            </a:r>
            <a:r>
              <a:rPr lang="el-GR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is one of the few available flavor-conserving reactions listed in PDG to test CP violation.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The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flavor-conserving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reactions are effectively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free of SM backgrounds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6115-61B7-4F68-B6D4-C5B4F48686B1}" type="slidenum">
              <a:rPr lang="en-US">
                <a:solidFill>
                  <a:srgbClr val="FFFFFF"/>
                </a:solidFill>
              </a:rPr>
              <a:pPr/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64340983"/>
      </p:ext>
    </p:extLst>
  </p:cSld>
  <p:clrMapOvr>
    <a:masterClrMapping/>
  </p:clrMapOvr>
  <p:transition advTm="142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0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0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698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 Violating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3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  <a:sym typeface="Symbol" pitchFamily="18" charset="2"/>
              </a:rPr>
              <a:t>γ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Forbidden by C invariance of EM interaction in the SM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Offers the most sensitive means to constrain C violation in the EM  decay of a </a:t>
            </a:r>
            <a:r>
              <a:rPr lang="en-US" sz="2000" dirty="0" err="1" smtClean="0">
                <a:latin typeface="Comic Sans MS" pitchFamily="66" charset="0"/>
              </a:rPr>
              <a:t>hadron</a:t>
            </a:r>
            <a:r>
              <a:rPr lang="en-US" sz="2000" dirty="0" smtClean="0">
                <a:latin typeface="Comic Sans MS" pitchFamily="66" charset="0"/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20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Current PDG experimental limits: </a:t>
            </a:r>
            <a:r>
              <a:rPr lang="en-US" sz="2000" dirty="0" smtClean="0">
                <a:effectLst/>
                <a:latin typeface="Comic Sans MS" pitchFamily="66" charset="0"/>
              </a:rPr>
              <a:t>BR(</a:t>
            </a:r>
            <a:r>
              <a:rPr lang="el-GR" sz="2000" dirty="0" smtClean="0">
                <a:effectLst/>
                <a:latin typeface="Times New Roman" pitchFamily="18" charset="0"/>
                <a:cs typeface="Times New Roman" pitchFamily="18" charset="0"/>
              </a:rPr>
              <a:t>η→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000" baseline="30000" dirty="0" smtClean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2000" dirty="0" smtClean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γ</a:t>
            </a:r>
            <a:r>
              <a:rPr lang="en-US" sz="2000" dirty="0" smtClean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effectLst/>
                <a:latin typeface="Comic Sans MS" pitchFamily="66" charset="0"/>
                <a:cs typeface="Times New Roman" pitchFamily="18" charset="0"/>
                <a:sym typeface="Symbol" pitchFamily="18" charset="2"/>
              </a:rPr>
              <a:t>) &lt; 1.6x10</a:t>
            </a:r>
            <a:r>
              <a:rPr lang="en-US" sz="2000" baseline="30000" dirty="0" smtClean="0">
                <a:effectLst/>
                <a:latin typeface="Comic Sans MS" pitchFamily="66" charset="0"/>
                <a:cs typeface="Times New Roman" pitchFamily="18" charset="0"/>
                <a:sym typeface="Symbol" pitchFamily="18" charset="2"/>
              </a:rPr>
              <a:t>-5</a:t>
            </a:r>
            <a:endParaRPr lang="en-US" sz="2000" dirty="0" smtClean="0">
              <a:effectLst/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3E20-FC6A-4558-9A7C-7F26E329BC92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131096"/>
      </p:ext>
    </p:extLst>
  </p:cSld>
  <p:clrMapOvr>
    <a:masterClrMapping/>
  </p:clrMapOvr>
  <p:transition advTm="27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73100"/>
            <a:ext cx="8305800" cy="8509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 </a:t>
            </a:r>
            <a:r>
              <a:rPr lang="en-US" sz="3200" dirty="0" smtClean="0">
                <a:solidFill>
                  <a:schemeClr val="bg2"/>
                </a:solidFill>
                <a:latin typeface="Comic Sans MS" pitchFamily="66" charset="0"/>
              </a:rPr>
              <a:t>Acceptance of FCAL-II (118x118 cm</a:t>
            </a:r>
            <a:r>
              <a:rPr lang="en-US" sz="3200" baseline="30000" dirty="0" smtClean="0">
                <a:solidFill>
                  <a:schemeClr val="bg2"/>
                </a:solidFill>
                <a:latin typeface="Comic Sans MS" pitchFamily="66" charset="0"/>
              </a:rPr>
              <a:t>2</a:t>
            </a:r>
            <a:r>
              <a:rPr lang="en-US" sz="3200" dirty="0" smtClean="0">
                <a:solidFill>
                  <a:schemeClr val="bg2"/>
                </a:solidFill>
                <a:latin typeface="Comic Sans MS" pitchFamily="66" charset="0"/>
              </a:rPr>
              <a:t>)</a:t>
            </a:r>
            <a:endParaRPr lang="en-US" sz="32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133B-A64B-42E8-86F8-73AA787C0415}" type="slidenum">
              <a:rPr lang="en-US"/>
              <a:pPr/>
              <a:t>37</a:t>
            </a:fld>
            <a:endParaRPr lang="en-US"/>
          </a:p>
        </p:txBody>
      </p:sp>
      <p:pic>
        <p:nvPicPr>
          <p:cNvPr id="36868" name="Picture 7" descr="accp-3g-118c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41148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36869" name="Picture 8" descr="accp-4g-118ca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752600"/>
            <a:ext cx="41148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71600" y="182880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final state</a:t>
            </a:r>
            <a:endParaRPr lang="en-US">
              <a:solidFill>
                <a:srgbClr val="008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182880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4</a:t>
            </a:r>
            <a:r>
              <a:rPr lang="el-GR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final state</a:t>
            </a:r>
            <a:endParaRPr lang="en-US">
              <a:solidFill>
                <a:srgbClr val="008600"/>
              </a:solidFill>
            </a:endParaRP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1066800" y="32766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~30%</a:t>
            </a:r>
          </a:p>
        </p:txBody>
      </p:sp>
      <p:sp>
        <p:nvSpPr>
          <p:cNvPr id="36873" name="TextBox 8"/>
          <p:cNvSpPr txBox="1">
            <a:spLocks noChangeArrowheads="1"/>
          </p:cNvSpPr>
          <p:nvPr/>
        </p:nvSpPr>
        <p:spPr bwMode="auto">
          <a:xfrm>
            <a:off x="5791200" y="33528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~20%</a:t>
            </a:r>
          </a:p>
        </p:txBody>
      </p:sp>
    </p:spTree>
    <p:extLst>
      <p:ext uri="{BB962C8B-B14F-4D97-AF65-F5344CB8AC3E}">
        <p14:creationId xmlns:p14="http://schemas.microsoft.com/office/powerpoint/2010/main" xmlns="" val="860643593"/>
      </p:ext>
    </p:extLst>
  </p:cSld>
  <p:clrMapOvr>
    <a:masterClrMapping/>
  </p:clrMapOvr>
  <p:transition advTm="21373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Rate Estimation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554163" y="1600200"/>
          <a:ext cx="5684837" cy="611188"/>
        </p:xfrm>
        <a:graphic>
          <a:graphicData uri="http://schemas.openxmlformats.org/presentationml/2006/ole">
            <p:oleObj spid="_x0000_s98466" name="Equation" r:id="rId5" imgW="3670300" imgH="393700" progId="Equation.DSMT4">
              <p:embed/>
            </p:oleObj>
          </a:graphicData>
        </a:graphic>
      </p:graphicFrame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381000" y="2209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+p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→</a:t>
            </a:r>
            <a:r>
              <a:rPr lang="el-G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+p cross section ~70 nb (</a:t>
            </a:r>
            <a:r>
              <a:rPr lang="el-G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θ</a:t>
            </a:r>
            <a:r>
              <a:rPr lang="el-GR" sz="18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=1-6</a:t>
            </a:r>
            <a:r>
              <a:rPr lang="en-US" sz="180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o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    Photon beam intensity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N</a:t>
            </a:r>
            <a:r>
              <a:rPr lang="el-GR" sz="18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Mincho" pitchFamily="49" charset="-128"/>
                <a:ea typeface="MS Mincho" pitchFamily="49" charset="-128"/>
                <a:cs typeface="Tahoma" pitchFamily="34" charset="0"/>
                <a:sym typeface="Symbol" pitchFamily="18" charset="2"/>
              </a:rPr>
              <a:t>γ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~4x10</a:t>
            </a:r>
            <a:r>
              <a:rPr lang="en-US" sz="18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7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Hz  (for E</a:t>
            </a:r>
            <a:r>
              <a:rPr lang="el-GR" sz="18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Mincho" pitchFamily="49" charset="-128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~9-11.7 GeV)</a:t>
            </a:r>
            <a:endParaRPr lang="el-GR" sz="1800" baseline="30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l-GR" baseline="30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381000" y="42672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→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</a:t>
            </a: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0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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detection rate:</a:t>
            </a: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BR(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→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0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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)~2.7x10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-4 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Average geometrical acceptance is ~20% (118x118 cm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FCAL-II)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Event selection efficiency ~60%</a:t>
            </a: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   </a:t>
            </a:r>
            <a:endParaRPr lang="en-US" sz="18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98467" name="Equation" r:id="rId6" imgW="114151" imgH="215619" progId="Equation.3">
              <p:embed/>
            </p:oleObj>
          </a:graphicData>
        </a:graphic>
      </p:graphicFrame>
      <p:pic>
        <p:nvPicPr>
          <p:cNvPr id="410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04813"/>
            <a:ext cx="8285163" cy="119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7350-6AD0-4072-B04D-7EF34C416771}" type="slidenum">
              <a:rPr lang="en-US"/>
              <a:pPr/>
              <a:t>38</a:t>
            </a:fld>
            <a:endParaRPr lang="en-US"/>
          </a:p>
        </p:txBody>
      </p:sp>
      <p:graphicFrame>
        <p:nvGraphicFramePr>
          <p:cNvPr id="5125" name="Object 11"/>
          <p:cNvGraphicFramePr>
            <a:graphicFrameLocks noChangeAspect="1"/>
          </p:cNvGraphicFramePr>
          <p:nvPr/>
        </p:nvGraphicFramePr>
        <p:xfrm>
          <a:off x="1244600" y="5867400"/>
          <a:ext cx="5495925" cy="433388"/>
        </p:xfrm>
        <a:graphic>
          <a:graphicData uri="http://schemas.openxmlformats.org/presentationml/2006/ole">
            <p:oleObj spid="_x0000_s98468" name="Equation" r:id="rId8" imgW="3530600" imgH="279400" progId="Equation.DSMT4">
              <p:embed/>
            </p:oleObj>
          </a:graphicData>
        </a:graphic>
      </p:graphicFrame>
      <p:sp>
        <p:nvSpPr>
          <p:cNvPr id="4107" name="TextBox 10"/>
          <p:cNvSpPr txBox="1">
            <a:spLocks noChangeArrowheads="1"/>
          </p:cNvSpPr>
          <p:nvPr/>
        </p:nvSpPr>
        <p:spPr bwMode="auto">
          <a:xfrm>
            <a:off x="4648200" y="3790950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Jlab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Eta F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actory (JEF)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4101" name="Object 12"/>
          <p:cNvGraphicFramePr>
            <a:graphicFrameLocks noChangeAspect="1"/>
          </p:cNvGraphicFramePr>
          <p:nvPr/>
        </p:nvGraphicFramePr>
        <p:xfrm>
          <a:off x="1543050" y="3028950"/>
          <a:ext cx="4379913" cy="1158875"/>
        </p:xfrm>
        <a:graphic>
          <a:graphicData uri="http://schemas.openxmlformats.org/presentationml/2006/ole">
            <p:oleObj spid="_x0000_s98469" name="Equation" r:id="rId9" imgW="2781300" imgH="736600" progId="Equation.DSMT4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 bwMode="auto">
          <a:xfrm rot="16200000">
            <a:off x="2743200" y="2819400"/>
            <a:ext cx="533400" cy="2362200"/>
          </a:xfrm>
          <a:prstGeom prst="rect">
            <a:avLst/>
          </a:prstGeom>
          <a:solidFill>
            <a:srgbClr val="FF0000">
              <a:alpha val="1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491777972"/>
      </p:ext>
    </p:extLst>
  </p:cSld>
  <p:clrMapOvr>
    <a:masterClrMapping/>
  </p:clrMapOvr>
  <p:transition advTm="56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5" grpId="0"/>
      <p:bldP spid="4107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74700"/>
          </a:xfrm>
        </p:spPr>
        <p:txBody>
          <a:bodyPr/>
          <a:lstStyle/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Allowed Rare Decay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2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sz="2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800" dirty="0" smtClean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1066800"/>
            <a:ext cx="5715000" cy="2971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Tree level amplitudes (both </a:t>
            </a:r>
            <a:r>
              <a:rPr lang="el-GR" sz="2000" dirty="0" smtClean="0">
                <a:latin typeface="Comic Sans MS" pitchFamily="66" charset="0"/>
              </a:rPr>
              <a:t>Ο</a:t>
            </a:r>
            <a:r>
              <a:rPr lang="en-US" sz="2000" dirty="0" smtClean="0">
                <a:latin typeface="Comic Sans MS" pitchFamily="66" charset="0"/>
              </a:rPr>
              <a:t>(p</a:t>
            </a:r>
            <a:r>
              <a:rPr lang="en-US" sz="2000" baseline="30000" dirty="0" smtClean="0">
                <a:latin typeface="Comic Sans MS" pitchFamily="66" charset="0"/>
              </a:rPr>
              <a:t>2</a:t>
            </a:r>
            <a:r>
              <a:rPr lang="en-US" sz="2000" dirty="0" smtClean="0">
                <a:latin typeface="Comic Sans MS" pitchFamily="66" charset="0"/>
              </a:rPr>
              <a:t>) and </a:t>
            </a:r>
            <a:r>
              <a:rPr lang="el-GR" sz="2000" dirty="0" smtClean="0">
                <a:latin typeface="Comic Sans MS" pitchFamily="66" charset="0"/>
              </a:rPr>
              <a:t>Ο</a:t>
            </a:r>
            <a:r>
              <a:rPr lang="en-US" sz="2000" dirty="0" smtClean="0">
                <a:latin typeface="Comic Sans MS" pitchFamily="66" charset="0"/>
              </a:rPr>
              <a:t>(p</a:t>
            </a:r>
            <a:r>
              <a:rPr lang="en-US" sz="2000" baseline="30000" dirty="0" smtClean="0">
                <a:latin typeface="Comic Sans MS" pitchFamily="66" charset="0"/>
              </a:rPr>
              <a:t>4</a:t>
            </a:r>
            <a:r>
              <a:rPr lang="en-US" sz="2000" dirty="0" smtClean="0">
                <a:latin typeface="Comic Sans MS" pitchFamily="66" charset="0"/>
              </a:rPr>
              <a:t>)) vanish;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l-GR" sz="2000" dirty="0" smtClean="0">
                <a:latin typeface="Comic Sans MS" pitchFamily="66" charset="0"/>
              </a:rPr>
              <a:t>Ο</a:t>
            </a:r>
            <a:r>
              <a:rPr lang="en-US" sz="2000" dirty="0" smtClean="0">
                <a:latin typeface="Comic Sans MS" pitchFamily="66" charset="0"/>
              </a:rPr>
              <a:t>(p</a:t>
            </a:r>
            <a:r>
              <a:rPr lang="en-US" sz="2000" baseline="30000" dirty="0" smtClean="0">
                <a:latin typeface="Comic Sans MS" pitchFamily="66" charset="0"/>
              </a:rPr>
              <a:t>4</a:t>
            </a:r>
            <a:r>
              <a:rPr lang="en-US" sz="2000" dirty="0" smtClean="0">
                <a:latin typeface="Comic Sans MS" pitchFamily="66" charset="0"/>
              </a:rPr>
              <a:t>) loop terms involving </a:t>
            </a:r>
            <a:r>
              <a:rPr lang="en-US" sz="2000" dirty="0" err="1" smtClean="0">
                <a:latin typeface="Comic Sans MS" pitchFamily="66" charset="0"/>
              </a:rPr>
              <a:t>kaons</a:t>
            </a:r>
            <a:r>
              <a:rPr lang="en-US" sz="2000" dirty="0" smtClean="0">
                <a:latin typeface="Comic Sans MS" pitchFamily="66" charset="0"/>
              </a:rPr>
              <a:t> are suppressed by large mass of </a:t>
            </a:r>
            <a:r>
              <a:rPr lang="en-US" sz="2000" dirty="0" err="1" smtClean="0">
                <a:latin typeface="Comic Sans MS" pitchFamily="66" charset="0"/>
              </a:rPr>
              <a:t>kaon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l-GR" sz="2000" dirty="0" smtClean="0">
                <a:latin typeface="Comic Sans MS" pitchFamily="66" charset="0"/>
              </a:rPr>
              <a:t>Ο</a:t>
            </a:r>
            <a:r>
              <a:rPr lang="en-US" sz="2000" dirty="0" smtClean="0">
                <a:latin typeface="Comic Sans MS" pitchFamily="66" charset="0"/>
              </a:rPr>
              <a:t>(p</a:t>
            </a:r>
            <a:r>
              <a:rPr lang="en-US" sz="2000" baseline="30000" dirty="0" smtClean="0">
                <a:latin typeface="Comic Sans MS" pitchFamily="66" charset="0"/>
              </a:rPr>
              <a:t>4</a:t>
            </a:r>
            <a:r>
              <a:rPr lang="en-US" sz="2000" dirty="0" smtClean="0">
                <a:latin typeface="Comic Sans MS" pitchFamily="66" charset="0"/>
              </a:rPr>
              <a:t>) loop terms involving </a:t>
            </a:r>
            <a:r>
              <a:rPr lang="en-US" sz="2000" dirty="0" err="1" smtClean="0">
                <a:latin typeface="Comic Sans MS" pitchFamily="66" charset="0"/>
              </a:rPr>
              <a:t>pions</a:t>
            </a:r>
            <a:r>
              <a:rPr lang="en-US" sz="2000" dirty="0" smtClean="0">
                <a:latin typeface="Comic Sans MS" pitchFamily="66" charset="0"/>
              </a:rPr>
              <a:t> are suppressed by G parity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The first sizable contribution comes at </a:t>
            </a:r>
            <a:r>
              <a:rPr lang="el-GR" sz="2000" dirty="0" smtClean="0">
                <a:latin typeface="Comic Sans MS" pitchFamily="66" charset="0"/>
              </a:rPr>
              <a:t>Ο</a:t>
            </a:r>
            <a:r>
              <a:rPr lang="en-US" sz="2000" dirty="0" smtClean="0">
                <a:latin typeface="Comic Sans MS" pitchFamily="66" charset="0"/>
              </a:rPr>
              <a:t>(p</a:t>
            </a:r>
            <a:r>
              <a:rPr lang="en-US" sz="2000" baseline="30000" dirty="0" smtClean="0">
                <a:latin typeface="Comic Sans MS" pitchFamily="66" charset="0"/>
              </a:rPr>
              <a:t>6</a:t>
            </a:r>
            <a:r>
              <a:rPr lang="en-US" sz="2000" dirty="0" smtClean="0">
                <a:latin typeface="Comic Sans MS" pitchFamily="66" charset="0"/>
              </a:rPr>
              <a:t>) level</a:t>
            </a: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l-GR" sz="2400" dirty="0" smtClean="0"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025DA-1AA0-45B2-99FF-AB013D6386BB}" type="slidenum">
              <a:rPr lang="en-US"/>
              <a:pPr/>
              <a:t>39</a:t>
            </a:fld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8600" y="3581400"/>
            <a:ext cx="533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endParaRPr lang="en-US" dirty="0"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Test future Lattice QCD calculations</a:t>
            </a:r>
          </a:p>
          <a:p>
            <a:pPr algn="l" eaLnBrk="1" hangingPunct="1"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long history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of large discrepancies exists between experimental results and theoretical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predictions. </a:t>
            </a:r>
          </a:p>
          <a:p>
            <a:pPr algn="l" eaLnBrk="1" hangingPunct="1"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Current experimental value in PDG is: BR(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</a:rPr>
              <a:t>→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 )=(2.7±0.5)x10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-4</a:t>
            </a:r>
            <a:endParaRPr lang="en-US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28600" y="609600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 stringent test of the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χ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PTh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prediction at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Ο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(p</a:t>
            </a:r>
            <a:r>
              <a:rPr lang="en-US" baseline="30000" dirty="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) level</a:t>
            </a: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6470" y="1321279"/>
            <a:ext cx="3200400" cy="226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89224" y="3608024"/>
            <a:ext cx="3276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E.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Oset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et al., Phys. Rev.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D77, 073001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45145084"/>
      </p:ext>
    </p:extLst>
  </p:cSld>
  <p:clrMapOvr>
    <a:masterClrMapping/>
  </p:clrMapOvr>
  <p:transition advTm="133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  <p:bldP spid="3072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Fate of QCD symmetries</a:t>
            </a:r>
          </a:p>
        </p:txBody>
      </p:sp>
      <p:pic>
        <p:nvPicPr>
          <p:cNvPr id="3077" name="Picture 3" descr="qcd_colo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838200"/>
            <a:ext cx="5280025" cy="5486400"/>
          </a:xfr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8600" y="1981200"/>
            <a:ext cx="3352800" cy="984250"/>
            <a:chOff x="144" y="1248"/>
            <a:chExt cx="2112" cy="620"/>
          </a:xfrm>
        </p:grpSpPr>
        <p:pic>
          <p:nvPicPr>
            <p:cNvPr id="308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248"/>
              <a:ext cx="1152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1" name="AutoShape 6"/>
            <p:cNvSpPr>
              <a:spLocks noChangeArrowheads="1"/>
            </p:cNvSpPr>
            <p:nvPr/>
          </p:nvSpPr>
          <p:spPr bwMode="auto">
            <a:xfrm>
              <a:off x="1344" y="1536"/>
              <a:ext cx="912" cy="144"/>
            </a:xfrm>
            <a:prstGeom prst="rightArrow">
              <a:avLst>
                <a:gd name="adj1" fmla="val 50000"/>
                <a:gd name="adj2" fmla="val 158333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9E49A-E608-44F3-82D8-6F6E5597EA8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990600" y="5141913"/>
          <a:ext cx="914400" cy="496887"/>
        </p:xfrm>
        <a:graphic>
          <a:graphicData uri="http://schemas.openxmlformats.org/presentationml/2006/ole">
            <p:oleObj spid="_x0000_s443394" name="Equation" r:id="rId5" imgW="444240" imgH="241200" progId="Equation.DSMT4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066800" y="1143000"/>
          <a:ext cx="784225" cy="496888"/>
        </p:xfrm>
        <a:graphic>
          <a:graphicData uri="http://schemas.openxmlformats.org/presentationml/2006/ole">
            <p:oleObj spid="_x0000_s443395" name="Equation" r:id="rId6" imgW="380880" imgH="241200" progId="Equation.DSMT4">
              <p:embed/>
            </p:oleObj>
          </a:graphicData>
        </a:graphic>
      </p:graphicFrame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4699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Detection of Recoil Proton with GlueX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299F-827A-46EB-ABA0-E456B20F826B}" type="slidenum">
              <a:rPr lang="en-US"/>
              <a:pPr/>
              <a:t>40</a:t>
            </a:fld>
            <a:endParaRPr lang="en-US"/>
          </a:p>
        </p:txBody>
      </p:sp>
      <p:pic>
        <p:nvPicPr>
          <p:cNvPr id="33796" name="Picture 9" descr="proton_eff_v2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673475"/>
            <a:ext cx="51054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28600" y="4267200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Recoil proton kinematics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Polar angle ~55</a:t>
            </a:r>
            <a:r>
              <a:rPr lang="en-US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-80</a:t>
            </a:r>
            <a:r>
              <a:rPr lang="en-US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Momentum ~200-1200 MeV/c</a:t>
            </a:r>
            <a:endParaRPr lang="el-GR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8" name="Content Placeholder 9" descr="recoil-an.pn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457200"/>
            <a:ext cx="3200400" cy="3200400"/>
          </a:xfrm>
        </p:spPr>
      </p:pic>
      <p:pic>
        <p:nvPicPr>
          <p:cNvPr id="33799" name="Picture 10" descr="recoil-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1" descr="2d-recoil-p-a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32128908"/>
      </p:ext>
    </p:extLst>
  </p:cSld>
  <p:clrMapOvr>
    <a:masterClrMapping/>
  </p:clrMapOvr>
  <p:transition advTm="4541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317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Advantages of Hall D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8555038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High energy tagged photon beam </a:t>
            </a:r>
            <a:r>
              <a:rPr lang="en-US" sz="1800" dirty="0" smtClean="0">
                <a:latin typeface="Comic Sans MS" pitchFamily="66" charset="0"/>
              </a:rPr>
              <a:t>to reduce the background from </a:t>
            </a:r>
            <a:r>
              <a:rPr lang="el-GR" sz="1800" dirty="0" smtClean="0">
                <a:latin typeface="Comic Sans MS" pitchFamily="66" charset="0"/>
              </a:rPr>
              <a:t>η→ </a:t>
            </a:r>
            <a:r>
              <a:rPr lang="en-US" sz="1800" dirty="0" smtClean="0">
                <a:latin typeface="Comic Sans MS" pitchFamily="66" charset="0"/>
              </a:rPr>
              <a:t>3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Lower relative threshold for -ray detection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Improved missing energy resolution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Recoil proton detection</a:t>
            </a:r>
            <a:r>
              <a:rPr lang="en-US" sz="1800" dirty="0" smtClean="0">
                <a:latin typeface="Comic Sans MS" pitchFamily="66" charset="0"/>
              </a:rPr>
              <a:t> to reduce non-coplanar backgrounds like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non-resonant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p</a:t>
            </a:r>
            <a:r>
              <a:rPr lang="el-GR" sz="1800" dirty="0" smtClean="0">
                <a:latin typeface="Comic Sans MS" pitchFamily="66" charset="0"/>
              </a:rPr>
              <a:t>→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p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resolution, high granularity PbWO</a:t>
            </a:r>
            <a:r>
              <a:rPr lang="en-US" sz="1800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4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Calorimeter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improved </a:t>
            </a:r>
            <a:r>
              <a:rPr lang="en-US" sz="1600" dirty="0" smtClean="0"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invariant mass, energy and position resolutions </a:t>
            </a:r>
            <a:endParaRPr lang="el-GR" sz="16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fewer overlapping showers, thus reducing </a:t>
            </a:r>
            <a:r>
              <a:rPr lang="en-US" sz="1600" dirty="0" smtClean="0">
                <a:latin typeface="Comic Sans MS" pitchFamily="66" charset="0"/>
              </a:rPr>
              <a:t>background from </a:t>
            </a:r>
            <a:r>
              <a:rPr lang="el-GR" sz="1600" dirty="0" smtClean="0">
                <a:latin typeface="Comic Sans MS" pitchFamily="66" charset="0"/>
              </a:rPr>
              <a:t>η→ </a:t>
            </a:r>
            <a:r>
              <a:rPr lang="en-US" sz="1600" dirty="0" smtClean="0">
                <a:latin typeface="Comic Sans MS" pitchFamily="66" charset="0"/>
              </a:rPr>
              <a:t>3</a:t>
            </a: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endParaRPr lang="en-US" sz="16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Fast decay time (~20ns) and Flash ADCs → reduced pile-up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statistics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to provide a precision measurement of </a:t>
            </a:r>
            <a:r>
              <a:rPr lang="en-US" sz="1800" dirty="0" err="1" smtClean="0">
                <a:latin typeface="Comic Sans MS" pitchFamily="66" charset="0"/>
                <a:cs typeface="Arial" charset="0"/>
                <a:sym typeface="Symbol" pitchFamily="18" charset="2"/>
              </a:rPr>
              <a:t>Dalitz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plot 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800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pic>
        <p:nvPicPr>
          <p:cNvPr id="2959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25938"/>
            <a:ext cx="2362200" cy="2303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295948" name="Object 12"/>
          <p:cNvGraphicFramePr>
            <a:graphicFrameLocks noChangeAspect="1"/>
          </p:cNvGraphicFramePr>
          <p:nvPr/>
        </p:nvGraphicFramePr>
        <p:xfrm>
          <a:off x="914400" y="3924300"/>
          <a:ext cx="1447800" cy="342900"/>
        </p:xfrm>
        <a:graphic>
          <a:graphicData uri="http://schemas.openxmlformats.org/presentationml/2006/ole">
            <p:oleObj spid="_x0000_s85228" name="Equation" r:id="rId6" imgW="965200" imgH="228600" progId="Equation.DSMT4">
              <p:embed/>
            </p:oleObj>
          </a:graphicData>
        </a:graphic>
      </p:graphicFrame>
      <p:graphicFrame>
        <p:nvGraphicFramePr>
          <p:cNvPr id="295949" name="Object 13"/>
          <p:cNvGraphicFramePr>
            <a:graphicFrameLocks noChangeAspect="1"/>
          </p:cNvGraphicFramePr>
          <p:nvPr/>
        </p:nvGraphicFramePr>
        <p:xfrm>
          <a:off x="3962400" y="4191000"/>
          <a:ext cx="1600200" cy="342900"/>
        </p:xfrm>
        <a:graphic>
          <a:graphicData uri="http://schemas.openxmlformats.org/presentationml/2006/ole">
            <p:oleObj spid="_x0000_s85229" name="Equation" r:id="rId7" imgW="1066800" imgH="228600" progId="Equation.DSMT4">
              <p:embed/>
            </p:oleObj>
          </a:graphicData>
        </a:graphic>
      </p:graphicFrame>
      <p:sp>
        <p:nvSpPr>
          <p:cNvPr id="1032" name="Picture 14"/>
          <p:cNvSpPr>
            <a:spLocks noChangeAspect="1" noChangeArrowheads="1"/>
          </p:cNvSpPr>
          <p:nvPr/>
        </p:nvSpPr>
        <p:spPr bwMode="auto">
          <a:xfrm>
            <a:off x="7315200" y="4267200"/>
            <a:ext cx="1697038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95951" name="Object 15"/>
          <p:cNvGraphicFramePr>
            <a:graphicFrameLocks noChangeAspect="1"/>
          </p:cNvGraphicFramePr>
          <p:nvPr/>
        </p:nvGraphicFramePr>
        <p:xfrm>
          <a:off x="6324600" y="3962400"/>
          <a:ext cx="2800350" cy="723900"/>
        </p:xfrm>
        <a:graphic>
          <a:graphicData uri="http://schemas.openxmlformats.org/presentationml/2006/ole">
            <p:oleObj spid="_x0000_s85230" name="Equation" r:id="rId8" imgW="1866900" imgH="482600" progId="Equation.DSMT4">
              <p:embed/>
            </p:oleObj>
          </a:graphicData>
        </a:graphic>
      </p:graphicFrame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648200"/>
            <a:ext cx="1697038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7" name="Content Placeholder 14" descr="CB_prakhov08-1.png"/>
          <p:cNvPicPr>
            <a:picLocks noGrp="1" noChangeAspect="1"/>
          </p:cNvPicPr>
          <p:nvPr>
            <p:ph sz="quarter" idx="3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0000" y="4533900"/>
            <a:ext cx="2376488" cy="2057400"/>
          </a:xfr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35814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High energy </a:t>
            </a:r>
            <a:r>
              <a:rPr lang="el-GR" sz="160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05400" y="35814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Low energy </a:t>
            </a:r>
            <a:r>
              <a:rPr lang="el-GR" sz="160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188" y="5224463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GAMS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76800" y="5757863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CB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00" y="5867400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KLOE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695-A700-430A-B500-201661AE8814}" type="slidenum">
              <a:rPr lang="en-US"/>
              <a:pPr/>
              <a:t>41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2997330253"/>
      </p:ext>
    </p:extLst>
  </p:cSld>
  <p:clrMapOvr>
    <a:masterClrMapping/>
  </p:clrMapOvr>
  <p:transition advTm="139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48736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latin typeface="Comic Sans MS" pitchFamily="66" charset="0"/>
              </a:rPr>
              <a:t>Light Dark Matter Particle</a:t>
            </a:r>
            <a:endParaRPr lang="en-US" sz="32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60EA-4989-4FF1-B470-A6310562BC2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857250"/>
            <a:ext cx="3762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6002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Postulate: neutral scalar dark matter particle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 with mass 1-10 </a:t>
            </a:r>
            <a:r>
              <a:rPr lang="en-US" dirty="0" err="1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MeV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2098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Annihilation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</a:t>
            </a:r>
            <a:r>
              <a:rPr lang="en-US" dirty="0" err="1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e</a:t>
            </a:r>
            <a:r>
              <a:rPr lang="en-US" baseline="30000" dirty="0" err="1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+</a:t>
            </a:r>
            <a:r>
              <a:rPr lang="en-US" dirty="0" err="1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e</a:t>
            </a:r>
            <a:r>
              <a:rPr lang="en-US" baseline="30000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-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85173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Annihilation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via neutral vector U boson (dark photon)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m(U)~10-100 </a:t>
            </a:r>
            <a:r>
              <a:rPr lang="en-US" dirty="0" err="1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MeV</a:t>
            </a:r>
            <a:endParaRPr lang="en-US" dirty="0" smtClean="0">
              <a:solidFill>
                <a:prstClr val="black"/>
              </a:solidFill>
              <a:latin typeface="Comic Sans MS" pitchFamily="66" charset="0"/>
              <a:sym typeface="Symbol"/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Small couplings to SM fermions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667000"/>
            <a:ext cx="50577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2769" y="3429000"/>
            <a:ext cx="20788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200400"/>
            <a:ext cx="31718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257800"/>
            <a:ext cx="2438400" cy="128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15000" y="5257800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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94070" y="6096000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sym typeface="Symbol"/>
              </a:rPr>
              <a:t>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803536"/>
      </p:ext>
    </p:extLst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8509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Summary continue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err="1" smtClean="0">
                <a:latin typeface="Comic Sans MS" pitchFamily="66" charset="0"/>
                <a:ea typeface="MS Mincho" pitchFamily="49" charset="-128"/>
              </a:rPr>
              <a:t>Jlab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 experimental approach: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2000" dirty="0" smtClean="0">
              <a:latin typeface="Comic Sans MS" pitchFamily="66" charset="0"/>
              <a:ea typeface="MS Mincho" pitchFamily="49" charset="-128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12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 high intensity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tagged photon beam to produce </a:t>
            </a:r>
            <a:r>
              <a:rPr lang="el-GR" sz="2000" dirty="0" smtClean="0">
                <a:latin typeface="Comic Sans MS" pitchFamily="66" charset="0"/>
                <a:ea typeface="MS Mincho" pitchFamily="49" charset="-128"/>
              </a:rPr>
              <a:t>η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 through    </a:t>
            </a:r>
            <a:r>
              <a:rPr lang="el-GR" sz="2000" dirty="0" smtClean="0"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2000" dirty="0" smtClean="0"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2000" dirty="0" smtClean="0"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2000" dirty="0" smtClean="0"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2000" dirty="0" smtClean="0">
                <a:latin typeface="Times New Roman" pitchFamily="18" charset="0"/>
                <a:ea typeface="MS Mincho" pitchFamily="49" charset="-128"/>
                <a:sym typeface="Symbol" pitchFamily="18" charset="2"/>
              </a:rPr>
              <a:t>+p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reaction.</a:t>
            </a:r>
          </a:p>
          <a:p>
            <a:pPr marL="914400" lvl="1" indent="-457200" eaLnBrk="1" hangingPunct="1">
              <a:lnSpc>
                <a:spcPct val="80000"/>
              </a:lnSpc>
              <a:buNone/>
            </a:pPr>
            <a:endParaRPr lang="en-US" sz="2000" dirty="0" smtClean="0">
              <a:latin typeface="Comic Sans MS" pitchFamily="66" charset="0"/>
              <a:ea typeface="MS Mincho" pitchFamily="49" charset="-128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 startAt="2"/>
            </a:pP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Further reduce the   </a:t>
            </a:r>
            <a:r>
              <a:rPr lang="el-GR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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p</a:t>
            </a:r>
            <a:r>
              <a:rPr lang="el-GR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→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p and other backgrounds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by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detecting recoil p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with </a:t>
            </a:r>
            <a:r>
              <a:rPr lang="en-US" sz="2000" dirty="0" err="1" smtClean="0">
                <a:latin typeface="Comic Sans MS" pitchFamily="66" charset="0"/>
                <a:ea typeface="MS Mincho" pitchFamily="49" charset="-128"/>
              </a:rPr>
              <a:t>GlueX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 detector </a:t>
            </a:r>
          </a:p>
          <a:p>
            <a:pPr marL="914400" lvl="1" indent="-457200" eaLnBrk="1" hangingPunct="1">
              <a:lnSpc>
                <a:spcPct val="80000"/>
              </a:lnSpc>
              <a:buNone/>
            </a:pPr>
            <a:endParaRPr lang="en-US" sz="20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 startAt="3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Upgrade FCAL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with PbWO</a:t>
            </a:r>
            <a:r>
              <a:rPr lang="en-US" sz="2000" baseline="-25000" dirty="0" smtClean="0">
                <a:latin typeface="Comic Sans MS" pitchFamily="66" charset="0"/>
                <a:ea typeface="MS Mincho" pitchFamily="49" charset="-128"/>
              </a:rPr>
              <a:t>4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 crystals</a:t>
            </a:r>
          </a:p>
          <a:p>
            <a:pPr marL="1200150" lvl="2" indent="-3429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 High  granularity calorimeter to reduce the   </a:t>
            </a:r>
            <a:r>
              <a:rPr lang="el-GR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η →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background due to overlapping showers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.</a:t>
            </a:r>
            <a:endParaRPr lang="en-US" sz="2000" dirty="0" smtClean="0">
              <a:latin typeface="Comic Sans MS" pitchFamily="66" charset="0"/>
              <a:ea typeface="MS Mincho" pitchFamily="49" charset="-128"/>
            </a:endParaRPr>
          </a:p>
          <a:p>
            <a:pPr marL="1200150" lvl="2" indent="-3429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Fast decay time plus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flash ADCs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</a:rPr>
              <a:t>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to reduce low energy pile-up clusters</a:t>
            </a:r>
          </a:p>
          <a:p>
            <a:pPr marL="1200150" lvl="2" indent="-3429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High energy and position resolutions to have precise invariant mass and elasticity spectrum for event selection</a:t>
            </a:r>
          </a:p>
          <a:p>
            <a:pPr marL="1200150" lvl="2" indent="-342900" eaLnBrk="1" hangingPunct="1">
              <a:lnSpc>
                <a:spcPct val="80000"/>
              </a:lnSpc>
              <a:buNone/>
            </a:pPr>
            <a:endParaRPr lang="en-US" sz="2000" dirty="0" smtClean="0">
              <a:latin typeface="Comic Sans MS" pitchFamily="66" charset="0"/>
              <a:ea typeface="MS Mincho" pitchFamily="49" charset="-128"/>
            </a:endParaRPr>
          </a:p>
          <a:p>
            <a:pPr marL="40005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Less background</a:t>
            </a:r>
            <a:r>
              <a:rPr lang="en-US" sz="200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</a:rPr>
              <a:t> </a:t>
            </a:r>
            <a:r>
              <a:rPr lang="en-US" sz="2000" smtClean="0">
                <a:latin typeface="Comic Sans MS" pitchFamily="66" charset="0"/>
                <a:ea typeface="MS Mincho" pitchFamily="49" charset="-128"/>
              </a:rPr>
              <a:t>compared </a:t>
            </a:r>
            <a:r>
              <a:rPr lang="en-US" sz="2000" dirty="0" smtClean="0">
                <a:latin typeface="Comic Sans MS" pitchFamily="66" charset="0"/>
                <a:ea typeface="MS Mincho" pitchFamily="49" charset="-128"/>
              </a:rPr>
              <a:t>to other competitor facilities.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ransition advTm="1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Verification of Overall Systematical Uncertainties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8371" name="Text Box 7"/>
          <p:cNvSpPr txBox="1">
            <a:spLocks noChangeArrowheads="1"/>
          </p:cNvSpPr>
          <p:nvPr/>
        </p:nvSpPr>
        <p:spPr bwMode="auto">
          <a:xfrm>
            <a:off x="609600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2400"/>
          </a:p>
        </p:txBody>
      </p:sp>
      <p:sp>
        <p:nvSpPr>
          <p:cNvPr id="58372" name="Rectangle 9"/>
          <p:cNvSpPr>
            <a:spLocks noChangeArrowheads="1"/>
          </p:cNvSpPr>
          <p:nvPr/>
        </p:nvSpPr>
        <p:spPr bwMode="auto">
          <a:xfrm>
            <a:off x="1066800" y="2286000"/>
            <a:ext cx="38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10"/>
          <p:cNvSpPr>
            <a:spLocks noChangeArrowheads="1"/>
          </p:cNvSpPr>
          <p:nvPr/>
        </p:nvSpPr>
        <p:spPr bwMode="auto">
          <a:xfrm>
            <a:off x="1905000" y="2209800"/>
            <a:ext cx="38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12"/>
          <p:cNvSpPr>
            <a:spLocks noChangeArrowheads="1"/>
          </p:cNvSpPr>
          <p:nvPr/>
        </p:nvSpPr>
        <p:spPr bwMode="auto">
          <a:xfrm>
            <a:off x="7010400" y="3886200"/>
            <a:ext cx="3048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8375" name="Picture 3" descr="forward-comp-C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581400" cy="179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6" descr="compton-exp-theory-rms_pac3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3194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04800" y="914400"/>
            <a:ext cx="373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+ e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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+e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r>
              <a:rPr lang="en-US" b="1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  <a:sym typeface="Symbol" pitchFamily="18" charset="2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Compton </a:t>
            </a:r>
          </a:p>
          <a:p>
            <a:pPr algn="l">
              <a:defRPr/>
            </a:pPr>
            <a:r>
              <a:rPr lang="en-US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   cross section measurement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48200" y="1066800"/>
            <a:ext cx="449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e</a:t>
            </a:r>
            <a:r>
              <a:rPr lang="en-US" baseline="30000" dirty="0" err="1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e</a:t>
            </a:r>
            <a:r>
              <a:rPr lang="en-US" baseline="30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-</a:t>
            </a:r>
            <a:r>
              <a:rPr lang="en-US" b="1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  <a:sym typeface="Symbol" pitchFamily="18" charset="2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  <a:sym typeface="Symbol" pitchFamily="18" charset="2"/>
              </a:rPr>
              <a:t>pair-production</a:t>
            </a:r>
            <a:r>
              <a:rPr lang="en-US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cross</a:t>
            </a:r>
          </a:p>
          <a:p>
            <a:pPr algn="l">
              <a:defRPr/>
            </a:pPr>
            <a:r>
              <a:rPr lang="en-US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   section measurement:</a:t>
            </a:r>
          </a:p>
        </p:txBody>
      </p:sp>
      <p:pic>
        <p:nvPicPr>
          <p:cNvPr id="58379" name="Picture 8" descr="pair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8100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0" descr="Pawel_primex-pairprod_scetch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57800" y="4727575"/>
            <a:ext cx="2895600" cy="1444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381" name="Rectangle 16"/>
          <p:cNvSpPr>
            <a:spLocks noChangeArrowheads="1"/>
          </p:cNvSpPr>
          <p:nvPr/>
        </p:nvSpPr>
        <p:spPr bwMode="auto">
          <a:xfrm>
            <a:off x="304800" y="6305550"/>
            <a:ext cx="8686800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Systematic uncertainties on cross sections are controlled at 1.3% level.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1AE35DED-CDF0-4E0E-B5AB-69A422C920E9}" type="slidenum">
              <a:rPr lang="en-US" sz="1400" smtClean="0">
                <a:latin typeface="Arial" charset="0"/>
              </a:rPr>
              <a:pPr>
                <a:defRPr/>
              </a:pPr>
              <a:t>44</a:t>
            </a:fld>
            <a:endParaRPr 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031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410EAEC-D83C-441F-8B1E-DDBBAC039CA4}" type="slidenum">
              <a:rPr lang="en-US" sz="1400">
                <a:solidFill>
                  <a:srgbClr val="FFFFFF"/>
                </a:solidFill>
                <a:latin typeface="Arial" charset="0"/>
              </a:rPr>
              <a:pPr/>
              <a:t>45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487363"/>
          </a:xfrm>
        </p:spPr>
        <p:txBody>
          <a:bodyPr/>
          <a:lstStyle/>
          <a:p>
            <a:pPr algn="ctr"/>
            <a:r>
              <a:rPr lang="en-US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	</a:t>
            </a:r>
            <a:r>
              <a:rPr lang="en-US" sz="30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Cornell Primakoff Experiment</a:t>
            </a:r>
            <a:endParaRPr lang="en-US" sz="300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41339" name="Text Box 27"/>
          <p:cNvSpPr txBox="1">
            <a:spLocks noChangeArrowheads="1"/>
          </p:cNvSpPr>
          <p:nvPr/>
        </p:nvSpPr>
        <p:spPr bwMode="auto">
          <a:xfrm>
            <a:off x="-120650" y="744538"/>
            <a:ext cx="4716463" cy="169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Clr>
                <a:srgbClr val="CC3300"/>
              </a:buCl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Cornell (PRL, 1974)</a:t>
            </a:r>
          </a:p>
          <a:p>
            <a:pPr marL="341313" lvl="1" indent="55563" algn="l"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3399"/>
                </a:solidFill>
                <a:latin typeface="Comic Sans MS" pitchFamily="66" charset="0"/>
              </a:rPr>
              <a:t>untagged </a:t>
            </a:r>
            <a:r>
              <a:rPr lang="en-US" dirty="0" err="1">
                <a:solidFill>
                  <a:srgbClr val="FF3399"/>
                </a:solidFill>
                <a:latin typeface="Comic Sans MS" pitchFamily="66" charset="0"/>
              </a:rPr>
              <a:t>bremsstrahlung</a:t>
            </a:r>
            <a:r>
              <a:rPr lang="en-US" dirty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3399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en-US" dirty="0">
                <a:solidFill>
                  <a:srgbClr val="FF3399"/>
                </a:solidFill>
                <a:latin typeface="Comic Sans MS" pitchFamily="66" charset="0"/>
                <a:sym typeface="Symbol" pitchFamily="18" charset="2"/>
              </a:rPr>
              <a:t> beam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, </a:t>
            </a:r>
          </a:p>
          <a:p>
            <a:pPr marL="341313" lvl="1" indent="55563" algn="l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E</a:t>
            </a:r>
            <a:r>
              <a:rPr lang="en-US" b="1" baseline="-250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=5.8, 9.0, 11.45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GeV</a:t>
            </a:r>
            <a:endParaRPr lang="en-US" dirty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marL="341313" indent="60325" algn="l"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targets: Be, Al, Cu, Ag, U </a:t>
            </a:r>
          </a:p>
          <a:p>
            <a:pPr marL="341313" indent="60325" algn="l"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conventional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Pb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-glass calorimeter</a:t>
            </a:r>
          </a:p>
        </p:txBody>
      </p:sp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67138"/>
            <a:ext cx="5715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 descr="eta_world_data_proposal_noprop_2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375" y="533400"/>
            <a:ext cx="31464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144838"/>
            <a:ext cx="35052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en-US" smtClean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As a result:</a:t>
            </a:r>
          </a:p>
          <a:p>
            <a:pPr algn="l">
              <a:buClr>
                <a:srgbClr val="C00000"/>
              </a:buClr>
              <a:buFont typeface="Wingdings" pitchFamily="2" charset="2"/>
              <a:buNone/>
            </a:pPr>
            <a:endParaRPr lang="en-US" u="sng" smtClean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insufficient resolutions in </a:t>
            </a:r>
          </a:p>
          <a:p>
            <a:pPr algn="l"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 experimental parameters;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hard to resolve Primakoff</a:t>
            </a:r>
          </a:p>
          <a:p>
            <a:pPr algn="l"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from hadronic contributions;</a:t>
            </a:r>
          </a:p>
          <a:p>
            <a:pPr algn="l">
              <a:buFont typeface="Wingdings" pitchFamily="2" charset="2"/>
              <a:buNone/>
            </a:pPr>
            <a:endParaRPr lang="en-US" sz="1600" smtClean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relatively large and</a:t>
            </a:r>
          </a:p>
          <a:p>
            <a:pPr algn="l"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uncontrolled accidental</a:t>
            </a:r>
          </a:p>
          <a:p>
            <a:pPr algn="l"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background over the nuclear</a:t>
            </a:r>
          </a:p>
          <a:p>
            <a:pPr algn="l"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incoherent background.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-82550" y="2362200"/>
            <a:ext cx="594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400" smtClean="0">
                <a:solidFill>
                  <a:srgbClr val="FFFFFF"/>
                </a:solidFill>
              </a:rPr>
              <a:t> 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Result: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b="1" smtClean="0">
                <a:solidFill>
                  <a:srgbClr val="000000"/>
                </a:solidFill>
                <a:sym typeface="Symbol" pitchFamily="18" charset="2"/>
              </a:rPr>
              <a:t>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η</a:t>
            </a:r>
            <a:r>
              <a:rPr lang="en-US" b="1" smtClean="0">
                <a:solidFill>
                  <a:srgbClr val="000000"/>
                </a:solidFill>
                <a:sym typeface="Symbol" pitchFamily="18" charset="2"/>
              </a:rPr>
              <a:t>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)=(0.324</a:t>
            </a:r>
            <a:r>
              <a:rPr lang="en-US" b="1" smtClean="0">
                <a:solidFill>
                  <a:srgbClr val="000000"/>
                </a:solidFill>
                <a:sym typeface="Symbol" pitchFamily="18" charset="2"/>
              </a:rPr>
              <a:t></a:t>
            </a:r>
            <a:r>
              <a:rPr lang="en-US" smtClean="0">
                <a:solidFill>
                  <a:srgbClr val="000000"/>
                </a:solidFill>
                <a:sym typeface="Symbol" pitchFamily="18" charset="2"/>
              </a:rPr>
              <a:t>0.046) keV  </a:t>
            </a:r>
            <a:r>
              <a:rPr lang="en-US" smtClean="0">
                <a:solidFill>
                  <a:srgbClr val="FF0000"/>
                </a:solidFill>
                <a:sym typeface="Symbol" pitchFamily="18" charset="2"/>
              </a:rPr>
              <a:t>(</a:t>
            </a:r>
            <a:r>
              <a:rPr lang="en-US" b="1" smtClean="0">
                <a:solidFill>
                  <a:srgbClr val="FF0000"/>
                </a:solidFill>
                <a:sym typeface="Symbol" pitchFamily="18" charset="2"/>
              </a:rPr>
              <a:t></a:t>
            </a:r>
            <a:r>
              <a:rPr lang="en-US" smtClean="0">
                <a:solidFill>
                  <a:srgbClr val="FF0000"/>
                </a:solidFill>
                <a:sym typeface="Symbol" pitchFamily="18" charset="2"/>
              </a:rPr>
              <a:t>14.2%)</a:t>
            </a: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auto">
          <a:xfrm rot="8563768" flipH="1">
            <a:off x="6067425" y="3306763"/>
            <a:ext cx="1400175" cy="125412"/>
          </a:xfrm>
          <a:prstGeom prst="rightArrow">
            <a:avLst>
              <a:gd name="adj1" fmla="val 50000"/>
              <a:gd name="adj2" fmla="val 281751"/>
            </a:avLst>
          </a:prstGeom>
          <a:solidFill>
            <a:srgbClr val="FF0066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443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39" grpId="0"/>
      <p:bldP spid="10" grpId="0"/>
      <p:bldP spid="11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381000"/>
          </a:xfrm>
        </p:spPr>
        <p:txBody>
          <a:bodyPr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Hadronic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Backgrounds Reduction in 4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 States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D3A6-0351-4394-B9FA-C0BD7E41B9BA}" type="slidenum">
              <a:rPr lang="en-US"/>
              <a:pPr/>
              <a:t>46</a:t>
            </a:fld>
            <a:endParaRPr lang="en-US"/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562600" y="685800"/>
            <a:ext cx="3352800" cy="29543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Event Selection</a:t>
            </a:r>
          </a:p>
          <a:p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Elasticity is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 EL=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/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tagged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-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endParaRPr lang="en-US" sz="1800" b="1" baseline="-25000" dirty="0">
              <a:solidFill>
                <a:srgbClr val="0000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algn="l"/>
            <a:endParaRPr lang="en-US" sz="1800" baseline="-250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Energy conservation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for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reaction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ΔE=E(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)+E(p)-E(beam)-M(p)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Co-planarity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Δ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()-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(p)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4494074"/>
            <a:ext cx="335280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Note: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Statistics is normalized to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1 beam day.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BG will be further reduced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by requiring that only one 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pair of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’s have the </a:t>
            </a:r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0 </a:t>
            </a:r>
          </a:p>
          <a:p>
            <a:pPr algn="l"/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   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invariant mass.</a:t>
            </a:r>
            <a:endParaRPr lang="en-US" sz="18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" name="Picture 9" descr="sig_cu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57200"/>
            <a:ext cx="5102352" cy="3184690"/>
          </a:xfrm>
          <a:prstGeom prst="rect">
            <a:avLst/>
          </a:prstGeom>
        </p:spPr>
      </p:pic>
      <p:pic>
        <p:nvPicPr>
          <p:cNvPr id="11" name="Picture 10" descr="sig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" y="3657600"/>
            <a:ext cx="5102352" cy="3184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4648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Signal: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37360" y="1143000"/>
            <a:ext cx="548640" cy="21717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                                                             </a:t>
            </a:r>
          </a:p>
        </p:txBody>
      </p:sp>
    </p:spTree>
  </p:cSld>
  <p:clrMapOvr>
    <a:masterClrMapping/>
  </p:clrMapOvr>
  <p:transition advTm="93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smtClean="0"/>
              <a:t> </a:t>
            </a:r>
            <a:r>
              <a:rPr lang="en-US" sz="30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Estimated Error Budget</a:t>
            </a:r>
            <a:endParaRPr lang="en-US" sz="3000" smtClean="0"/>
          </a:p>
        </p:txBody>
      </p:sp>
      <p:graphicFrame>
        <p:nvGraphicFramePr>
          <p:cNvPr id="31232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4695704"/>
              </p:ext>
            </p:extLst>
          </p:nvPr>
        </p:nvGraphicFramePr>
        <p:xfrm>
          <a:off x="762000" y="1219200"/>
          <a:ext cx="4724400" cy="3287714"/>
        </p:xfrm>
        <a:graphic>
          <a:graphicData uri="http://schemas.openxmlformats.org/drawingml/2006/table">
            <a:tbl>
              <a:tblPr/>
              <a:tblGrid>
                <a:gridCol w="2505364"/>
                <a:gridCol w="2219036"/>
              </a:tblGrid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 Contributions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    Estimated Error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Photon flux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1.0%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Target thickness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0.5%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43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Background subtraction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2.0%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Event selection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1.7%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43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Acceptance, misalignment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0.5%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Beam energy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0.2%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Detection efficiency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0.5%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Branching ratio (PDG)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   0.66%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Total Systematic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3.02%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11651271"/>
              </p:ext>
            </p:extLst>
          </p:nvPr>
        </p:nvGraphicFramePr>
        <p:xfrm>
          <a:off x="838200" y="5257800"/>
          <a:ext cx="4724400" cy="1006476"/>
        </p:xfrm>
        <a:graphic>
          <a:graphicData uri="http://schemas.openxmlformats.org/drawingml/2006/table">
            <a:tbl>
              <a:tblPr/>
              <a:tblGrid>
                <a:gridCol w="2471225"/>
                <a:gridCol w="2253175"/>
              </a:tblGrid>
              <a:tr h="3354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Statistical 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1.0%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Systematic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3.02%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Total 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charset="0"/>
                        </a:rPr>
                        <a:t>3.2%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0" name="Text Box 47"/>
          <p:cNvSpPr txBox="1">
            <a:spLocks noChangeArrowheads="1"/>
          </p:cNvSpPr>
          <p:nvPr/>
        </p:nvSpPr>
        <p:spPr bwMode="auto">
          <a:xfrm>
            <a:off x="228600" y="609600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FF0066"/>
              </a:buClr>
              <a:buFont typeface="Wingdings" pitchFamily="2" charset="2"/>
              <a:buChar char="q"/>
            </a:pPr>
            <a:r>
              <a:rPr lang="en-US" smtClean="0">
                <a:solidFill>
                  <a:srgbClr val="FFFFFF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Systematical uncertainties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(added quadratically)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: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3781" name="Text Box 47"/>
          <p:cNvSpPr txBox="1">
            <a:spLocks noChangeArrowheads="1"/>
          </p:cNvSpPr>
          <p:nvPr/>
        </p:nvSpPr>
        <p:spPr bwMode="auto">
          <a:xfrm>
            <a:off x="152400" y="4705350"/>
            <a:ext cx="541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FF0066"/>
              </a:buClr>
              <a:buFont typeface="Wingdings" pitchFamily="2" charset="2"/>
              <a:buChar char="q"/>
            </a:pPr>
            <a:r>
              <a:rPr lang="en-US" smtClean="0">
                <a:solidFill>
                  <a:srgbClr val="FFFFFF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Total uncertainty 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(added quadratically)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73782" name="Picture 17" descr="yield_prt_good_present_2010_sep.eps"/>
          <p:cNvSpPr>
            <a:spLocks noChangeAspect="1"/>
          </p:cNvSpPr>
          <p:nvPr/>
        </p:nvSpPr>
        <p:spPr bwMode="auto">
          <a:xfrm>
            <a:off x="6248400" y="152400"/>
            <a:ext cx="2590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21EF3B23-CB0A-4828-ACAA-C55529BB4E67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47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84186"/>
            <a:ext cx="3448203" cy="38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8209901"/>
      </p:ext>
    </p:extLst>
  </p:cSld>
  <p:clrMapOvr>
    <a:masterClrMapping/>
  </p:clrMapOvr>
  <p:transition spd="slow" advTm="355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845F7F-6847-4356-8D7C-059C76A3415D}" type="slidenum">
              <a:rPr lang="en-US" sz="1400">
                <a:solidFill>
                  <a:srgbClr val="FFFFFF"/>
                </a:solidFill>
                <a:latin typeface="Arial" charset="0"/>
              </a:rPr>
              <a:pPr/>
              <a:t>48</a:t>
            </a:fld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fld id="{7DD13364-C0FA-45F5-819F-48F7A98766B5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 algn="r"/>
              <a:t>48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0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Advantages of the Proposed  Light Targets</a:t>
            </a:r>
          </a:p>
        </p:txBody>
      </p:sp>
      <p:sp>
        <p:nvSpPr>
          <p:cNvPr id="6151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66675" y="609600"/>
            <a:ext cx="7400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C3300"/>
              </a:buClr>
              <a:buFont typeface="Wingdings" pitchFamily="2" charset="2"/>
              <a:buChar char="q"/>
            </a:pPr>
            <a:r>
              <a:rPr lang="en-US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Precision measurements require low A targets to control: </a:t>
            </a:r>
          </a:p>
          <a:p>
            <a:pPr lvl="1"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coherency</a:t>
            </a:r>
          </a:p>
          <a:p>
            <a:pPr lvl="1"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contributions from  nuclear processes</a:t>
            </a:r>
          </a:p>
        </p:txBody>
      </p:sp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0" y="1600200"/>
            <a:ext cx="46751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 Hydrogen:</a:t>
            </a:r>
            <a:endParaRPr lang="en-US" sz="800" smtClean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no inelastic hadronic contribution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no nuclear final state interactions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proton form factor is well known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better separation between Primakoff </a:t>
            </a:r>
          </a:p>
          <a:p>
            <a:pPr algn="l">
              <a:buClr>
                <a:srgbClr val="C00000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          and nuclear processes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new theoretical developments of Regge </a:t>
            </a:r>
          </a:p>
          <a:p>
            <a:pPr algn="l">
              <a:buClr>
                <a:srgbClr val="002060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           description of hadronic processes</a:t>
            </a:r>
          </a:p>
          <a:p>
            <a:pPr algn="l">
              <a:buClr>
                <a:srgbClr val="002060"/>
              </a:buClr>
              <a:buFont typeface="Wingdings" pitchFamily="2" charset="2"/>
              <a:buNone/>
            </a:pPr>
            <a:r>
              <a:rPr lang="en-US" smtClean="0">
                <a:solidFill>
                  <a:srgbClr val="FFFFFF"/>
                </a:solidFill>
                <a:latin typeface="Comic Sans MS" pitchFamily="66" charset="0"/>
              </a:rPr>
              <a:t>         </a:t>
            </a:r>
            <a:r>
              <a:rPr lang="en-US" sz="1200" smtClean="0">
                <a:solidFill>
                  <a:srgbClr val="333399"/>
                </a:solidFill>
                <a:latin typeface="Comic Sans MS" pitchFamily="66" charset="0"/>
              </a:rPr>
              <a:t>J.M. Laget, Phys. Rev. C72, (2005)</a:t>
            </a:r>
          </a:p>
          <a:p>
            <a:pPr algn="l">
              <a:buClr>
                <a:srgbClr val="002060"/>
              </a:buClr>
              <a:buFont typeface="Wingdings" pitchFamily="2" charset="2"/>
              <a:buNone/>
            </a:pPr>
            <a:r>
              <a:rPr lang="en-US" sz="1200" smtClean="0">
                <a:solidFill>
                  <a:srgbClr val="333399"/>
                </a:solidFill>
                <a:latin typeface="Comic Sans MS" pitchFamily="66" charset="0"/>
              </a:rPr>
              <a:t>               A. Sibirtsev, et al. arXiv:1001.0646, (2010)</a:t>
            </a:r>
            <a:endParaRPr lang="en-US" sz="1200" smtClean="0">
              <a:solidFill>
                <a:srgbClr val="010199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1600" y="4495800"/>
            <a:ext cx="45227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b="1" baseline="3000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He: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higher Primakoff cross section: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the most compact nucleus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form factor well known</a:t>
            </a:r>
          </a:p>
          <a:p>
            <a:pPr lvl="1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new theoretical developments for FSI</a:t>
            </a:r>
          </a:p>
          <a:p>
            <a:pPr lvl="1" algn="l">
              <a:buClr>
                <a:srgbClr val="C00000"/>
              </a:buClr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Clr>
                <a:srgbClr val="C00000"/>
              </a:buClr>
            </a:pPr>
            <a:r>
              <a:rPr lang="en-US" sz="1600" smtClean="0">
                <a:solidFill>
                  <a:srgbClr val="000000"/>
                </a:solidFill>
                <a:latin typeface="Comic Sans MS" pitchFamily="66" charset="0"/>
              </a:rPr>
              <a:t>    </a:t>
            </a:r>
            <a:r>
              <a:rPr lang="en-US" sz="1200" smtClean="0">
                <a:solidFill>
                  <a:srgbClr val="0000FF"/>
                </a:solidFill>
              </a:rPr>
              <a:t>S. Gevorkyan et al., Phys. Rev. C 80, (2009)</a:t>
            </a:r>
            <a:endParaRPr lang="en-US" sz="1200" smtClean="0">
              <a:solidFill>
                <a:srgbClr val="010199"/>
              </a:solidFill>
            </a:endParaRPr>
          </a:p>
        </p:txBody>
      </p:sp>
      <p:pic>
        <p:nvPicPr>
          <p:cNvPr id="18443" name="Picture 17" descr="csec-1H-Laget_wt_tex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39888"/>
            <a:ext cx="40846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csec-4He-Ilya-data_pac35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081463"/>
            <a:ext cx="43243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5086350" y="1030288"/>
          <a:ext cx="2990850" cy="569912"/>
        </p:xfrm>
        <a:graphic>
          <a:graphicData uri="http://schemas.openxmlformats.org/presentationml/2006/ole">
            <p:oleObj spid="_x0000_s430082" name="Equation" r:id="rId7" imgW="2197100" imgH="419100" progId="Equation.3">
              <p:embed/>
            </p:oleObj>
          </a:graphicData>
        </a:graphic>
      </p:graphicFrame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3962400" y="4864100"/>
          <a:ext cx="735013" cy="317500"/>
        </p:xfrm>
        <a:graphic>
          <a:graphicData uri="http://schemas.openxmlformats.org/presentationml/2006/ole">
            <p:oleObj spid="_x0000_s430083" name="Equation" r:id="rId8" imgW="558558" imgH="241195" progId="Equation.DSMT4">
              <p:embed/>
            </p:oleObj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xmlns="" val="3878806868"/>
      </p:ext>
    </p:extLst>
  </p:cSld>
  <p:clrMapOvr>
    <a:masterClrMapping/>
  </p:clrMapOvr>
  <p:transition advTm="111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772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Lightest pseudoscalar mesons</a:t>
            </a:r>
            <a:r>
              <a:rPr lang="en-US" sz="4000" dirty="0" smtClean="0"/>
              <a:t> 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34290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Chiral SU</a:t>
            </a:r>
            <a:r>
              <a:rPr lang="en-US" sz="20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(3)XSU</a:t>
            </a:r>
            <a:r>
              <a:rPr lang="en-US" sz="20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(3) spontaneously broken</a:t>
            </a:r>
            <a:b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Goldstone  mesons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</a:t>
            </a:r>
            <a:r>
              <a:rPr lang="en-US" sz="2000" baseline="30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0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</a:t>
            </a:r>
            <a:br>
              <a:rPr lang="en-US" sz="20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he-IL" sz="2000" baseline="-25000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Chiral anomalies</a:t>
            </a:r>
            <a:b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Mass of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000" baseline="-25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P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Mincho" pitchFamily="49" charset="-128"/>
                <a:ea typeface="MS Mincho" pitchFamily="49" charset="-128"/>
                <a:cs typeface="Arial" pitchFamily="34" charset="0"/>
              </a:rPr>
              <a:t>γγ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b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( P: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</a:t>
            </a:r>
            <a:r>
              <a:rPr lang="en-US" sz="2000" baseline="30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he-IL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׳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b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000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Quark flavor SU(3) breaking</a:t>
            </a:r>
            <a:endParaRPr lang="he-IL" sz="2000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The mixing of 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</a:t>
            </a:r>
            <a:r>
              <a:rPr lang="en-US" sz="2000" baseline="30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</a:t>
            </a:r>
            <a:r>
              <a:rPr lang="el-GR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he-IL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׳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  <a:defRPr/>
            </a:pPr>
            <a:endParaRPr lang="en-US" sz="2000" dirty="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8" name="Picture 4" descr="physics_nov30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933450"/>
            <a:ext cx="5257800" cy="3938588"/>
          </a:xfrm>
          <a:solidFill>
            <a:schemeClr val="tx1"/>
          </a:solidFill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762000" y="1600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762000" y="25146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762000" y="2743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762000" y="4114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304800" y="5257800"/>
            <a:ext cx="8610600" cy="82232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</a:t>
            </a: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Batang" pitchFamily="18" charset="-127"/>
              </a:rPr>
              <a:t>π</a:t>
            </a:r>
            <a:r>
              <a:rPr lang="en-US" sz="2400" b="1" baseline="300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Batang" pitchFamily="18" charset="-127"/>
              </a:rPr>
              <a:t>0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Batang" pitchFamily="18" charset="-127"/>
              </a:rPr>
              <a:t>, </a:t>
            </a: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η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 and </a:t>
            </a: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η</a:t>
            </a:r>
            <a:r>
              <a: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’ system provides a rich laboratory to study the symmetry structure of QCD at low energy</a:t>
            </a:r>
            <a:r>
              <a:rPr lang="en-US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</a:rPr>
              <a:t>.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304800" y="914400"/>
            <a:ext cx="3352800" cy="3810000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C66209-43A2-4446-8EE6-519376298E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effectLst/>
                <a:latin typeface="Comic Sans MS" pitchFamily="66" charset="0"/>
              </a:rPr>
              <a:t>Primakoff Program at Jlab 6 &amp; 12 GeV</a:t>
            </a:r>
            <a:endParaRPr lang="en-US" sz="2800" b="1" smtClean="0"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pic>
        <p:nvPicPr>
          <p:cNvPr id="45059" name="Picture 4" descr="prim_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54050"/>
            <a:ext cx="306863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495800" cy="2514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smtClean="0">
                <a:latin typeface="Comic Sans MS" pitchFamily="66" charset="0"/>
              </a:rPr>
              <a:t>  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Precision measurements of electromagnetic properties of 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2400" baseline="300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l-GR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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l-GR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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US" sz="240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via Primakoff effect.</a:t>
            </a:r>
          </a:p>
          <a:p>
            <a:pPr eaLnBrk="1" hangingPunct="1">
              <a:buFontTx/>
              <a:buNone/>
              <a:defRPr/>
            </a:pPr>
            <a:endParaRPr lang="en-US" sz="2400" smtClean="0">
              <a:latin typeface="Comic Sans MS" pitchFamily="66" charset="0"/>
            </a:endParaRPr>
          </a:p>
          <a:p>
            <a:pPr eaLnBrk="1" hangingPunct="1">
              <a:buFontTx/>
              <a:buAutoNum type="alphaLcParenR"/>
              <a:defRPr/>
            </a:pPr>
            <a:r>
              <a:rPr lang="en-US" sz="2000" b="1" smtClean="0">
                <a:latin typeface="Comic Sans MS" pitchFamily="66" charset="0"/>
              </a:rPr>
              <a:t>Two-Photon Decay Widths: </a:t>
            </a:r>
          </a:p>
          <a:p>
            <a:pPr marL="1828800" lvl="3" indent="-514350" eaLnBrk="1" hangingPunct="1">
              <a:buClrTx/>
              <a:buFontTx/>
              <a:buAutoNum type="arabicParenR"/>
              <a:defRPr/>
            </a:pPr>
            <a:r>
              <a:rPr lang="el-GR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</a:t>
            </a: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l-GR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→</a:t>
            </a:r>
            <a:r>
              <a:rPr lang="el-GR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 @ 6 GeV</a:t>
            </a:r>
          </a:p>
          <a:p>
            <a:pPr marL="1828800" lvl="3" indent="-514350" eaLnBrk="1" hangingPunct="1">
              <a:buFontTx/>
              <a:buAutoNum type="arabicParenR"/>
              <a:defRPr/>
            </a:pPr>
            <a:r>
              <a:rPr lang="el-GR" sz="1800" smtClean="0">
                <a:latin typeface="Comic Sans MS" pitchFamily="66" charset="0"/>
              </a:rPr>
              <a:t>Γ</a:t>
            </a:r>
            <a:r>
              <a:rPr lang="en-US" sz="1800" smtClean="0">
                <a:latin typeface="Comic Sans MS" pitchFamily="66" charset="0"/>
              </a:rPr>
              <a:t>(</a:t>
            </a:r>
            <a:r>
              <a:rPr lang="en-US" sz="180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l-GR" sz="1800" smtClean="0">
                <a:latin typeface="Comic Sans MS" pitchFamily="66" charset="0"/>
              </a:rPr>
              <a:t>→</a:t>
            </a:r>
            <a:r>
              <a:rPr lang="el-GR" sz="1800" smtClean="0"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800" smtClean="0">
                <a:latin typeface="Comic Sans MS" pitchFamily="66" charset="0"/>
              </a:rPr>
              <a:t>) </a:t>
            </a:r>
          </a:p>
          <a:p>
            <a:pPr marL="1828800" lvl="3" indent="-514350" eaLnBrk="1" hangingPunct="1">
              <a:buClrTx/>
              <a:buFontTx/>
              <a:buAutoNum type="arabicParenR"/>
              <a:defRPr/>
            </a:pPr>
            <a:r>
              <a:rPr lang="el-GR" sz="1800" smtClean="0">
                <a:latin typeface="Comic Sans MS" pitchFamily="66" charset="0"/>
              </a:rPr>
              <a:t>Γ</a:t>
            </a:r>
            <a:r>
              <a:rPr lang="en-US" sz="1800" smtClean="0">
                <a:latin typeface="Comic Sans MS" pitchFamily="66" charset="0"/>
              </a:rPr>
              <a:t>(</a:t>
            </a:r>
            <a:r>
              <a:rPr lang="en-US" sz="1800" smtClean="0">
                <a:latin typeface="Comic Sans MS" pitchFamily="66" charset="0"/>
                <a:sym typeface="Symbol" pitchFamily="18" charset="2"/>
              </a:rPr>
              <a:t></a:t>
            </a:r>
            <a:r>
              <a:rPr lang="en-US" sz="1800" smtClean="0">
                <a:latin typeface="Comic Sans MS" pitchFamily="66" charset="0"/>
              </a:rPr>
              <a:t>’</a:t>
            </a:r>
            <a:r>
              <a:rPr lang="el-GR" sz="1800" smtClean="0">
                <a:latin typeface="Comic Sans MS" pitchFamily="66" charset="0"/>
              </a:rPr>
              <a:t>→</a:t>
            </a:r>
            <a:r>
              <a:rPr lang="el-GR" sz="1800" smtClean="0"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800" smtClean="0">
                <a:latin typeface="Comic Sans MS" pitchFamily="66" charset="0"/>
              </a:rPr>
              <a:t>)</a:t>
            </a:r>
          </a:p>
          <a:p>
            <a:pPr marL="1828800" lvl="3" indent="-514350" eaLnBrk="1" hangingPunct="1">
              <a:buClr>
                <a:schemeClr val="tx1"/>
              </a:buClr>
              <a:buSzPct val="70000"/>
              <a:buFontTx/>
              <a:buNone/>
              <a:defRPr/>
            </a:pPr>
            <a:endParaRPr lang="en-US" sz="1800" smtClean="0">
              <a:latin typeface="Comic Sans MS" pitchFamily="66" charset="0"/>
            </a:endParaRPr>
          </a:p>
        </p:txBody>
      </p:sp>
      <p:sp>
        <p:nvSpPr>
          <p:cNvPr id="45061" name="Rectangle 5"/>
          <p:cNvSpPr txBox="1">
            <a:spLocks noChangeArrowheads="1"/>
          </p:cNvSpPr>
          <p:nvPr/>
        </p:nvSpPr>
        <p:spPr bwMode="auto">
          <a:xfrm>
            <a:off x="4495800" y="3429000"/>
            <a:ext cx="464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en-US" smtClean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SzPct val="80000"/>
              <a:buFont typeface="Arial" charset="0"/>
              <a:buAutoNum type="alphaLcParenR" startAt="2"/>
            </a:pPr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Transition Form Factors at lo</a:t>
            </a:r>
            <a:r>
              <a:rPr lang="en-US" sz="1700" b="1" smtClean="0">
                <a:solidFill>
                  <a:srgbClr val="000000"/>
                </a:solidFill>
                <a:latin typeface="Comic Sans MS" pitchFamily="66" charset="0"/>
              </a:rPr>
              <a:t>w </a:t>
            </a:r>
          </a:p>
          <a:p>
            <a:pPr>
              <a:spcBef>
                <a:spcPct val="20000"/>
              </a:spcBef>
              <a:buClr>
                <a:srgbClr val="FFFFFF"/>
              </a:buClr>
              <a:buSzPct val="70000"/>
            </a:pP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         </a:t>
            </a:r>
            <a:r>
              <a:rPr lang="en-US" sz="1700" b="1" smtClean="0">
                <a:solidFill>
                  <a:srgbClr val="000000"/>
                </a:solidFill>
                <a:latin typeface="Comic Sans MS" pitchFamily="66" charset="0"/>
              </a:rPr>
              <a:t>Q</a:t>
            </a:r>
            <a:r>
              <a:rPr lang="en-US" sz="1700" b="1" baseline="3000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700" b="1" smtClean="0">
                <a:solidFill>
                  <a:srgbClr val="000000"/>
                </a:solidFill>
                <a:latin typeface="Comic Sans MS" pitchFamily="66" charset="0"/>
              </a:rPr>
              <a:t> (0.001-0.5 GeV</a:t>
            </a:r>
            <a:r>
              <a:rPr lang="en-US" sz="1700" b="1" baseline="3000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700" b="1" smtClean="0">
                <a:solidFill>
                  <a:srgbClr val="000000"/>
                </a:solidFill>
                <a:latin typeface="Comic Sans MS" pitchFamily="66" charset="0"/>
              </a:rPr>
              <a:t>/c</a:t>
            </a:r>
            <a:r>
              <a:rPr lang="en-US" sz="1700" b="1" baseline="3000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700" b="1" smtClean="0">
                <a:solidFill>
                  <a:srgbClr val="000000"/>
                </a:solidFill>
                <a:latin typeface="Comic Sans MS" pitchFamily="66" charset="0"/>
              </a:rPr>
              <a:t>):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F(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*</a:t>
            </a:r>
            <a:r>
              <a:rPr lang="el-GR" sz="1700" smtClean="0">
                <a:solidFill>
                  <a:srgbClr val="000000"/>
                </a:solidFill>
                <a:latin typeface="Comic Sans MS" pitchFamily="66" charset="0"/>
              </a:rPr>
              <a:t>→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700" baseline="3000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), F(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* </a:t>
            </a:r>
            <a:r>
              <a:rPr lang="el-GR" sz="1700" smtClean="0">
                <a:solidFill>
                  <a:srgbClr val="000000"/>
                </a:solidFill>
                <a:latin typeface="Comic Sans MS" pitchFamily="66" charset="0"/>
              </a:rPr>
              <a:t>→</a:t>
            </a:r>
            <a:r>
              <a:rPr lang="el-GR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), F(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* </a:t>
            </a:r>
            <a:r>
              <a:rPr lang="el-GR" sz="1700" smtClean="0">
                <a:solidFill>
                  <a:srgbClr val="000000"/>
                </a:solidFill>
                <a:latin typeface="Comic Sans MS" pitchFamily="66" charset="0"/>
              </a:rPr>
              <a:t>→</a:t>
            </a:r>
            <a:r>
              <a:rPr lang="el-GR" sz="17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</a:t>
            </a:r>
            <a:r>
              <a:rPr lang="en-US" sz="170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en-US" smtClean="0">
              <a:solidFill>
                <a:srgbClr val="FF0066"/>
              </a:solidFill>
            </a:endParaRPr>
          </a:p>
        </p:txBody>
      </p:sp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304800" y="4338638"/>
            <a:ext cx="40386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u="sng" smtClean="0">
                <a:solidFill>
                  <a:srgbClr val="000000"/>
                </a:solidFill>
                <a:latin typeface="Comic Sans MS" pitchFamily="66" charset="0"/>
              </a:rPr>
              <a:t>Input to Physics:</a:t>
            </a:r>
            <a:endParaRPr lang="en-US" smtClean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en-US" sz="24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precision tests of Chiral</a:t>
            </a:r>
          </a:p>
          <a:p>
            <a:pPr algn="l"/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 symmetry and anomalies</a:t>
            </a:r>
            <a:endParaRPr lang="en-US" sz="1800" u="sng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</a:rPr>
              <a:t> determination of light quark </a:t>
            </a:r>
          </a:p>
          <a:p>
            <a:pPr algn="l">
              <a:buClr>
                <a:srgbClr val="CC3300"/>
              </a:buClr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</a:rPr>
              <a:t>    mass ratio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-’ mixing angle</a:t>
            </a: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4876800" y="4938713"/>
            <a:ext cx="41148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u="sng" smtClean="0">
                <a:solidFill>
                  <a:srgbClr val="000000"/>
                </a:solidFill>
                <a:latin typeface="Comic Sans MS" pitchFamily="66" charset="0"/>
              </a:rPr>
              <a:t>Input to Physics:</a:t>
            </a:r>
            <a:endParaRPr lang="en-US" u="sng" smtClean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, and ’ electromagnetic</a:t>
            </a:r>
          </a:p>
          <a:p>
            <a:pPr algn="l">
              <a:buClr>
                <a:srgbClr val="CC3300"/>
              </a:buClr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  interaction radii</a:t>
            </a:r>
          </a:p>
          <a:p>
            <a:pPr algn="l"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is the ’ an approximate </a:t>
            </a:r>
          </a:p>
          <a:p>
            <a:pPr algn="l">
              <a:buClr>
                <a:srgbClr val="CC3300"/>
              </a:buClr>
            </a:pPr>
            <a:r>
              <a:rPr lang="en-US" sz="18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 Goldstone boson?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2656DE25-A100-41BE-9D4F-E1A581DFEA6D}" type="slidenum">
              <a:rPr lang="en-US" sz="1400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6</a:t>
            </a:fld>
            <a:endParaRPr lang="en-US" sz="1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229312"/>
      </p:ext>
    </p:extLst>
  </p:cSld>
  <p:clrMapOvr>
    <a:masterClrMapping/>
  </p:clrMapOvr>
  <p:transition advTm="9123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457200"/>
          </a:xfrm>
        </p:spPr>
        <p:txBody>
          <a:bodyPr/>
          <a:lstStyle/>
          <a:p>
            <a:pPr eaLnBrk="1" hangingPunct="1"/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→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 Experiments @ 6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endParaRPr lang="en-US" sz="2800" b="1" dirty="0" smtClean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21094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990600"/>
          <a:ext cx="3200400" cy="666750"/>
        </p:xfrm>
        <a:graphic>
          <a:graphicData uri="http://schemas.openxmlformats.org/presentationml/2006/ole">
            <p:oleObj spid="_x0000_s103453" name="Equation" r:id="rId4" imgW="2197100" imgH="457200" progId="Equation.DSMT4">
              <p:embed/>
            </p:oleObj>
          </a:graphicData>
        </a:graphic>
      </p:graphicFrame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4582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CC33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→</a:t>
            </a:r>
            <a:r>
              <a:rPr lang="el-GR" sz="1800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decay proceeds primarily via the </a:t>
            </a:r>
            <a:r>
              <a:rPr lang="en-US" sz="1800" dirty="0" smtClean="0">
                <a:solidFill>
                  <a:srgbClr val="CC33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chiral anomaly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in  QCD.</a:t>
            </a:r>
          </a:p>
          <a:p>
            <a:pPr algn="l" eaLnBrk="1" hangingPunct="1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The chiral anomaly prediction </a:t>
            </a:r>
            <a:r>
              <a:rPr lang="en-US" sz="1800" dirty="0" smtClean="0">
                <a:solidFill>
                  <a:srgbClr val="CC33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is exact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for massless quarks:</a:t>
            </a:r>
            <a:endParaRPr lang="el-GR" sz="1800" dirty="0" smtClean="0">
              <a:solidFill>
                <a:srgbClr val="000000"/>
              </a:solidFill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8100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85800" y="3200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457200" y="2503488"/>
            <a:ext cx="54102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Corrections to the chiral anomaly prediction: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Calculations in NLO </a:t>
            </a:r>
            <a:r>
              <a:rPr lang="en-US" sz="1600" dirty="0" err="1" smtClean="0">
                <a:solidFill>
                  <a:srgbClr val="C00000"/>
                </a:solidFill>
                <a:latin typeface="Comic Sans MS" pitchFamily="66" charset="0"/>
              </a:rPr>
              <a:t>ChPT</a:t>
            </a: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: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Γ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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) = 8.10eV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r>
              <a:rPr lang="en-US" sz="1600" dirty="0" smtClean="0">
                <a:solidFill>
                  <a:srgbClr val="FF33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1.0%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  (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J. Goity, et al. Phys. Rev. D66:076014, 2002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Γ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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) = 8.06eV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r>
              <a:rPr lang="en-US" sz="1600" dirty="0" smtClean="0">
                <a:solidFill>
                  <a:srgbClr val="FF33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1.0%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  (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B. </a:t>
            </a:r>
            <a:r>
              <a:rPr lang="en-US" sz="1600" dirty="0" err="1" smtClean="0">
                <a:solidFill>
                  <a:srgbClr val="008000"/>
                </a:solidFill>
                <a:latin typeface="Comic Sans MS" pitchFamily="66" charset="0"/>
              </a:rPr>
              <a:t>Ananthanarayan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 et al. JHEP 05:052, 2002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Calculations in NNLO SU(2) </a:t>
            </a:r>
            <a:r>
              <a:rPr lang="en-US" sz="1600" dirty="0" err="1" smtClean="0">
                <a:solidFill>
                  <a:srgbClr val="C00000"/>
                </a:solidFill>
                <a:latin typeface="Comic Sans MS" pitchFamily="66" charset="0"/>
              </a:rPr>
              <a:t>ChPT</a:t>
            </a: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: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Γ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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) = 8.09eV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r>
              <a:rPr lang="en-US" sz="1600" dirty="0" smtClean="0">
                <a:solidFill>
                  <a:srgbClr val="FF33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1.3%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  (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K. </a:t>
            </a:r>
            <a:r>
              <a:rPr lang="en-US" sz="1600" dirty="0" err="1" smtClean="0">
                <a:solidFill>
                  <a:srgbClr val="008000"/>
                </a:solidFill>
                <a:latin typeface="Comic Sans MS" pitchFamily="66" charset="0"/>
              </a:rPr>
              <a:t>Kampf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 et al. Phys. Rev. D79:076005, 2009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228600" y="6019800"/>
            <a:ext cx="8728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CC3300"/>
              </a:buClr>
              <a:buSzPct val="85000"/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CC3300"/>
                </a:solidFill>
                <a:latin typeface="Comic Sans MS" pitchFamily="66" charset="0"/>
              </a:rPr>
              <a:t>Precision measurements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of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(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→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) at the percent level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will provide</a:t>
            </a:r>
          </a:p>
          <a:p>
            <a:pPr algn="l" eaLnBrk="1" hangingPunct="1">
              <a:buClr>
                <a:srgbClr val="CC3300"/>
              </a:buClr>
              <a:buSzPct val="85000"/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    a stringent test of a fundamental prediction of QCD.</a:t>
            </a:r>
          </a:p>
        </p:txBody>
      </p:sp>
      <p:sp>
        <p:nvSpPr>
          <p:cNvPr id="210967" name="Text Box 23"/>
          <p:cNvSpPr txBox="1">
            <a:spLocks noChangeArrowheads="1"/>
          </p:cNvSpPr>
          <p:nvPr/>
        </p:nvSpPr>
        <p:spPr bwMode="auto">
          <a:xfrm>
            <a:off x="457200" y="4927600"/>
            <a:ext cx="541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Calculations in QCD sum rule: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</a:rPr>
              <a:t>Γ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(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l-GR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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) = 7.93eV ± </a:t>
            </a:r>
            <a:r>
              <a:rPr lang="en-US" sz="1600" dirty="0" smtClean="0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1.5%</a:t>
            </a:r>
          </a:p>
          <a:p>
            <a:pPr lvl="1"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(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B.L. </a:t>
            </a:r>
            <a:r>
              <a:rPr lang="en-US" sz="1600" dirty="0" err="1" smtClean="0">
                <a:solidFill>
                  <a:srgbClr val="008000"/>
                </a:solidFill>
                <a:latin typeface="Comic Sans MS" pitchFamily="66" charset="0"/>
              </a:rPr>
              <a:t>Ioffe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, et al. Phys. </a:t>
            </a:r>
            <a:r>
              <a:rPr lang="en-US" sz="1600" dirty="0" err="1" smtClean="0">
                <a:solidFill>
                  <a:srgbClr val="008000"/>
                </a:solidFill>
                <a:latin typeface="Comic Sans MS" pitchFamily="66" charset="0"/>
              </a:rPr>
              <a:t>Lett</a:t>
            </a:r>
            <a:r>
              <a:rPr lang="en-US" sz="1600" dirty="0" smtClean="0">
                <a:solidFill>
                  <a:srgbClr val="008000"/>
                </a:solidFill>
                <a:latin typeface="Comic Sans MS" pitchFamily="66" charset="0"/>
              </a:rPr>
              <a:t>. B647, p. 389, 2007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sz="1600" dirty="0" smtClean="0">
              <a:solidFill>
                <a:srgbClr val="FF33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210969" name="Rectangle 25"/>
          <p:cNvSpPr>
            <a:spLocks noChangeArrowheads="1"/>
          </p:cNvSpPr>
          <p:nvPr/>
        </p:nvSpPr>
        <p:spPr bwMode="auto">
          <a:xfrm>
            <a:off x="228600" y="1676400"/>
            <a:ext cx="8915400" cy="78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q"/>
              <a:tabLst>
                <a:tab pos="5397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Γ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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is one of the few quantities in confinement region that QCD can</a:t>
            </a:r>
          </a:p>
          <a:p>
            <a:pPr algn="l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  <a:tabLst>
                <a:tab pos="539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calculate precisely to higher orders!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50192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4CAF713-6A26-484C-9880-9F2E6B63684A}" type="slidenum">
              <a:rPr lang="en-US" sz="1400">
                <a:solidFill>
                  <a:srgbClr val="000000"/>
                </a:solidFill>
                <a:latin typeface="Arial" charset="0"/>
              </a:rPr>
              <a:pPr eaLnBrk="1" hangingPunct="1"/>
              <a:t>7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0193" name="Group 126"/>
          <p:cNvGrpSpPr>
            <a:grpSpLocks/>
          </p:cNvGrpSpPr>
          <p:nvPr/>
        </p:nvGrpSpPr>
        <p:grpSpPr bwMode="auto">
          <a:xfrm>
            <a:off x="5867400" y="836613"/>
            <a:ext cx="2911475" cy="904875"/>
            <a:chOff x="5866446" y="837096"/>
            <a:chExt cx="2911794" cy="903836"/>
          </a:xfrm>
        </p:grpSpPr>
        <p:grpSp>
          <p:nvGrpSpPr>
            <p:cNvPr id="50194" name="Group 7"/>
            <p:cNvGrpSpPr>
              <a:grpSpLocks/>
            </p:cNvGrpSpPr>
            <p:nvPr/>
          </p:nvGrpSpPr>
          <p:grpSpPr bwMode="auto">
            <a:xfrm>
              <a:off x="5866446" y="837096"/>
              <a:ext cx="2820353" cy="799547"/>
              <a:chOff x="1371" y="863"/>
              <a:chExt cx="2538" cy="724"/>
            </a:xfrm>
          </p:grpSpPr>
          <p:sp>
            <p:nvSpPr>
              <p:cNvPr id="50196" name="Line 8"/>
              <p:cNvSpPr>
                <a:spLocks noChangeShapeType="1"/>
              </p:cNvSpPr>
              <p:nvPr/>
            </p:nvSpPr>
            <p:spPr bwMode="auto">
              <a:xfrm>
                <a:off x="2832" y="960"/>
                <a:ext cx="0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" name="Line 9"/>
              <p:cNvSpPr>
                <a:spLocks noChangeShapeType="1"/>
              </p:cNvSpPr>
              <p:nvPr/>
            </p:nvSpPr>
            <p:spPr bwMode="auto">
              <a:xfrm flipH="1">
                <a:off x="2352" y="960"/>
                <a:ext cx="48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" name="Line 10"/>
              <p:cNvSpPr>
                <a:spLocks noChangeShapeType="1"/>
              </p:cNvSpPr>
              <p:nvPr/>
            </p:nvSpPr>
            <p:spPr bwMode="auto">
              <a:xfrm>
                <a:off x="2352" y="1296"/>
                <a:ext cx="48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" name="Line 11"/>
              <p:cNvSpPr>
                <a:spLocks noChangeShapeType="1"/>
              </p:cNvSpPr>
              <p:nvPr/>
            </p:nvSpPr>
            <p:spPr bwMode="auto">
              <a:xfrm flipV="1">
                <a:off x="1728" y="1296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" name="Text Box 12"/>
              <p:cNvSpPr txBox="1">
                <a:spLocks noChangeArrowheads="1"/>
              </p:cNvSpPr>
              <p:nvPr/>
            </p:nvSpPr>
            <p:spPr bwMode="auto">
              <a:xfrm>
                <a:off x="1371" y="1200"/>
                <a:ext cx="343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  <a:buClr>
                    <a:srgbClr val="0000FF"/>
                  </a:buClr>
                  <a:buFont typeface="Wingdings" pitchFamily="2" charset="2"/>
                  <a:buNone/>
                </a:pPr>
                <a:r>
                  <a:rPr lang="el-GR" sz="18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π</a:t>
                </a:r>
                <a:endParaRPr lang="en-US" sz="1800" baseline="30000" dirty="0" smtClean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0201" name="Text Box 13"/>
              <p:cNvSpPr txBox="1">
                <a:spLocks noChangeArrowheads="1"/>
              </p:cNvSpPr>
              <p:nvPr/>
            </p:nvSpPr>
            <p:spPr bwMode="auto">
              <a:xfrm>
                <a:off x="3552" y="864"/>
                <a:ext cx="357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  <a:buClr>
                    <a:srgbClr val="0000FF"/>
                  </a:buClr>
                  <a:buFont typeface="Wingdings" pitchFamily="2" charset="2"/>
                  <a:buNone/>
                </a:pPr>
                <a:r>
                  <a:rPr lang="en-US" sz="1800" smtClean="0">
                    <a:solidFill>
                      <a:srgbClr val="000000"/>
                    </a:solidFill>
                    <a:latin typeface="Comic Sans MS" pitchFamily="66" charset="0"/>
                  </a:rPr>
                  <a:t>k</a:t>
                </a:r>
                <a:r>
                  <a:rPr lang="en-US" sz="1800" baseline="-25000" smtClean="0">
                    <a:solidFill>
                      <a:srgbClr val="000000"/>
                    </a:solidFill>
                    <a:latin typeface="Comic Sans MS" pitchFamily="66" charset="0"/>
                  </a:rPr>
                  <a:t>1</a:t>
                </a:r>
              </a:p>
            </p:txBody>
          </p:sp>
          <p:grpSp>
            <p:nvGrpSpPr>
              <p:cNvPr id="50202" name="Group 15"/>
              <p:cNvGrpSpPr>
                <a:grpSpLocks/>
              </p:cNvGrpSpPr>
              <p:nvPr/>
            </p:nvGrpSpPr>
            <p:grpSpPr bwMode="auto">
              <a:xfrm>
                <a:off x="2832" y="863"/>
                <a:ext cx="671" cy="196"/>
                <a:chOff x="1746" y="1436"/>
                <a:chExt cx="1086" cy="293"/>
              </a:xfrm>
            </p:grpSpPr>
            <p:grpSp>
              <p:nvGrpSpPr>
                <p:cNvPr id="50226" name="Group 16"/>
                <p:cNvGrpSpPr>
                  <a:grpSpLocks/>
                </p:cNvGrpSpPr>
                <p:nvPr/>
              </p:nvGrpSpPr>
              <p:grpSpPr bwMode="auto">
                <a:xfrm>
                  <a:off x="1979" y="1440"/>
                  <a:ext cx="707" cy="289"/>
                  <a:chOff x="576" y="2016"/>
                  <a:chExt cx="5184" cy="769"/>
                </a:xfrm>
              </p:grpSpPr>
              <p:grpSp>
                <p:nvGrpSpPr>
                  <p:cNvPr id="50233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028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44" name="Arc 18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5" name="Arc 19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6" name="Arc 20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7" name="Arc 21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50234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300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40" name="Arc 23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1" name="Arc 24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2" name="Arc 25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43" name="Arc 2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50235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76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36" name="Arc 28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37" name="Arc 29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38" name="Arc 30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39" name="Arc 31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0227" name="Group 32"/>
                <p:cNvGrpSpPr>
                  <a:grpSpLocks/>
                </p:cNvGrpSpPr>
                <p:nvPr/>
              </p:nvGrpSpPr>
              <p:grpSpPr bwMode="auto">
                <a:xfrm>
                  <a:off x="1746" y="1436"/>
                  <a:ext cx="233" cy="288"/>
                  <a:chOff x="432" y="1584"/>
                  <a:chExt cx="1732" cy="769"/>
                </a:xfrm>
              </p:grpSpPr>
              <p:sp>
                <p:nvSpPr>
                  <p:cNvPr id="50229" name="Arc 33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30" name="Arc 34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31" name="Arc 35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32" name="Arc 36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50228" name="Line 37"/>
                <p:cNvSpPr>
                  <a:spLocks noChangeShapeType="1"/>
                </p:cNvSpPr>
                <p:nvPr/>
              </p:nvSpPr>
              <p:spPr bwMode="auto">
                <a:xfrm>
                  <a:off x="2688" y="1584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0203" name="Group 38"/>
              <p:cNvGrpSpPr>
                <a:grpSpLocks/>
              </p:cNvGrpSpPr>
              <p:nvPr/>
            </p:nvGrpSpPr>
            <p:grpSpPr bwMode="auto">
              <a:xfrm>
                <a:off x="2832" y="1391"/>
                <a:ext cx="671" cy="196"/>
                <a:chOff x="1746" y="1436"/>
                <a:chExt cx="1086" cy="293"/>
              </a:xfrm>
            </p:grpSpPr>
            <p:grpSp>
              <p:nvGrpSpPr>
                <p:cNvPr id="50204" name="Group 39"/>
                <p:cNvGrpSpPr>
                  <a:grpSpLocks/>
                </p:cNvGrpSpPr>
                <p:nvPr/>
              </p:nvGrpSpPr>
              <p:grpSpPr bwMode="auto">
                <a:xfrm>
                  <a:off x="1979" y="1440"/>
                  <a:ext cx="707" cy="289"/>
                  <a:chOff x="576" y="2016"/>
                  <a:chExt cx="5184" cy="769"/>
                </a:xfrm>
              </p:grpSpPr>
              <p:grpSp>
                <p:nvGrpSpPr>
                  <p:cNvPr id="5021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4028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22" name="Arc 41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23" name="Arc 42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24" name="Arc 43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25" name="Arc 44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50212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300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18" name="Arc 46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19" name="Arc 47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20" name="Arc 48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21" name="Arc 49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50213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576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50214" name="Arc 51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15" name="Arc 52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16" name="Arc 53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17" name="Arc 54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0205" name="Group 55"/>
                <p:cNvGrpSpPr>
                  <a:grpSpLocks/>
                </p:cNvGrpSpPr>
                <p:nvPr/>
              </p:nvGrpSpPr>
              <p:grpSpPr bwMode="auto">
                <a:xfrm>
                  <a:off x="1746" y="1436"/>
                  <a:ext cx="233" cy="288"/>
                  <a:chOff x="432" y="1584"/>
                  <a:chExt cx="1732" cy="769"/>
                </a:xfrm>
              </p:grpSpPr>
              <p:sp>
                <p:nvSpPr>
                  <p:cNvPr id="50207" name="Arc 56"/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08" name="Arc 57"/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09" name="Arc 58"/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210" name="Arc 59"/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50206" name="Line 60"/>
                <p:cNvSpPr>
                  <a:spLocks noChangeShapeType="1"/>
                </p:cNvSpPr>
                <p:nvPr/>
              </p:nvSpPr>
              <p:spPr bwMode="auto">
                <a:xfrm>
                  <a:off x="2688" y="1584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0195" name="Text Box 13"/>
            <p:cNvSpPr txBox="1">
              <a:spLocks noChangeArrowheads="1"/>
            </p:cNvSpPr>
            <p:nvPr/>
          </p:nvSpPr>
          <p:spPr bwMode="auto">
            <a:xfrm>
              <a:off x="8305800" y="1371600"/>
              <a:ext cx="4724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800" smtClean="0">
                  <a:solidFill>
                    <a:srgbClr val="000000"/>
                  </a:solidFill>
                  <a:latin typeface="Comic Sans MS" pitchFamily="66" charset="0"/>
                </a:rPr>
                <a:t>k</a:t>
              </a:r>
              <a:r>
                <a:rPr lang="en-US" sz="1800" baseline="-25000" smtClean="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970" y="2322513"/>
            <a:ext cx="3201374" cy="3559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456" y="2322576"/>
            <a:ext cx="3206115" cy="3564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456" y="2322576"/>
            <a:ext cx="3206115" cy="3564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456" y="2322576"/>
            <a:ext cx="3206115" cy="3564446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5798768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1" grpId="0"/>
      <p:bldP spid="210954" grpId="0"/>
      <p:bldP spid="2109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36F0AFE-7FB7-4C4F-9D63-D169829B237F}" type="slidenum">
              <a:rPr lang="en-US" sz="1400">
                <a:solidFill>
                  <a:srgbClr val="000000"/>
                </a:solidFill>
                <a:latin typeface="Arial" charset="0"/>
              </a:rPr>
              <a:pPr eaLnBrk="1" hangingPunct="1"/>
              <a:t>8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381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Primakoff Method</a:t>
            </a:r>
          </a:p>
        </p:txBody>
      </p:sp>
      <p:graphicFrame>
        <p:nvGraphicFramePr>
          <p:cNvPr id="2160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85738" y="2895600"/>
          <a:ext cx="4505325" cy="831850"/>
        </p:xfrm>
        <a:graphic>
          <a:graphicData uri="http://schemas.openxmlformats.org/presentationml/2006/ole">
            <p:oleObj spid="_x0000_s93300" name="Equation" r:id="rId4" imgW="2476500" imgH="457200" progId="Equation.DSMT4">
              <p:embed/>
            </p:oleObj>
          </a:graphicData>
        </a:graphic>
      </p:graphicFrame>
      <p:pic>
        <p:nvPicPr>
          <p:cNvPr id="216068" name="Picture 4" descr="primakoff_effect_lar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2514600" cy="2514600"/>
          </a:xfrm>
          <a:noFill/>
        </p:spPr>
      </p:pic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990600" y="2971800"/>
            <a:ext cx="457200" cy="609600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l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en-US" sz="18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1447800"/>
            <a:ext cx="914400" cy="593725"/>
            <a:chOff x="480" y="2352"/>
            <a:chExt cx="816" cy="480"/>
          </a:xfrm>
        </p:grpSpPr>
        <p:sp>
          <p:nvSpPr>
            <p:cNvPr id="51221" name="Text Box 7"/>
            <p:cNvSpPr txBox="1">
              <a:spLocks noChangeArrowheads="1"/>
            </p:cNvSpPr>
            <p:nvPr/>
          </p:nvSpPr>
          <p:spPr bwMode="auto">
            <a:xfrm>
              <a:off x="480" y="2496"/>
              <a:ext cx="67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sz="1600" b="1" i="1" smtClean="0">
                  <a:solidFill>
                    <a:srgbClr val="000000"/>
                  </a:solidFill>
                  <a:latin typeface="Comic Sans MS" pitchFamily="66" charset="0"/>
                </a:rPr>
                <a:t>ρ</a:t>
              </a:r>
              <a:r>
                <a:rPr lang="en-US" sz="1600" b="1" i="1" smtClean="0">
                  <a:solidFill>
                    <a:srgbClr val="000000"/>
                  </a:solidFill>
                  <a:latin typeface="Comic Sans MS" pitchFamily="66" charset="0"/>
                </a:rPr>
                <a:t>,</a:t>
              </a:r>
              <a:r>
                <a:rPr lang="el-GR" sz="1600" b="1" i="1" smtClean="0">
                  <a:solidFill>
                    <a:srgbClr val="000000"/>
                  </a:solidFill>
                  <a:latin typeface="Comic Sans MS" pitchFamily="66" charset="0"/>
                </a:rPr>
                <a:t>ω</a:t>
              </a:r>
            </a:p>
          </p:txBody>
        </p:sp>
        <p:sp>
          <p:nvSpPr>
            <p:cNvPr id="51222" name="Line 8"/>
            <p:cNvSpPr>
              <a:spLocks noChangeShapeType="1"/>
            </p:cNvSpPr>
            <p:nvPr/>
          </p:nvSpPr>
          <p:spPr bwMode="auto">
            <a:xfrm>
              <a:off x="1296" y="2352"/>
              <a:ext cx="0" cy="480"/>
            </a:xfrm>
            <a:prstGeom prst="line">
              <a:avLst/>
            </a:prstGeom>
            <a:noFill/>
            <a:ln w="47625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eaVert"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0" y="4038600"/>
            <a:ext cx="518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mic Sans MS" pitchFamily="66" charset="0"/>
              </a:rPr>
              <a:t>Challenge: Extract the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pitchFamily="66" charset="0"/>
              </a:rPr>
              <a:t>Primakoff</a:t>
            </a:r>
            <a:r>
              <a:rPr lang="en-US" sz="1800" b="1" dirty="0" smtClean="0">
                <a:solidFill>
                  <a:srgbClr val="FF0000"/>
                </a:solidFill>
                <a:latin typeface="Comic Sans MS" pitchFamily="66" charset="0"/>
              </a:rPr>
              <a:t> amplitude</a:t>
            </a:r>
          </a:p>
        </p:txBody>
      </p:sp>
      <p:pic>
        <p:nvPicPr>
          <p:cNvPr id="216078" name="Picture 14" descr="coul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81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9" name="Picture 15" descr="cohe1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0" name="Picture 16" descr="inte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inco1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5486400" y="1371600"/>
            <a:ext cx="1317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800" baseline="30000" smtClean="0">
                <a:solidFill>
                  <a:srgbClr val="000000"/>
                </a:solidFill>
                <a:latin typeface="Comic Sans MS" pitchFamily="66" charset="0"/>
              </a:rPr>
              <a:t>12</a:t>
            </a:r>
            <a:r>
              <a:rPr lang="en-US" sz="1800" smtClean="0">
                <a:solidFill>
                  <a:srgbClr val="000000"/>
                </a:solidFill>
                <a:latin typeface="Comic Sans MS" pitchFamily="66" charset="0"/>
              </a:rPr>
              <a:t>C target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5334000" y="2286000"/>
            <a:ext cx="1069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FF0066"/>
                </a:solidFill>
                <a:latin typeface="Comic Sans MS" pitchFamily="66" charset="0"/>
              </a:rPr>
              <a:t>Primakoff</a:t>
            </a:r>
            <a:r>
              <a:rPr lang="en-US" sz="160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7010400" y="2286000"/>
            <a:ext cx="1416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0000FF"/>
                </a:solidFill>
                <a:latin typeface="Comic Sans MS" pitchFamily="66" charset="0"/>
              </a:rPr>
              <a:t>Nucl. Coherent</a:t>
            </a:r>
          </a:p>
        </p:txBody>
      </p:sp>
      <p:sp>
        <p:nvSpPr>
          <p:cNvPr id="216086" name="Text Box 22"/>
          <p:cNvSpPr txBox="1">
            <a:spLocks noChangeArrowheads="1"/>
          </p:cNvSpPr>
          <p:nvPr/>
        </p:nvSpPr>
        <p:spPr bwMode="auto">
          <a:xfrm>
            <a:off x="6248400" y="3683000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990099"/>
                </a:solidFill>
                <a:latin typeface="Comic Sans MS" pitchFamily="66" charset="0"/>
              </a:rPr>
              <a:t>Interference </a:t>
            </a:r>
          </a:p>
        </p:txBody>
      </p:sp>
      <p:sp>
        <p:nvSpPr>
          <p:cNvPr id="216087" name="Text Box 23"/>
          <p:cNvSpPr txBox="1">
            <a:spLocks noChangeArrowheads="1"/>
          </p:cNvSpPr>
          <p:nvPr/>
        </p:nvSpPr>
        <p:spPr bwMode="auto">
          <a:xfrm>
            <a:off x="7620000" y="3429000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008000"/>
                </a:solidFill>
                <a:latin typeface="Comic Sans MS" pitchFamily="66" charset="0"/>
              </a:rPr>
              <a:t>Nucl. Incoh.</a:t>
            </a:r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16088" name="Picture 24" descr="suma0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28600" y="4495800"/>
            <a:ext cx="3962400" cy="21542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Requirement: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Photon flux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Beam energy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l-GR" b="1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b="1" baseline="30000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production Angular resolution       </a:t>
            </a:r>
          </a:p>
          <a:p>
            <a:pPr algn="l">
              <a:spcBef>
                <a:spcPct val="50000"/>
              </a:spcBef>
            </a:pP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572000" y="4648200"/>
            <a:ext cx="4419600" cy="2215991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Features of </a:t>
            </a:r>
            <a:r>
              <a:rPr lang="en-US" sz="1800" b="1" dirty="0" err="1">
                <a:solidFill>
                  <a:srgbClr val="000000"/>
                </a:solidFill>
                <a:latin typeface="Comic Sans MS" pitchFamily="66" charset="0"/>
              </a:rPr>
              <a:t>Primakoff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 cross section: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Peaked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at very small forward 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angle:</a:t>
            </a:r>
          </a:p>
          <a:p>
            <a:pPr algn="l">
              <a:spcBef>
                <a:spcPct val="50000"/>
              </a:spcBef>
            </a:pPr>
            <a:endParaRPr lang="en-US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Beam energy sensitive:</a:t>
            </a:r>
          </a:p>
          <a:p>
            <a:pPr algn="l">
              <a:spcBef>
                <a:spcPct val="50000"/>
              </a:spcBef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Coherent process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0257819"/>
              </p:ext>
            </p:extLst>
          </p:nvPr>
        </p:nvGraphicFramePr>
        <p:xfrm>
          <a:off x="4876264" y="5257800"/>
          <a:ext cx="1403350" cy="601436"/>
        </p:xfrm>
        <a:graphic>
          <a:graphicData uri="http://schemas.openxmlformats.org/presentationml/2006/ole">
            <p:oleObj spid="_x0000_s93301" name="Equation" r:id="rId11" imgW="977760" imgH="41904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5307981"/>
              </p:ext>
            </p:extLst>
          </p:nvPr>
        </p:nvGraphicFramePr>
        <p:xfrm>
          <a:off x="4800600" y="5972175"/>
          <a:ext cx="3298825" cy="657225"/>
        </p:xfrm>
        <a:graphic>
          <a:graphicData uri="http://schemas.openxmlformats.org/presentationml/2006/ole">
            <p:oleObj spid="_x0000_s93302" name="Equation" r:id="rId12" imgW="2298600" imgH="457200" progId="Equation.3">
              <p:embed/>
            </p:oleObj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xmlns="" val="2080581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9" grpId="0" animBg="1"/>
      <p:bldP spid="216073" grpId="0"/>
      <p:bldP spid="216083" grpId="0"/>
      <p:bldP spid="216084" grpId="0"/>
      <p:bldP spid="216085" grpId="0"/>
      <p:bldP spid="216086" grpId="0"/>
      <p:bldP spid="216087" grpId="0"/>
      <p:bldP spid="2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333399"/>
                </a:solidFill>
                <a:latin typeface="Comic Sans MS" pitchFamily="66" charset="0"/>
              </a:rPr>
              <a:t>PrimEx</a:t>
            </a:r>
            <a:r>
              <a:rPr lang="en-US" sz="3200" dirty="0" smtClean="0">
                <a:solidFill>
                  <a:srgbClr val="333399"/>
                </a:solidFill>
                <a:latin typeface="Comic Sans MS" pitchFamily="66" charset="0"/>
              </a:rPr>
              <a:t>-I (2004)</a:t>
            </a:r>
          </a:p>
        </p:txBody>
      </p:sp>
      <p:pic>
        <p:nvPicPr>
          <p:cNvPr id="52227" name="Picture 8" descr="primex_set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89338" y="-533400"/>
            <a:ext cx="5707062" cy="784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10"/>
          <p:cNvSpPr txBox="1">
            <a:spLocks noChangeArrowheads="1"/>
          </p:cNvSpPr>
          <p:nvPr/>
        </p:nvSpPr>
        <p:spPr bwMode="auto">
          <a:xfrm>
            <a:off x="0" y="990600"/>
            <a:ext cx="3810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1800"/>
              <a:t> 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JLab Hall B high resolution,</a:t>
            </a:r>
          </a:p>
          <a:p>
            <a:pPr algn="l">
              <a:buClr>
                <a:srgbClr val="CC3300"/>
              </a:buClr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  high  intensity photon tagging</a:t>
            </a:r>
          </a:p>
          <a:p>
            <a:pPr algn="l">
              <a:buClr>
                <a:srgbClr val="CC3300"/>
              </a:buClr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  facility</a:t>
            </a:r>
          </a:p>
        </p:txBody>
      </p:sp>
      <p:sp>
        <p:nvSpPr>
          <p:cNvPr id="52229" name="Text Box 11"/>
          <p:cNvSpPr txBox="1">
            <a:spLocks noChangeArrowheads="1"/>
          </p:cNvSpPr>
          <p:nvPr/>
        </p:nvSpPr>
        <p:spPr bwMode="auto">
          <a:xfrm>
            <a:off x="0" y="2609850"/>
            <a:ext cx="4648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C3300"/>
              </a:buClr>
              <a:buFont typeface="Wingdings" pitchFamily="2" charset="2"/>
              <a:buChar char="q"/>
            </a:pPr>
            <a:r>
              <a:rPr lang="en-US"/>
              <a:t> 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New pair spectrometer for</a:t>
            </a:r>
          </a:p>
          <a:p>
            <a:pPr algn="l">
              <a:buClr>
                <a:srgbClr val="CC3300"/>
              </a:buClr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   photon flux control at high</a:t>
            </a:r>
          </a:p>
          <a:p>
            <a:pPr algn="l">
              <a:buClr>
                <a:srgbClr val="CC3300"/>
              </a:buClr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    beam intensities</a:t>
            </a:r>
            <a:r>
              <a:rPr lang="en-US" sz="1800">
                <a:solidFill>
                  <a:srgbClr val="CC0066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CC3300"/>
              </a:buClr>
              <a:buFont typeface="Wingdings" pitchFamily="2" charset="2"/>
              <a:buNone/>
            </a:pPr>
            <a:r>
              <a:rPr lang="en-US" sz="1800">
                <a:solidFill>
                  <a:srgbClr val="CC0066"/>
                </a:solidFill>
                <a:latin typeface="Comic Sans MS" pitchFamily="66" charset="0"/>
              </a:rPr>
              <a:t>               1% accuracy has been achieved</a:t>
            </a:r>
            <a:endParaRPr 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0" y="4611688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buClr>
                <a:srgbClr val="CC3300"/>
              </a:buClr>
              <a:buFont typeface="Wingdings" pitchFamily="2" charset="2"/>
              <a:buChar char="q"/>
            </a:pPr>
            <a:r>
              <a:rPr lang="en-US"/>
              <a:t> </a:t>
            </a: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New high resolution hybrid </a:t>
            </a:r>
          </a:p>
          <a:p>
            <a:pPr algn="l">
              <a:buClr>
                <a:srgbClr val="CC3300"/>
              </a:buClr>
              <a:buFont typeface="Wingdings" pitchFamily="2" charset="2"/>
              <a:buNone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   multi-channel  calorimeter</a:t>
            </a:r>
          </a:p>
          <a:p>
            <a:pPr algn="l">
              <a:buClr>
                <a:srgbClr val="CC3300"/>
              </a:buClr>
              <a:buFont typeface="Wingdings" pitchFamily="2" charset="2"/>
              <a:buNone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   (HyCal)</a:t>
            </a:r>
          </a:p>
        </p:txBody>
      </p:sp>
      <p:sp>
        <p:nvSpPr>
          <p:cNvPr id="52231" name="Right Arrow 10"/>
          <p:cNvSpPr>
            <a:spLocks noChangeArrowheads="1"/>
          </p:cNvSpPr>
          <p:nvPr/>
        </p:nvSpPr>
        <p:spPr bwMode="auto">
          <a:xfrm>
            <a:off x="304800" y="3505200"/>
            <a:ext cx="685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/>
            <a:endParaRPr lang="en-US"/>
          </a:p>
        </p:txBody>
      </p:sp>
      <p:pic>
        <p:nvPicPr>
          <p:cNvPr id="52232" name="Picture 18" descr="hycal_oct_2_testl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53000"/>
            <a:ext cx="20272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5ACBDE0F-6780-4EBE-B9E9-8190ED5A5391}" type="slidenum">
              <a:rPr lang="en-US" sz="1400" smtClean="0">
                <a:latin typeface="Arial" charset="0"/>
              </a:rPr>
              <a:pPr>
                <a:defRPr/>
              </a:pPr>
              <a:t>9</a:t>
            </a:fld>
            <a:endParaRPr 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823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6.4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0.7|0.7|1.2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2|1.4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3.2|65.9|7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1.3|7.4|23.7|25.2|3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4|1.3|1.9|3.5|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5|1.5|0.9|1.3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5|10.2|1.3|5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omic Sans MS" pitchFamily="66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8906</TotalTime>
  <Words>3066</Words>
  <Application>Microsoft Office PowerPoint</Application>
  <PresentationFormat>On-screen Show (4:3)</PresentationFormat>
  <Paragraphs>586</Paragraphs>
  <Slides>48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Ocean</vt:lpstr>
      <vt:lpstr>Office Theme</vt:lpstr>
      <vt:lpstr>1_Ocean</vt:lpstr>
      <vt:lpstr>2_Ocean</vt:lpstr>
      <vt:lpstr>4_Ocean</vt:lpstr>
      <vt:lpstr>5_Ocean</vt:lpstr>
      <vt:lpstr>Default Design</vt:lpstr>
      <vt:lpstr>7_Ocean</vt:lpstr>
      <vt:lpstr>3_Ocean</vt:lpstr>
      <vt:lpstr>8_Ocean</vt:lpstr>
      <vt:lpstr>Equation</vt:lpstr>
      <vt:lpstr>MathType 6.0 Equation</vt:lpstr>
      <vt:lpstr>  PrimEx Experiments and the Prospects of Rare Meson Decays at GlueX</vt:lpstr>
      <vt:lpstr>Current Challenges in Physics</vt:lpstr>
      <vt:lpstr>Continuous symmetries of QCD in the chiral limit</vt:lpstr>
      <vt:lpstr>     Fate of QCD symmetries</vt:lpstr>
      <vt:lpstr>Lightest pseudoscalar mesons </vt:lpstr>
      <vt:lpstr> Primakoff Program at Jlab 6 &amp; 12 GeV</vt:lpstr>
      <vt:lpstr>Γ(0→) Experiments @ 6 GeV</vt:lpstr>
      <vt:lpstr>Primakoff Method</vt:lpstr>
      <vt:lpstr>PrimEx-I (2004)</vt:lpstr>
      <vt:lpstr>Fit Differential Cross Sections to Extract Γ(0) </vt:lpstr>
      <vt:lpstr>Slide 11</vt:lpstr>
      <vt:lpstr>Goal for PrimEx-II (2010)</vt:lpstr>
      <vt:lpstr>Slide 13</vt:lpstr>
      <vt:lpstr> Outcomes from Γ(η→) Experiment @ 12 GeV </vt:lpstr>
      <vt:lpstr> Challenges in the → Primakoff experiment</vt:lpstr>
      <vt:lpstr>Measurement of Γ(→)  in Hall D at 12 GeV</vt:lpstr>
      <vt:lpstr>Transition Form Factors F(*→p)  (at Low Q2)</vt:lpstr>
      <vt:lpstr>Why η is an unique probe for New physics ?</vt:lpstr>
      <vt:lpstr> η Neutral Rare Decay Channels </vt:lpstr>
      <vt:lpstr>Status of η→0 0 </vt:lpstr>
      <vt:lpstr>Strong CP Problem</vt:lpstr>
      <vt:lpstr>World competition in Rare η Decays </vt:lpstr>
      <vt:lpstr>Filter Background with η Energy Boost </vt:lpstr>
      <vt:lpstr>Proposed JEF Experiment in Hall D </vt:lpstr>
      <vt:lpstr>Projected JEF Measurement on ηπ02γ</vt:lpstr>
      <vt:lpstr>Improvement on SM Forbidden Channels   </vt:lpstr>
      <vt:lpstr>Neutral Vector U Boson (Dark Photon) </vt:lpstr>
      <vt:lpstr>U in Meson Decays</vt:lpstr>
      <vt:lpstr>Experimental Sensitivity</vt:lpstr>
      <vt:lpstr>Summary</vt:lpstr>
      <vt:lpstr>Slide 31</vt:lpstr>
      <vt:lpstr>S/N Ratio vs. Calorimeter Types signal:             ,   background:                      </vt:lpstr>
      <vt:lpstr>Experimental Glimpse</vt:lpstr>
      <vt:lpstr>Rate Estimation</vt:lpstr>
      <vt:lpstr>Flavor-Conserving P and CP Violating  in η→0 0 </vt:lpstr>
      <vt:lpstr>C Violating η→3γ</vt:lpstr>
      <vt:lpstr> Acceptance of FCAL-II (118x118 cm2)</vt:lpstr>
      <vt:lpstr>Rate Estimation</vt:lpstr>
      <vt:lpstr>Allowed Rare Decay η→0 </vt:lpstr>
      <vt:lpstr>Detection of Recoil Proton with GlueX</vt:lpstr>
      <vt:lpstr>Advantages of Hall D</vt:lpstr>
      <vt:lpstr>Light Dark Matter Particle</vt:lpstr>
      <vt:lpstr>Summary continue</vt:lpstr>
      <vt:lpstr>Verification of Overall Systematical Uncertainties</vt:lpstr>
      <vt:lpstr> Cornell Primakoff Experiment</vt:lpstr>
      <vt:lpstr>Hadronic Backgrounds Reduction in 4 States </vt:lpstr>
      <vt:lpstr> Estimated Error Budget</vt:lpstr>
      <vt:lpstr>Advantages of the Proposed  Light Targets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Measurements of   Radiative Decay width  and Transition  Form Factor of  π0,η, and η׳</dc:title>
  <dc:creator>Lgan</dc:creator>
  <cp:lastModifiedBy>Lgan</cp:lastModifiedBy>
  <cp:revision>1000</cp:revision>
  <dcterms:created xsi:type="dcterms:W3CDTF">2004-05-10T07:00:35Z</dcterms:created>
  <dcterms:modified xsi:type="dcterms:W3CDTF">2013-04-04T04:01:21Z</dcterms:modified>
</cp:coreProperties>
</file>