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B629-FF86-4A0A-B31E-79ACB7D8902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FAB7-6100-4675-8914-7A2E3A08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B629-FF86-4A0A-B31E-79ACB7D8902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FAB7-6100-4675-8914-7A2E3A08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5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B629-FF86-4A0A-B31E-79ACB7D8902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FAB7-6100-4675-8914-7A2E3A08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7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B629-FF86-4A0A-B31E-79ACB7D8902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FAB7-6100-4675-8914-7A2E3A08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B629-FF86-4A0A-B31E-79ACB7D8902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FAB7-6100-4675-8914-7A2E3A08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7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B629-FF86-4A0A-B31E-79ACB7D8902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FAB7-6100-4675-8914-7A2E3A08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B629-FF86-4A0A-B31E-79ACB7D8902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FAB7-6100-4675-8914-7A2E3A08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6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B629-FF86-4A0A-B31E-79ACB7D8902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FAB7-6100-4675-8914-7A2E3A08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B629-FF86-4A0A-B31E-79ACB7D8902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FAB7-6100-4675-8914-7A2E3A08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B629-FF86-4A0A-B31E-79ACB7D8902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FAB7-6100-4675-8914-7A2E3A08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6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B629-FF86-4A0A-B31E-79ACB7D8902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FAB7-6100-4675-8914-7A2E3A08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0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B629-FF86-4A0A-B31E-79ACB7D8902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CFAB7-6100-4675-8914-7A2E3A08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7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Polishing and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07/10/14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9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Previous Polishing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086600" cy="5324325"/>
          </a:xfrm>
        </p:spPr>
      </p:pic>
    </p:spTree>
    <p:extLst>
      <p:ext uri="{BB962C8B-B14F-4D97-AF65-F5344CB8AC3E}">
        <p14:creationId xmlns:p14="http://schemas.microsoft.com/office/powerpoint/2010/main" val="78185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/>
              <a:t>Previous Polishing </a:t>
            </a:r>
            <a:r>
              <a:rPr lang="en-US" dirty="0" smtClean="0"/>
              <a:t>Methods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087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Scintillator and buffing wheel are kept cool and wet at all times</a:t>
            </a:r>
          </a:p>
          <a:p>
            <a:pPr lvl="1"/>
            <a:r>
              <a:rPr lang="en-US" dirty="0" smtClean="0"/>
              <a:t>Achieved with low buffing speeds (&lt; 1500 rpms)</a:t>
            </a:r>
          </a:p>
          <a:p>
            <a:r>
              <a:rPr lang="en-US" dirty="0" smtClean="0"/>
              <a:t>Polish in 20 minute intervals (~1000 rpms)</a:t>
            </a:r>
          </a:p>
          <a:p>
            <a:pPr lvl="1"/>
            <a:r>
              <a:rPr lang="en-US" dirty="0" smtClean="0"/>
              <a:t>10 min in straight section -&gt; 0.05 </a:t>
            </a:r>
            <a:r>
              <a:rPr lang="el-GR" dirty="0" smtClean="0"/>
              <a:t>μ</a:t>
            </a:r>
            <a:r>
              <a:rPr lang="en-US" dirty="0" smtClean="0"/>
              <a:t>m Buehler Alumina</a:t>
            </a:r>
          </a:p>
          <a:p>
            <a:pPr lvl="1"/>
            <a:r>
              <a:rPr lang="en-US" dirty="0" smtClean="0"/>
              <a:t>10 min in bend and nose </a:t>
            </a:r>
            <a:r>
              <a:rPr lang="en-US" dirty="0"/>
              <a:t>-&gt; 0.05 </a:t>
            </a:r>
            <a:r>
              <a:rPr lang="el-GR" dirty="0"/>
              <a:t>μ</a:t>
            </a:r>
            <a:r>
              <a:rPr lang="en-US" dirty="0"/>
              <a:t>m Buehler Alumina</a:t>
            </a:r>
            <a:endParaRPr lang="en-US" dirty="0" smtClean="0"/>
          </a:p>
          <a:p>
            <a:r>
              <a:rPr lang="en-US" dirty="0" smtClean="0"/>
              <a:t>Polish both sides of scintillators with equal time and attention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02" y="838200"/>
            <a:ext cx="4629796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110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Paddle 27 Results (Old Polishing Methods)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6005035" cy="4525963"/>
          </a:xfrm>
        </p:spPr>
      </p:pic>
      <p:sp>
        <p:nvSpPr>
          <p:cNvPr id="6" name="TextBox 5"/>
          <p:cNvSpPr txBox="1"/>
          <p:nvPr/>
        </p:nvSpPr>
        <p:spPr>
          <a:xfrm>
            <a:off x="5758249" y="1600200"/>
            <a:ext cx="335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data have not been corrected for the trigger (≈ 30 </a:t>
            </a:r>
            <a:r>
              <a:rPr lang="en-US" dirty="0" err="1"/>
              <a:t>ps</a:t>
            </a:r>
            <a:r>
              <a:rPr lang="en-US" dirty="0"/>
              <a:t> reduction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Paddle 27 is one of the better bars in the lot of 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Average Time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Unpolished: 361 </a:t>
            </a:r>
            <a:r>
              <a:rPr lang="en-US" dirty="0" err="1" smtClean="0">
                <a:solidFill>
                  <a:srgbClr val="FF0000"/>
                </a:solidFill>
              </a:rPr>
              <a:t>ps</a:t>
            </a:r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Trial 1: 332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Trial 2: 339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Trail 3: 334 </a:t>
            </a:r>
            <a:r>
              <a:rPr lang="en-US" dirty="0" err="1" smtClean="0">
                <a:solidFill>
                  <a:srgbClr val="00B050"/>
                </a:solidFill>
              </a:rPr>
              <a:t>ps</a:t>
            </a:r>
            <a:endParaRPr lang="en-US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Polishing after 2 trials rid the surface of virtually all fine scratches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Possible to recover ≈ 25 – 40 </a:t>
            </a:r>
            <a:r>
              <a:rPr lang="en-US" dirty="0" err="1" smtClean="0"/>
              <a:t>ps</a:t>
            </a:r>
            <a:r>
              <a:rPr lang="en-US" dirty="0" smtClean="0"/>
              <a:t> with previous polishing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0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Polishing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Same basic setup as before</a:t>
            </a:r>
          </a:p>
          <a:p>
            <a:r>
              <a:rPr lang="en-US" dirty="0" smtClean="0"/>
              <a:t>Scintillator </a:t>
            </a:r>
            <a:r>
              <a:rPr lang="en-US" dirty="0"/>
              <a:t>and buffing wheel are kept cool and wet at all times</a:t>
            </a:r>
          </a:p>
          <a:p>
            <a:pPr lvl="1"/>
            <a:r>
              <a:rPr lang="en-US" dirty="0"/>
              <a:t>Achieved with low buffing speeds (&lt; 1500 rpms)</a:t>
            </a:r>
          </a:p>
          <a:p>
            <a:r>
              <a:rPr lang="en-US" dirty="0"/>
              <a:t>Polish in 1</a:t>
            </a:r>
            <a:r>
              <a:rPr lang="en-US" dirty="0" smtClean="0"/>
              <a:t> hour intervals </a:t>
            </a:r>
            <a:r>
              <a:rPr lang="en-US" dirty="0"/>
              <a:t>(~1000 rpms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First polish with diluted 0.3 </a:t>
            </a:r>
            <a:r>
              <a:rPr lang="el-GR" dirty="0" smtClean="0"/>
              <a:t>μ</a:t>
            </a:r>
            <a:r>
              <a:rPr lang="en-US" dirty="0"/>
              <a:t>m Allied </a:t>
            </a:r>
            <a:r>
              <a:rPr lang="en-US" dirty="0" smtClean="0"/>
              <a:t>Alumina</a:t>
            </a:r>
            <a:endParaRPr lang="en-US" dirty="0"/>
          </a:p>
          <a:p>
            <a:pPr lvl="2"/>
            <a:r>
              <a:rPr lang="en-US" dirty="0" smtClean="0"/>
              <a:t>30 </a:t>
            </a:r>
            <a:r>
              <a:rPr lang="en-US" dirty="0"/>
              <a:t>min in straight </a:t>
            </a:r>
            <a:r>
              <a:rPr lang="en-US" dirty="0" smtClean="0"/>
              <a:t>section </a:t>
            </a:r>
            <a:endParaRPr lang="en-US" dirty="0"/>
          </a:p>
          <a:p>
            <a:pPr lvl="2"/>
            <a:r>
              <a:rPr lang="en-US" dirty="0" smtClean="0"/>
              <a:t>30 min in bend and nose</a:t>
            </a:r>
          </a:p>
          <a:p>
            <a:pPr lvl="2"/>
            <a:r>
              <a:rPr lang="en-US" dirty="0" smtClean="0"/>
              <a:t>If Comet Tails (&lt; 2 mm scratches incurred during the polishing </a:t>
            </a:r>
            <a:r>
              <a:rPr lang="en-US" dirty="0" err="1" smtClean="0"/>
              <a:t>procress</a:t>
            </a:r>
            <a:r>
              <a:rPr lang="en-US" dirty="0" smtClean="0"/>
              <a:t>) exist then </a:t>
            </a:r>
            <a:r>
              <a:rPr lang="en-US" dirty="0"/>
              <a:t>0.3 </a:t>
            </a:r>
            <a:r>
              <a:rPr lang="el-GR" dirty="0"/>
              <a:t>μ</a:t>
            </a:r>
            <a:r>
              <a:rPr lang="en-US" dirty="0" smtClean="0"/>
              <a:t>m Alumina is applied to a glass cleaning cloth and polished by hand until the micro-scratches are removed</a:t>
            </a:r>
          </a:p>
          <a:p>
            <a:pPr lvl="1"/>
            <a:r>
              <a:rPr lang="en-US" dirty="0" smtClean="0"/>
              <a:t>Second polish with diluted 0.05 </a:t>
            </a:r>
            <a:r>
              <a:rPr lang="el-GR" dirty="0"/>
              <a:t>μ</a:t>
            </a:r>
            <a:r>
              <a:rPr lang="en-US" dirty="0"/>
              <a:t>m Allied </a:t>
            </a:r>
            <a:r>
              <a:rPr lang="en-US" dirty="0" smtClean="0"/>
              <a:t>Alumina</a:t>
            </a:r>
          </a:p>
          <a:p>
            <a:pPr lvl="2"/>
            <a:r>
              <a:rPr lang="en-US" dirty="0"/>
              <a:t>30 min in straight section </a:t>
            </a:r>
          </a:p>
          <a:p>
            <a:pPr lvl="2"/>
            <a:r>
              <a:rPr lang="en-US" dirty="0"/>
              <a:t>30 min in bend and </a:t>
            </a:r>
            <a:r>
              <a:rPr lang="en-US" dirty="0" smtClean="0"/>
              <a:t>nose</a:t>
            </a:r>
          </a:p>
        </p:txBody>
      </p:sp>
    </p:spTree>
    <p:extLst>
      <p:ext uri="{BB962C8B-B14F-4D97-AF65-F5344CB8AC3E}">
        <p14:creationId xmlns:p14="http://schemas.microsoft.com/office/powerpoint/2010/main" val="223464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86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Paddle 5 Results (New Polishing Methods)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6005035" cy="4525963"/>
          </a:xfrm>
        </p:spPr>
      </p:pic>
      <p:sp>
        <p:nvSpPr>
          <p:cNvPr id="6" name="TextBox 5"/>
          <p:cNvSpPr txBox="1"/>
          <p:nvPr/>
        </p:nvSpPr>
        <p:spPr>
          <a:xfrm>
            <a:off x="5791200" y="1194486"/>
            <a:ext cx="3276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These data have not been corrected for the trigger (≈ 30 </a:t>
            </a:r>
            <a:r>
              <a:rPr lang="en-US" sz="1600" dirty="0" err="1"/>
              <a:t>ps</a:t>
            </a:r>
            <a:r>
              <a:rPr lang="en-US" sz="1600" dirty="0"/>
              <a:t> reduction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Paddle 5 is one of the worst bars seen to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 density scratches in the nose and straight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Numerous deep scratches along the entire length of scintillator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Average Time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Unpolished: 434 </a:t>
            </a:r>
            <a:r>
              <a:rPr lang="en-US" sz="1600" dirty="0" err="1" smtClean="0">
                <a:solidFill>
                  <a:srgbClr val="FF0000"/>
                </a:solidFill>
              </a:rPr>
              <a:t>ps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0.3 </a:t>
            </a:r>
            <a:r>
              <a:rPr lang="el-GR" sz="1600" dirty="0" smtClean="0"/>
              <a:t>μ</a:t>
            </a:r>
            <a:r>
              <a:rPr lang="en-US" sz="1600" dirty="0" smtClean="0"/>
              <a:t>m Alumina: 409 </a:t>
            </a:r>
            <a:r>
              <a:rPr lang="en-US" sz="1600" dirty="0" err="1" smtClean="0"/>
              <a:t>ps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0.05 </a:t>
            </a:r>
            <a:r>
              <a:rPr lang="el-GR" sz="1600" dirty="0">
                <a:solidFill>
                  <a:srgbClr val="00B050"/>
                </a:solidFill>
              </a:rPr>
              <a:t>μ</a:t>
            </a:r>
            <a:r>
              <a:rPr lang="en-US" sz="1600" dirty="0">
                <a:solidFill>
                  <a:srgbClr val="00B050"/>
                </a:solidFill>
              </a:rPr>
              <a:t>m Alumina: </a:t>
            </a:r>
            <a:r>
              <a:rPr lang="en-US" sz="1600" dirty="0" smtClean="0">
                <a:solidFill>
                  <a:srgbClr val="00B050"/>
                </a:solidFill>
              </a:rPr>
              <a:t>375 </a:t>
            </a:r>
            <a:r>
              <a:rPr lang="en-US" sz="1600" dirty="0" err="1" smtClean="0">
                <a:solidFill>
                  <a:srgbClr val="00B050"/>
                </a:solidFill>
              </a:rPr>
              <a:t>ps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scratches that remain on surface are the deep scratches that will most likely be unrecoverable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Possible to recover </a:t>
            </a:r>
            <a:r>
              <a:rPr lang="en-US" sz="1600" dirty="0"/>
              <a:t>≈ 25 – </a:t>
            </a:r>
            <a:r>
              <a:rPr lang="en-US" sz="1600" dirty="0" smtClean="0"/>
              <a:t>75 </a:t>
            </a:r>
            <a:r>
              <a:rPr lang="en-US" sz="1600" dirty="0" err="1" smtClean="0"/>
              <a:t>ps</a:t>
            </a:r>
            <a:r>
              <a:rPr lang="en-US" sz="1600" dirty="0" smtClean="0"/>
              <a:t> with current polishing methods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0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</a:t>
            </a:r>
            <a:r>
              <a:rPr lang="en-US" dirty="0" smtClean="0"/>
              <a:t>Tests of 30 Unpolished Paddles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828800"/>
            <a:ext cx="3352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These data have not been corrected for the trigger (≈ 30 </a:t>
            </a:r>
            <a:r>
              <a:rPr lang="en-US" sz="1600" dirty="0" err="1" smtClean="0"/>
              <a:t>ps</a:t>
            </a:r>
            <a:r>
              <a:rPr lang="en-US" sz="1600" dirty="0" smtClean="0"/>
              <a:t> reduction)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Spread of timing resolutions in the bend is due to varying magnitudes of high density scratches in the bend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nose region also suffers from a large spread  in timing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is a direct result of the bend region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nose section also suffers from a varying magnitude of scratch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Polishing the worst bar (paddle 5) has made it comparable to the performance of our best bars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5384002" cy="4525963"/>
          </a:xfrm>
        </p:spPr>
      </p:pic>
    </p:spTree>
    <p:extLst>
      <p:ext uri="{BB962C8B-B14F-4D97-AF65-F5344CB8AC3E}">
        <p14:creationId xmlns:p14="http://schemas.microsoft.com/office/powerpoint/2010/main" val="85060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Tests 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1981200"/>
            <a:ext cx="22962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These data have not been corrected for the </a:t>
            </a:r>
            <a:r>
              <a:rPr lang="en-US" sz="1200" dirty="0" smtClean="0"/>
              <a:t>trigger       </a:t>
            </a:r>
            <a:r>
              <a:rPr lang="en-US" sz="1200" dirty="0"/>
              <a:t>(≈ 30 </a:t>
            </a:r>
            <a:r>
              <a:rPr lang="en-US" sz="1200" dirty="0" err="1"/>
              <a:t>ps</a:t>
            </a:r>
            <a:r>
              <a:rPr lang="en-US" sz="1200" dirty="0"/>
              <a:t> reduction</a:t>
            </a:r>
            <a:r>
              <a:rPr lang="en-US" sz="1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Top: Max Time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70C0"/>
                </a:solidFill>
              </a:rPr>
              <a:t>Middle: </a:t>
            </a:r>
            <a:r>
              <a:rPr lang="en-US" sz="1200" dirty="0" err="1" smtClean="0">
                <a:solidFill>
                  <a:srgbClr val="0070C0"/>
                </a:solidFill>
              </a:rPr>
              <a:t>Avg</a:t>
            </a:r>
            <a:r>
              <a:rPr lang="en-US" sz="1200" dirty="0" smtClean="0">
                <a:solidFill>
                  <a:srgbClr val="0070C0"/>
                </a:solidFill>
              </a:rPr>
              <a:t> Time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Bottom: Min Time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These data allow us to easily determine the worst bars in the lot of 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≈ </a:t>
            </a:r>
            <a:r>
              <a:rPr lang="en-US" sz="1200" dirty="0" smtClean="0"/>
              <a:t>15 </a:t>
            </a:r>
            <a:r>
              <a:rPr lang="en-US" sz="1200" dirty="0"/>
              <a:t>% </a:t>
            </a:r>
            <a:r>
              <a:rPr lang="en-US" sz="1200" dirty="0" smtClean="0"/>
              <a:t> (5) of </a:t>
            </a:r>
            <a:r>
              <a:rPr lang="en-US" sz="1200" dirty="0"/>
              <a:t>the paddles are “unusable</a:t>
            </a:r>
            <a:r>
              <a:rPr lang="en-US" sz="1200" dirty="0" smtClean="0"/>
              <a:t>” to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These bars will be used for polishing technique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Once a technique is finalized: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Polish the good scintillators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Wrap them in AL Foil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Fully test each scintillator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6837686" cy="4525963"/>
          </a:xfrm>
        </p:spPr>
      </p:pic>
    </p:spTree>
    <p:extLst>
      <p:ext uri="{BB962C8B-B14F-4D97-AF65-F5344CB8AC3E}">
        <p14:creationId xmlns:p14="http://schemas.microsoft.com/office/powerpoint/2010/main" val="3755357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559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Polishing and Testing</vt:lpstr>
      <vt:lpstr>Previous Polishing Methods</vt:lpstr>
      <vt:lpstr>Previous Polishing Methods (Cont.)</vt:lpstr>
      <vt:lpstr>Paddle 27 Results (Old Polishing Methods)</vt:lpstr>
      <vt:lpstr>Current Polishing Methods</vt:lpstr>
      <vt:lpstr>Paddle 5 Results (New Polishing Methods)</vt:lpstr>
      <vt:lpstr>Initial Tests of 30 Unpolished Paddles</vt:lpstr>
      <vt:lpstr>Initial Tests (Cont.)</vt:lpstr>
    </vt:vector>
  </TitlesOfParts>
  <Company>FIU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Polishing and Testing</dc:title>
  <dc:creator>Pooser</dc:creator>
  <cp:lastModifiedBy>Pooser</cp:lastModifiedBy>
  <cp:revision>12</cp:revision>
  <dcterms:created xsi:type="dcterms:W3CDTF">2014-07-10T11:54:26Z</dcterms:created>
  <dcterms:modified xsi:type="dcterms:W3CDTF">2014-07-10T18:37:11Z</dcterms:modified>
</cp:coreProperties>
</file>