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7" r:id="rId3"/>
    <p:sldId id="258" r:id="rId4"/>
    <p:sldId id="259" r:id="rId5"/>
    <p:sldId id="261" r:id="rId6"/>
    <p:sldId id="262" r:id="rId7"/>
    <p:sldId id="263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31" autoAdjust="0"/>
    <p:restoredTop sz="79893"/>
  </p:normalViewPr>
  <p:slideViewPr>
    <p:cSldViewPr snapToGrid="0">
      <p:cViewPr varScale="1">
        <p:scale>
          <a:sx n="85" d="100"/>
          <a:sy n="85" d="100"/>
        </p:scale>
        <p:origin x="114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6D531-8A0C-4384-A86E-CFD47D1A9AED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310F2-916C-4B45-B9EF-9652B641B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5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not a new process, more of an expansion</a:t>
            </a:r>
            <a:r>
              <a:rPr lang="en-US" baseline="0" dirty="0" smtClean="0"/>
              <a:t> of the way we handle information in business services. BSN already has a separate fileserver and network that is protected from the rest of the </a:t>
            </a:r>
            <a:r>
              <a:rPr lang="en-US" baseline="0" dirty="0" err="1" smtClean="0"/>
              <a:t>Jlab</a:t>
            </a:r>
            <a:r>
              <a:rPr lang="en-US" baseline="0" dirty="0" smtClean="0"/>
              <a:t> network.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310F2-916C-4B45-B9EF-9652B641B4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74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310F2-916C-4B45-B9EF-9652B641B4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40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310F2-916C-4B45-B9EF-9652B641B4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5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M&amp;O users / staff will likely</a:t>
            </a:r>
            <a:r>
              <a:rPr lang="en-US" baseline="0" dirty="0" smtClean="0"/>
              <a:t> see no changes to current configuration.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310F2-916C-4B45-B9EF-9652B641B4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92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science users will likely</a:t>
            </a:r>
            <a:r>
              <a:rPr lang="en-US" baseline="0" dirty="0" smtClean="0"/>
              <a:t> see no changes to current configuration – most Linux users do not require access to M&amp;O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310F2-916C-4B45-B9EF-9652B641B4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77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Mac users with access to M&amp;O data will need to have their Mac</a:t>
            </a:r>
            <a:r>
              <a:rPr lang="en-US" baseline="0" dirty="0" smtClean="0"/>
              <a:t> users configured in the M&amp;O environment.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310F2-916C-4B45-B9EF-9652B641B4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97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310F2-916C-4B45-B9EF-9652B641B4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81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A8E1-DD37-48AF-A663-A2D5DEECFD7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C7A0-2945-4486-B3DF-78FEF5F2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06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A8E1-DD37-48AF-A663-A2D5DEECFD7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C7A0-2945-4486-B3DF-78FEF5F2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8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A8E1-DD37-48AF-A663-A2D5DEECFD7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C7A0-2945-4486-B3DF-78FEF5F2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8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A8E1-DD37-48AF-A663-A2D5DEECFD7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C7A0-2945-4486-B3DF-78FEF5F2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6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A8E1-DD37-48AF-A663-A2D5DEECFD7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C7A0-2945-4486-B3DF-78FEF5F2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00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A8E1-DD37-48AF-A663-A2D5DEECFD7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C7A0-2945-4486-B3DF-78FEF5F2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28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A8E1-DD37-48AF-A663-A2D5DEECFD7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C7A0-2945-4486-B3DF-78FEF5F2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2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A8E1-DD37-48AF-A663-A2D5DEECFD7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C7A0-2945-4486-B3DF-78FEF5F2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35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A8E1-DD37-48AF-A663-A2D5DEECFD7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C7A0-2945-4486-B3DF-78FEF5F2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23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A8E1-DD37-48AF-A663-A2D5DEECFD7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C7A0-2945-4486-B3DF-78FEF5F2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A8E1-DD37-48AF-A663-A2D5DEECFD7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C7A0-2945-4486-B3DF-78FEF5F2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0A8E1-DD37-48AF-A663-A2D5DEECFD7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4C7A0-2945-4486-B3DF-78FEF5F2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7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\\jlabgr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Multifactor Authentication (MFA)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are we doing this?</a:t>
            </a:r>
          </a:p>
          <a:p>
            <a:pPr lvl="1"/>
            <a:r>
              <a:rPr lang="en-US" dirty="0" smtClean="0"/>
              <a:t>DOE has new requirements for protection of sensitive/and M&amp;O (Management and Operation) data.</a:t>
            </a:r>
          </a:p>
          <a:p>
            <a:pPr lvl="1"/>
            <a:r>
              <a:rPr lang="en-US" dirty="0" smtClean="0"/>
              <a:t>JLAB is attempting to balance these new requirements with the needs of JLAB scientists to easily share information with collaborators.</a:t>
            </a:r>
          </a:p>
          <a:p>
            <a:r>
              <a:rPr lang="en-US" dirty="0"/>
              <a:t>Authentication</a:t>
            </a:r>
          </a:p>
          <a:p>
            <a:pPr lvl="1"/>
            <a:r>
              <a:rPr lang="en-US" dirty="0"/>
              <a:t>Users with access to sensitive information will require </a:t>
            </a:r>
            <a:r>
              <a:rPr lang="en-US" dirty="0" smtClean="0"/>
              <a:t>MFA</a:t>
            </a:r>
            <a:endParaRPr lang="en-US" dirty="0"/>
          </a:p>
          <a:p>
            <a:r>
              <a:rPr lang="en-US" dirty="0" smtClean="0"/>
              <a:t>Network + fileserver segmentation</a:t>
            </a:r>
          </a:p>
          <a:p>
            <a:pPr lvl="1"/>
            <a:r>
              <a:rPr lang="en-US" dirty="0" smtClean="0"/>
              <a:t>Best practice to protect sensitive information using both fileserver ACL’s and network controls</a:t>
            </a:r>
          </a:p>
          <a:p>
            <a:pPr lvl="1"/>
            <a:r>
              <a:rPr lang="en-US" dirty="0" smtClean="0"/>
              <a:t>Also allows users without access to sensitive information to continue to use existing appropriate authentication controls</a:t>
            </a:r>
          </a:p>
        </p:txBody>
      </p:sp>
    </p:spTree>
    <p:extLst>
      <p:ext uri="{BB962C8B-B14F-4D97-AF65-F5344CB8AC3E}">
        <p14:creationId xmlns:p14="http://schemas.microsoft.com/office/powerpoint/2010/main" val="192077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Open Science Data</a:t>
            </a:r>
          </a:p>
          <a:p>
            <a:pPr lvl="1"/>
            <a:r>
              <a:rPr lang="en-US" dirty="0" smtClean="0"/>
              <a:t>Data that relates to the science at JLAB, experiment data, etc.</a:t>
            </a:r>
          </a:p>
          <a:p>
            <a:pPr lvl="1"/>
            <a:r>
              <a:rPr lang="en-US" dirty="0" smtClean="0"/>
              <a:t>Can be publicly accessible or protected(up to the owners of the data)</a:t>
            </a:r>
          </a:p>
          <a:p>
            <a:r>
              <a:rPr lang="en-US" b="1" dirty="0" smtClean="0"/>
              <a:t>JSA Data</a:t>
            </a:r>
          </a:p>
          <a:p>
            <a:pPr lvl="1"/>
            <a:r>
              <a:rPr lang="en-US" dirty="0" smtClean="0"/>
              <a:t>Data related to the management, operation of JLAB and/or contains sensitive data.  </a:t>
            </a:r>
          </a:p>
          <a:p>
            <a:pPr lvl="2"/>
            <a:r>
              <a:rPr lang="en-US" dirty="0" smtClean="0"/>
              <a:t>Business, Financial, Procurement, HR</a:t>
            </a:r>
          </a:p>
          <a:p>
            <a:pPr lvl="2"/>
            <a:r>
              <a:rPr lang="en-US" dirty="0" smtClean="0"/>
              <a:t>CAD and engineering drawings, specifications, designs</a:t>
            </a:r>
          </a:p>
          <a:p>
            <a:pPr lvl="2"/>
            <a:r>
              <a:rPr lang="en-US" dirty="0" smtClean="0"/>
              <a:t>SRF, </a:t>
            </a:r>
            <a:r>
              <a:rPr lang="en-US" dirty="0" err="1" smtClean="0"/>
              <a:t>Cryo</a:t>
            </a:r>
            <a:endParaRPr lang="en-US" dirty="0" smtClean="0"/>
          </a:p>
          <a:p>
            <a:pPr lvl="2"/>
            <a:r>
              <a:rPr lang="en-US" dirty="0" err="1" smtClean="0"/>
              <a:t>RadCon</a:t>
            </a:r>
            <a:endParaRPr lang="en-US" dirty="0" smtClean="0"/>
          </a:p>
          <a:p>
            <a:r>
              <a:rPr lang="en-US" sz="2000" i="1" dirty="0" smtClean="0"/>
              <a:t>Accelerator Controls is out of scope – no changes</a:t>
            </a:r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967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/Group and M drive are the same file system.</a:t>
            </a:r>
          </a:p>
          <a:p>
            <a:pPr lvl="1"/>
            <a:r>
              <a:rPr lang="en-US" dirty="0" smtClean="0"/>
              <a:t>Linux Desktop:  /group/ccc</a:t>
            </a:r>
          </a:p>
          <a:p>
            <a:pPr lvl="1"/>
            <a:r>
              <a:rPr lang="en-US" dirty="0" smtClean="0"/>
              <a:t>Windows Desktop:  M:\ccc</a:t>
            </a:r>
          </a:p>
          <a:p>
            <a:r>
              <a:rPr lang="en-US" dirty="0" smtClean="0"/>
              <a:t>Contains both Open Science data as well as JSA data </a:t>
            </a:r>
            <a:r>
              <a:rPr lang="en-US" sz="2400" dirty="0" smtClean="0"/>
              <a:t>(~300 directories)</a:t>
            </a:r>
          </a:p>
          <a:p>
            <a:r>
              <a:rPr lang="en-US" dirty="0" smtClean="0"/>
              <a:t>Open Science data examples:</a:t>
            </a:r>
          </a:p>
          <a:p>
            <a:pPr lvl="1"/>
            <a:r>
              <a:rPr lang="en-US" dirty="0" smtClean="0"/>
              <a:t>/group/</a:t>
            </a:r>
            <a:r>
              <a:rPr lang="en-US" dirty="0" err="1" smtClean="0"/>
              <a:t>clas</a:t>
            </a:r>
            <a:r>
              <a:rPr lang="en-US" dirty="0" smtClean="0"/>
              <a:t>, /group/c-</a:t>
            </a:r>
            <a:r>
              <a:rPr lang="en-US" dirty="0" err="1" smtClean="0"/>
              <a:t>compton</a:t>
            </a:r>
            <a:r>
              <a:rPr lang="en-US" dirty="0" smtClean="0"/>
              <a:t>, /group/c-</a:t>
            </a:r>
            <a:r>
              <a:rPr lang="en-US" dirty="0" err="1" smtClean="0"/>
              <a:t>gep</a:t>
            </a:r>
            <a:endParaRPr lang="en-US" dirty="0" smtClean="0"/>
          </a:p>
          <a:p>
            <a:r>
              <a:rPr lang="en-US" dirty="0" smtClean="0"/>
              <a:t>JSA data examples:</a:t>
            </a:r>
          </a:p>
          <a:p>
            <a:pPr lvl="1"/>
            <a:r>
              <a:rPr lang="en-US" dirty="0" smtClean="0"/>
              <a:t>/group/ccc, /group/FE, /group/budget, /group/</a:t>
            </a:r>
            <a:r>
              <a:rPr lang="en-US" dirty="0" err="1" smtClean="0"/>
              <a:t>dcg</a:t>
            </a:r>
            <a:r>
              <a:rPr lang="en-US" dirty="0" smtClean="0"/>
              <a:t>, /group/</a:t>
            </a:r>
            <a:r>
              <a:rPr lang="en-US" dirty="0" err="1" smtClean="0"/>
              <a:t>srf</a:t>
            </a:r>
            <a:r>
              <a:rPr lang="en-US" dirty="0" smtClean="0"/>
              <a:t>, /group/12gev</a:t>
            </a:r>
          </a:p>
        </p:txBody>
      </p:sp>
    </p:spTree>
    <p:extLst>
      <p:ext uri="{BB962C8B-B14F-4D97-AF65-F5344CB8AC3E}">
        <p14:creationId xmlns:p14="http://schemas.microsoft.com/office/powerpoint/2010/main" val="288024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74355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Users who access JSA data will be issued MFA (i.e., </a:t>
            </a:r>
            <a:r>
              <a:rPr lang="en-US" dirty="0" err="1" smtClean="0"/>
              <a:t>SmartCards</a:t>
            </a:r>
            <a:r>
              <a:rPr lang="en-US" dirty="0" smtClean="0"/>
              <a:t>)</a:t>
            </a:r>
          </a:p>
          <a:p>
            <a:r>
              <a:rPr lang="en-US" dirty="0" smtClean="0"/>
              <a:t>JSA data will only be available to users with MFA logins</a:t>
            </a:r>
          </a:p>
          <a:p>
            <a:r>
              <a:rPr lang="en-US" dirty="0" smtClean="0"/>
              <a:t>Open Science data will be available to all logins</a:t>
            </a:r>
          </a:p>
          <a:p>
            <a:r>
              <a:rPr lang="en-US" dirty="0" smtClean="0"/>
              <a:t>Staff (i.e. JSA </a:t>
            </a:r>
            <a:r>
              <a:rPr lang="en-US" dirty="0"/>
              <a:t>employees) must use MFA logins </a:t>
            </a:r>
            <a:r>
              <a:rPr lang="en-US" dirty="0" smtClean="0"/>
              <a:t>(Windows, Linux, Mac)</a:t>
            </a:r>
          </a:p>
          <a:p>
            <a:r>
              <a:rPr lang="en-US" dirty="0" smtClean="0"/>
              <a:t>Users that only need access to Open Science data will continue to use passwords</a:t>
            </a:r>
          </a:p>
          <a:p>
            <a:r>
              <a:rPr lang="en-US" dirty="0" smtClean="0"/>
              <a:t>Will require /group to be split up….</a:t>
            </a:r>
          </a:p>
          <a:p>
            <a:pPr lvl="1"/>
            <a:r>
              <a:rPr lang="en-US" dirty="0" smtClean="0"/>
              <a:t>JSA data directories will be pulled out of /group (M drive) and relocated to new </a:t>
            </a:r>
            <a:r>
              <a:rPr lang="en-US" dirty="0" err="1" smtClean="0"/>
              <a:t>filesystem</a:t>
            </a:r>
            <a:r>
              <a:rPr lang="en-US" dirty="0" smtClean="0"/>
              <a:t> called /</a:t>
            </a:r>
            <a:r>
              <a:rPr lang="en-US" dirty="0" err="1" smtClean="0"/>
              <a:t>sgroup</a:t>
            </a:r>
            <a:endParaRPr lang="en-US" dirty="0" smtClean="0"/>
          </a:p>
          <a:p>
            <a:pPr lvl="1"/>
            <a:r>
              <a:rPr lang="en-US" dirty="0" smtClean="0"/>
              <a:t>Open Science directories will remain in /group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3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010" y="1814451"/>
            <a:ext cx="10515600" cy="4351338"/>
          </a:xfrm>
        </p:spPr>
        <p:txBody>
          <a:bodyPr/>
          <a:lstStyle/>
          <a:p>
            <a:r>
              <a:rPr lang="en-US" dirty="0" smtClean="0"/>
              <a:t>Windows users now:</a:t>
            </a:r>
          </a:p>
          <a:p>
            <a:pPr lvl="1"/>
            <a:r>
              <a:rPr lang="en-US" dirty="0" smtClean="0"/>
              <a:t>M Drive is mapped to /group (contains both data types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Some people also use </a:t>
            </a:r>
            <a:r>
              <a:rPr lang="en-US" dirty="0" smtClean="0">
                <a:hlinkClick r:id="rId3" action="ppaction://hlinkfile"/>
              </a:rPr>
              <a:t>\\jlabgrp</a:t>
            </a:r>
            <a:r>
              <a:rPr lang="en-US" dirty="0" smtClean="0"/>
              <a:t> to get there.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Windows users after:</a:t>
            </a:r>
          </a:p>
          <a:p>
            <a:pPr lvl="1"/>
            <a:r>
              <a:rPr lang="en-US" dirty="0" smtClean="0"/>
              <a:t>JSA user, (MFA login)</a:t>
            </a:r>
          </a:p>
          <a:p>
            <a:pPr lvl="2"/>
            <a:r>
              <a:rPr lang="en-US" b="1" dirty="0" smtClean="0"/>
              <a:t>M drive </a:t>
            </a:r>
            <a:r>
              <a:rPr lang="en-US" dirty="0" smtClean="0"/>
              <a:t>is mapped to /</a:t>
            </a:r>
            <a:r>
              <a:rPr lang="en-US" dirty="0" err="1" smtClean="0"/>
              <a:t>sgroup</a:t>
            </a:r>
            <a:r>
              <a:rPr lang="en-US" dirty="0" smtClean="0"/>
              <a:t>   (New </a:t>
            </a:r>
            <a:r>
              <a:rPr lang="en-US" dirty="0" err="1" smtClean="0"/>
              <a:t>filesystem</a:t>
            </a:r>
            <a:r>
              <a:rPr lang="en-US" dirty="0" smtClean="0"/>
              <a:t> with JSA data</a:t>
            </a:r>
            <a:r>
              <a:rPr lang="en-US" dirty="0" smtClean="0"/>
              <a:t>) (\\</a:t>
            </a:r>
            <a:r>
              <a:rPr lang="en-US" dirty="0" err="1" smtClean="0"/>
              <a:t>jlabsgrp</a:t>
            </a:r>
            <a:r>
              <a:rPr lang="en-US" dirty="0" smtClean="0"/>
              <a:t>)</a:t>
            </a:r>
            <a:endParaRPr lang="en-US" dirty="0" smtClean="0"/>
          </a:p>
          <a:p>
            <a:pPr lvl="2"/>
            <a:r>
              <a:rPr lang="en-US" b="1" dirty="0"/>
              <a:t>O</a:t>
            </a:r>
            <a:r>
              <a:rPr lang="en-US" b="1" dirty="0" smtClean="0"/>
              <a:t> drive </a:t>
            </a:r>
            <a:r>
              <a:rPr lang="en-US" dirty="0" smtClean="0"/>
              <a:t>is mapped to old group directory without JSA </a:t>
            </a:r>
            <a:r>
              <a:rPr lang="en-US" dirty="0" smtClean="0"/>
              <a:t>data  (\\</a:t>
            </a:r>
            <a:r>
              <a:rPr lang="en-US" dirty="0" err="1" smtClean="0"/>
              <a:t>jlabgrp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Open Science user (password login)</a:t>
            </a:r>
          </a:p>
          <a:p>
            <a:pPr lvl="2"/>
            <a:r>
              <a:rPr lang="en-US" b="1" dirty="0" smtClean="0"/>
              <a:t>NO M Drive</a:t>
            </a:r>
          </a:p>
          <a:p>
            <a:pPr lvl="2"/>
            <a:r>
              <a:rPr lang="en-US" b="1" dirty="0"/>
              <a:t>O</a:t>
            </a:r>
            <a:r>
              <a:rPr lang="en-US" b="1" dirty="0" smtClean="0"/>
              <a:t> drive </a:t>
            </a:r>
            <a:r>
              <a:rPr lang="en-US" dirty="0" smtClean="0"/>
              <a:t>is mapped to old group directory without JSA </a:t>
            </a:r>
            <a:r>
              <a:rPr lang="en-US" dirty="0" smtClean="0"/>
              <a:t>data  (\\</a:t>
            </a:r>
            <a:r>
              <a:rPr lang="en-US" dirty="0" err="1" smtClean="0"/>
              <a:t>jlabgrp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Windows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9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588" y="1588674"/>
            <a:ext cx="10515600" cy="4351338"/>
          </a:xfrm>
        </p:spPr>
        <p:txBody>
          <a:bodyPr/>
          <a:lstStyle/>
          <a:p>
            <a:r>
              <a:rPr lang="en-US" dirty="0" smtClean="0"/>
              <a:t>Linux users now:</a:t>
            </a:r>
          </a:p>
          <a:p>
            <a:pPr lvl="1"/>
            <a:r>
              <a:rPr lang="en-US" dirty="0" smtClean="0"/>
              <a:t>/group (contains both data types)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Linux users after:</a:t>
            </a:r>
          </a:p>
          <a:p>
            <a:pPr lvl="1"/>
            <a:r>
              <a:rPr lang="en-US" dirty="0" smtClean="0"/>
              <a:t>JSA user, (MFA login)</a:t>
            </a:r>
          </a:p>
          <a:p>
            <a:pPr lvl="2"/>
            <a:r>
              <a:rPr lang="en-US" dirty="0" smtClean="0"/>
              <a:t>/</a:t>
            </a:r>
            <a:r>
              <a:rPr lang="en-US" dirty="0" err="1" smtClean="0"/>
              <a:t>sgroup</a:t>
            </a:r>
            <a:r>
              <a:rPr lang="en-US" dirty="0" smtClean="0"/>
              <a:t>   (New </a:t>
            </a:r>
            <a:r>
              <a:rPr lang="en-US" dirty="0" err="1" smtClean="0"/>
              <a:t>filesystem</a:t>
            </a:r>
            <a:r>
              <a:rPr lang="en-US" dirty="0" smtClean="0"/>
              <a:t> with JSA data)</a:t>
            </a:r>
          </a:p>
          <a:p>
            <a:pPr lvl="2"/>
            <a:r>
              <a:rPr lang="en-US" dirty="0" smtClean="0"/>
              <a:t>/group  (old /group without JSA data)</a:t>
            </a:r>
          </a:p>
          <a:p>
            <a:pPr lvl="2"/>
            <a:r>
              <a:rPr lang="en-US" sz="1800" dirty="0" smtClean="0"/>
              <a:t>(i.e. /group/ccc will not exist… /</a:t>
            </a:r>
            <a:r>
              <a:rPr lang="en-US" sz="1800" dirty="0" err="1" smtClean="0"/>
              <a:t>sgroup</a:t>
            </a:r>
            <a:r>
              <a:rPr lang="en-US" sz="1800" dirty="0" smtClean="0"/>
              <a:t>/ccc will exist)</a:t>
            </a:r>
          </a:p>
          <a:p>
            <a:pPr lvl="1"/>
            <a:r>
              <a:rPr lang="en-US" dirty="0" smtClean="0"/>
              <a:t>Open Science user (password login)</a:t>
            </a:r>
          </a:p>
          <a:p>
            <a:pPr lvl="2"/>
            <a:r>
              <a:rPr lang="en-US" dirty="0" smtClean="0"/>
              <a:t>NO /</a:t>
            </a:r>
            <a:r>
              <a:rPr lang="en-US" dirty="0" err="1" smtClean="0"/>
              <a:t>sgroup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/group  (old /group without JSA data)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Linux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48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455" y="1690688"/>
            <a:ext cx="10515600" cy="4351338"/>
          </a:xfrm>
        </p:spPr>
        <p:txBody>
          <a:bodyPr/>
          <a:lstStyle/>
          <a:p>
            <a:r>
              <a:rPr lang="en-US" dirty="0" smtClean="0"/>
              <a:t>Mac users now:</a:t>
            </a:r>
          </a:p>
          <a:p>
            <a:pPr lvl="1"/>
            <a:r>
              <a:rPr lang="en-US" dirty="0" smtClean="0"/>
              <a:t>Remote mount </a:t>
            </a:r>
            <a:r>
              <a:rPr lang="en-US" dirty="0" err="1" smtClean="0"/>
              <a:t>jlabgrp</a:t>
            </a:r>
            <a:r>
              <a:rPr lang="en-US" dirty="0" smtClean="0"/>
              <a:t>:/group (contains both data types)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Mac users after:</a:t>
            </a:r>
          </a:p>
          <a:p>
            <a:pPr lvl="1"/>
            <a:r>
              <a:rPr lang="en-US" dirty="0" smtClean="0"/>
              <a:t>JSA user, (MFA login)</a:t>
            </a:r>
          </a:p>
          <a:p>
            <a:pPr lvl="2"/>
            <a:r>
              <a:rPr lang="en-US" dirty="0" smtClean="0"/>
              <a:t>Remote mount  </a:t>
            </a:r>
            <a:r>
              <a:rPr lang="en-US" dirty="0" err="1" smtClean="0"/>
              <a:t>jlabsgrp</a:t>
            </a:r>
            <a:r>
              <a:rPr lang="en-US" dirty="0" smtClean="0"/>
              <a:t>:/group   </a:t>
            </a:r>
            <a:r>
              <a:rPr lang="en-US" dirty="0" smtClean="0"/>
              <a:t>(New </a:t>
            </a:r>
            <a:r>
              <a:rPr lang="en-US" dirty="0" err="1" smtClean="0"/>
              <a:t>filesystem</a:t>
            </a:r>
            <a:r>
              <a:rPr lang="en-US" dirty="0" smtClean="0"/>
              <a:t> with JSA data)</a:t>
            </a:r>
          </a:p>
          <a:p>
            <a:pPr lvl="2"/>
            <a:r>
              <a:rPr lang="en-US" dirty="0" smtClean="0"/>
              <a:t>Remote mount </a:t>
            </a:r>
            <a:r>
              <a:rPr lang="en-US" dirty="0" err="1" smtClean="0"/>
              <a:t>jlabgrp</a:t>
            </a:r>
            <a:r>
              <a:rPr lang="en-US" dirty="0" smtClean="0"/>
              <a:t>:/group  (old /group without JSA data)</a:t>
            </a:r>
          </a:p>
          <a:p>
            <a:pPr lvl="1"/>
            <a:r>
              <a:rPr lang="en-US" dirty="0" smtClean="0"/>
              <a:t>Open Science user (password login)</a:t>
            </a:r>
          </a:p>
          <a:p>
            <a:pPr lvl="2"/>
            <a:r>
              <a:rPr lang="en-US" dirty="0" smtClean="0"/>
              <a:t>NO access to </a:t>
            </a:r>
            <a:r>
              <a:rPr lang="en-US" dirty="0" err="1" smtClean="0"/>
              <a:t>jlabsgrp</a:t>
            </a:r>
            <a:endParaRPr lang="en-US" dirty="0" smtClean="0"/>
          </a:p>
          <a:p>
            <a:pPr lvl="2"/>
            <a:r>
              <a:rPr lang="en-US" dirty="0" smtClean="0"/>
              <a:t>Remote mount </a:t>
            </a:r>
            <a:r>
              <a:rPr lang="en-US" dirty="0" err="1" smtClean="0"/>
              <a:t>jlabgrp</a:t>
            </a:r>
            <a:r>
              <a:rPr lang="en-US" dirty="0" smtClean="0"/>
              <a:t>:/group  (old /group without JSA data)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Mac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63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Directories to be moved to </a:t>
            </a:r>
            <a:r>
              <a:rPr lang="en-US" dirty="0" err="1" smtClean="0"/>
              <a:t>jlabsgrp</a:t>
            </a:r>
            <a:r>
              <a:rPr lang="en-US" dirty="0" smtClean="0"/>
              <a:t> (part 1)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2088735"/>
              </p:ext>
            </p:extLst>
          </p:nvPr>
        </p:nvGraphicFramePr>
        <p:xfrm>
          <a:off x="1318684" y="1972106"/>
          <a:ext cx="9857316" cy="4462560"/>
        </p:xfrm>
        <a:graphic>
          <a:graphicData uri="http://schemas.openxmlformats.org/drawingml/2006/table">
            <a:tbl>
              <a:tblPr/>
              <a:tblGrid>
                <a:gridCol w="2141377">
                  <a:extLst>
                    <a:ext uri="{9D8B030D-6E8A-4147-A177-3AD203B41FA5}">
                      <a16:colId xmlns:a16="http://schemas.microsoft.com/office/drawing/2014/main" val="3941237170"/>
                    </a:ext>
                  </a:extLst>
                </a:gridCol>
                <a:gridCol w="2746548">
                  <a:extLst>
                    <a:ext uri="{9D8B030D-6E8A-4147-A177-3AD203B41FA5}">
                      <a16:colId xmlns:a16="http://schemas.microsoft.com/office/drawing/2014/main" val="3646323988"/>
                    </a:ext>
                  </a:extLst>
                </a:gridCol>
                <a:gridCol w="2979307">
                  <a:extLst>
                    <a:ext uri="{9D8B030D-6E8A-4147-A177-3AD203B41FA5}">
                      <a16:colId xmlns:a16="http://schemas.microsoft.com/office/drawing/2014/main" val="1742778216"/>
                    </a:ext>
                  </a:extLst>
                </a:gridCol>
                <a:gridCol w="1990084">
                  <a:extLst>
                    <a:ext uri="{9D8B030D-6E8A-4147-A177-3AD203B41FA5}">
                      <a16:colId xmlns:a16="http://schemas.microsoft.com/office/drawing/2014/main" val="1736904643"/>
                    </a:ext>
                  </a:extLst>
                </a:gridCol>
              </a:tblGrid>
              <a:tr h="223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12gevoffice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assistcfo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det_pem1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felcsr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0398170"/>
                  </a:ext>
                </a:extLst>
              </a:tr>
              <a:tr h="223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12Gev_Procure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assisthr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det_uf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fel_optics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5720560"/>
                  </a:ext>
                </a:extLst>
              </a:tr>
              <a:tr h="223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12GeVUpgrade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Awards_and_Prizes_Task_Force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div-acc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felstudy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43960"/>
                  </a:ext>
                </a:extLst>
              </a:tr>
              <a:tr h="223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acc_ad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bnnt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Division_Planning_and_Coordinating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Fin-IA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1190473"/>
                  </a:ext>
                </a:extLst>
              </a:tr>
              <a:tr h="223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acc_div_off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DocuShare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fman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522617"/>
                  </a:ext>
                </a:extLst>
              </a:tr>
              <a:tr h="223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accel_admin_sup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budget-phy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DOE_Contract_Directives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fm-ir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1756595"/>
                  </a:ext>
                </a:extLst>
              </a:tr>
              <a:tr h="223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accel_div_business_mgt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cadmedia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doefinrev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FoodSvcs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8791482"/>
                  </a:ext>
                </a:extLst>
              </a:tr>
              <a:tr h="223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accel_sup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caduser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DO-PPE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halla_eng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9521799"/>
                  </a:ext>
                </a:extLst>
              </a:tr>
              <a:tr h="223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acc_int_safety_review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eecad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hallb12gevupgrade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1664372"/>
                  </a:ext>
                </a:extLst>
              </a:tr>
              <a:tr h="223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AccMgt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casa_adm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ehs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hallb_eng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0107875"/>
                  </a:ext>
                </a:extLst>
              </a:tr>
              <a:tr h="223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ac_power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CAS_Contractor_Assurance_System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ehs-QACI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hallb-eng-acad-dwg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3057199"/>
                  </a:ext>
                </a:extLst>
              </a:tr>
              <a:tr h="223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adminsr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ehsrpt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Hallc_sup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57359"/>
                  </a:ext>
                </a:extLst>
              </a:tr>
              <a:tr h="223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CFO-Business-Svces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halld-electronics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677946"/>
                  </a:ext>
                </a:extLst>
              </a:tr>
              <a:tr h="223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ADSO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CFO_Polices_Procedures_Guides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HR_staff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47454"/>
                  </a:ext>
                </a:extLst>
              </a:tr>
              <a:tr h="223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CIO-Office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emsc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HR_Users2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211881"/>
                  </a:ext>
                </a:extLst>
              </a:tr>
              <a:tr h="223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envfile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49232"/>
                  </a:ext>
                </a:extLst>
              </a:tr>
              <a:tr h="223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align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confsrv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ESH_TJSO_Group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indsaf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1920038"/>
                  </a:ext>
                </a:extLst>
              </a:tr>
              <a:tr h="223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ANLcrab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facilities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Infrastructure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94304"/>
                  </a:ext>
                </a:extLst>
              </a:tr>
              <a:tr h="223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cryomod_tests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fbv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injst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871823"/>
                  </a:ext>
                </a:extLst>
              </a:tr>
              <a:tr h="223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det_anim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inst_group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152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89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756" y="421570"/>
            <a:ext cx="12419940" cy="1469078"/>
          </a:xfrm>
        </p:spPr>
        <p:txBody>
          <a:bodyPr/>
          <a:lstStyle/>
          <a:p>
            <a:r>
              <a:rPr lang="en-US" dirty="0"/>
              <a:t>Directories to be moved to </a:t>
            </a:r>
            <a:r>
              <a:rPr lang="en-US" dirty="0" err="1"/>
              <a:t>jlabsgrp</a:t>
            </a:r>
            <a:r>
              <a:rPr lang="en-US" dirty="0"/>
              <a:t> (part </a:t>
            </a:r>
            <a:r>
              <a:rPr lang="en-US" dirty="0" smtClean="0"/>
              <a:t>2)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6587798"/>
              </p:ext>
            </p:extLst>
          </p:nvPr>
        </p:nvGraphicFramePr>
        <p:xfrm>
          <a:off x="1657350" y="2023622"/>
          <a:ext cx="8084961" cy="4680585"/>
        </p:xfrm>
        <a:graphic>
          <a:graphicData uri="http://schemas.openxmlformats.org/drawingml/2006/table">
            <a:tbl>
              <a:tblPr/>
              <a:tblGrid>
                <a:gridCol w="2654987">
                  <a:extLst>
                    <a:ext uri="{9D8B030D-6E8A-4147-A177-3AD203B41FA5}">
                      <a16:colId xmlns:a16="http://schemas.microsoft.com/office/drawing/2014/main" val="1636024279"/>
                    </a:ext>
                  </a:extLst>
                </a:gridCol>
                <a:gridCol w="2879986">
                  <a:extLst>
                    <a:ext uri="{9D8B030D-6E8A-4147-A177-3AD203B41FA5}">
                      <a16:colId xmlns:a16="http://schemas.microsoft.com/office/drawing/2014/main" val="1026323055"/>
                    </a:ext>
                  </a:extLst>
                </a:gridCol>
                <a:gridCol w="2549988">
                  <a:extLst>
                    <a:ext uri="{9D8B030D-6E8A-4147-A177-3AD203B41FA5}">
                      <a16:colId xmlns:a16="http://schemas.microsoft.com/office/drawing/2014/main" val="2965567808"/>
                    </a:ext>
                  </a:extLst>
                </a:gridCol>
              </a:tblGrid>
              <a:tr h="211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Internal_Audit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-cad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0113119"/>
                  </a:ext>
                </a:extLst>
              </a:tr>
              <a:tr h="211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International_Services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Spoke_Cavity_Cryomodule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1990812"/>
                  </a:ext>
                </a:extLst>
              </a:tr>
              <a:tr h="211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ISM_Review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SRF-Admin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1019561"/>
                  </a:ext>
                </a:extLst>
              </a:tr>
              <a:tr h="211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IT_Div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pac_graphics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SRF_Contracts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829596"/>
                  </a:ext>
                </a:extLst>
              </a:tr>
              <a:tr h="211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IT_Steering_Committee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srfdpt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021653"/>
                  </a:ext>
                </a:extLst>
              </a:tr>
              <a:tr h="211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jpac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performance_mgmt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srfmgt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352269"/>
                  </a:ext>
                </a:extLst>
              </a:tr>
              <a:tr h="211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k100104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phys_div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srfplan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1761430"/>
                  </a:ext>
                </a:extLst>
              </a:tr>
              <a:tr h="211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labview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srfpma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0087721"/>
                  </a:ext>
                </a:extLst>
              </a:tr>
              <a:tr h="211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LCLS-II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procehsq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SRF_Projects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8674"/>
                  </a:ext>
                </a:extLst>
              </a:tr>
              <a:tr h="211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liaison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srlscanners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435108"/>
                  </a:ext>
                </a:extLst>
              </a:tr>
              <a:tr h="211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library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projectcontrols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staffsrv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379934"/>
                  </a:ext>
                </a:extLst>
              </a:tr>
              <a:tr h="211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londev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Proj_Mgmnt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stock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290320"/>
                  </a:ext>
                </a:extLst>
              </a:tr>
              <a:tr h="211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mcc_ops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radcon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Sustainability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971048"/>
                  </a:ext>
                </a:extLst>
              </a:tr>
              <a:tr h="211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mcc_tng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rcg_lead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tabletop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852085"/>
                  </a:ext>
                </a:extLst>
              </a:tr>
              <a:tr h="211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safety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teamcenter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0587680"/>
                  </a:ext>
                </a:extLst>
              </a:tr>
              <a:tr h="211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me-group-fel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Technology-Transfer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8012188"/>
                  </a:ext>
                </a:extLst>
              </a:tr>
              <a:tr h="211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Microphonics_Notes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scmb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312656"/>
                  </a:ext>
                </a:extLst>
              </a:tr>
              <a:tr h="211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TLSD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0558341"/>
                  </a:ext>
                </a:extLst>
              </a:tr>
              <a:tr h="211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mod-implementation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shms-eng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transition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5981593"/>
                  </a:ext>
                </a:extLst>
              </a:tr>
              <a:tr h="211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MSINST_HCO_Files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842189"/>
                  </a:ext>
                </a:extLst>
              </a:tr>
              <a:tr h="2111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WBS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UIM_Interface_Coordination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0739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774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1933</TotalTime>
  <Words>857</Words>
  <Application>Microsoft Office PowerPoint</Application>
  <PresentationFormat>Widescreen</PresentationFormat>
  <Paragraphs>229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Multifactor Authentication (MFA) Project</vt:lpstr>
      <vt:lpstr>Data Types</vt:lpstr>
      <vt:lpstr>Current</vt:lpstr>
      <vt:lpstr>Changes</vt:lpstr>
      <vt:lpstr>Windows</vt:lpstr>
      <vt:lpstr>Linux</vt:lpstr>
      <vt:lpstr>Mac</vt:lpstr>
      <vt:lpstr>Directories to be moved to jlabsgrp (part 1)</vt:lpstr>
      <vt:lpstr>Directories to be moved to jlabsgrp (part 2)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Letta</dc:creator>
  <cp:lastModifiedBy>Paul Letta</cp:lastModifiedBy>
  <cp:revision>62</cp:revision>
  <dcterms:created xsi:type="dcterms:W3CDTF">2016-10-05T13:23:31Z</dcterms:created>
  <dcterms:modified xsi:type="dcterms:W3CDTF">2016-12-01T15:58:50Z</dcterms:modified>
</cp:coreProperties>
</file>