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75" r:id="rId3"/>
    <p:sldId id="278" r:id="rId4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4" autoAdjust="0"/>
    <p:restoredTop sz="94534" autoAdjust="0"/>
  </p:normalViewPr>
  <p:slideViewPr>
    <p:cSldViewPr>
      <p:cViewPr>
        <p:scale>
          <a:sx n="90" d="100"/>
          <a:sy n="90" d="100"/>
        </p:scale>
        <p:origin x="-869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34955-62A0-4776-84C4-0540FAEC0B65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758238"/>
            <a:ext cx="30099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FB8CC-902F-47D9-BCF6-7925B7CE8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0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75D9524-4F76-4267-8574-0DE0AFDC132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9670AC68-83E5-48A1-98D6-524A23FDE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5430"/>
            <a:fld id="{6D8E1C04-7D2B-4A1E-9CAF-8AC157B062DB}" type="slidenum">
              <a:rPr lang="en-US" smtClean="0">
                <a:solidFill>
                  <a:prstClr val="black"/>
                </a:solidFill>
              </a:rPr>
              <a:pPr defTabSz="935430"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5424"/>
            <a:fld id="{6D8E1C04-7D2B-4A1E-9CAF-8AC157B062DB}" type="slidenum">
              <a:rPr lang="en-US" smtClean="0"/>
              <a:pPr defTabSz="935424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0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8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8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5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6FE4-B13D-476B-97B6-85F4A979A34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B4B7-2766-439B-A442-FE8BFCE8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5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762000"/>
            <a:ext cx="83654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Background: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About a 40% response rate;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consistent with previous results and Lab overall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Half of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PHY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division every six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months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Compared previous two cycles with this one; looking for consistent movement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0" lvl="2"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latin typeface="Calibri" panose="020F0502020204030204" pitchFamily="34" charset="0"/>
                <a:cs typeface="Arial" charset="0"/>
              </a:rPr>
              <a:t>Takeaways:</a:t>
            </a:r>
            <a:endParaRPr lang="en-US" sz="2000" dirty="0" smtClean="0">
              <a:latin typeface="Calibri" panose="020F0502020204030204" pitchFamily="34" charset="0"/>
              <a:cs typeface="Arial" charset="0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Lab wide, there were significantly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more comments this cycle; especially on:</a:t>
            </a: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LERF issues and schedule pressure</a:t>
            </a: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Addressing Concerns / Identified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Issues</a:t>
            </a:r>
          </a:p>
          <a:p>
            <a:pPr marL="1657350" lvl="3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Not many PHY comments, but the ones we got aligned here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Arial" charset="0"/>
            </a:endParaRPr>
          </a:p>
          <a:p>
            <a:pPr marL="1200150" lvl="2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  <a:cs typeface="Arial" charset="0"/>
            </a:endParaRPr>
          </a:p>
          <a:p>
            <a:pPr marL="0" lvl="2" fontAlgn="base">
              <a:spcBef>
                <a:spcPct val="0"/>
              </a:spcBef>
              <a:spcAft>
                <a:spcPct val="0"/>
              </a:spcAft>
            </a:pPr>
            <a:r>
              <a:rPr lang="en-US" sz="2400" u="sng" dirty="0" smtClean="0">
                <a:latin typeface="Calibri" panose="020F0502020204030204" pitchFamily="34" charset="0"/>
                <a:cs typeface="Arial" charset="0"/>
              </a:rPr>
              <a:t>Next Steps: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Take advantage of these numerous comments; facilitate group discussions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with a representative cross section of the Lab 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identify and resolve critical characteristics of problems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742950" lvl="3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6200" y="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"/>
              </a:defRPr>
            </a:lvl9pPr>
          </a:lstStyle>
          <a:p>
            <a:r>
              <a:rPr lang="en-US" sz="2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PHY Division Safety </a:t>
            </a:r>
            <a:r>
              <a:rPr lang="en-US" sz="2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Culture Survey </a:t>
            </a:r>
            <a:r>
              <a:rPr lang="en-US" sz="2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Results </a:t>
            </a:r>
            <a:r>
              <a:rPr lang="en-US" sz="2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en-US" sz="2400" b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Sept 2016</a:t>
            </a:r>
          </a:p>
        </p:txBody>
      </p:sp>
    </p:spTree>
    <p:extLst>
      <p:ext uri="{BB962C8B-B14F-4D97-AF65-F5344CB8AC3E}">
        <p14:creationId xmlns:p14="http://schemas.microsoft.com/office/powerpoint/2010/main" val="15164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September </a:t>
            </a:r>
            <a:r>
              <a:rPr lang="en-US" b="1" u="sng" dirty="0" smtClean="0"/>
              <a:t>2016 Update - Safety Survey Responses – Agree  / Strongly Agree</a:t>
            </a:r>
            <a:endParaRPr lang="en-US" b="1" u="sng" dirty="0"/>
          </a:p>
        </p:txBody>
      </p:sp>
      <p:sp>
        <p:nvSpPr>
          <p:cNvPr id="7" name="TextBox 3"/>
          <p:cNvSpPr txBox="1"/>
          <p:nvPr/>
        </p:nvSpPr>
        <p:spPr>
          <a:xfrm>
            <a:off x="0" y="238780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PHY – 32 of 85 responded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11032"/>
              </p:ext>
            </p:extLst>
          </p:nvPr>
        </p:nvGraphicFramePr>
        <p:xfrm>
          <a:off x="152400" y="993240"/>
          <a:ext cx="8839200" cy="557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5541"/>
                <a:gridCol w="616859"/>
                <a:gridCol w="561701"/>
                <a:gridCol w="505099"/>
              </a:tblGrid>
              <a:tr h="314951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I believe efforts to improve Health and Safety are encouraged and recognized……………………...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I am encouraged to report concerns even when no harm is done……………………………………..            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  My concerns are respected and addressed…………………………………………………………….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79%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  The Lab learns from errors……………………………………………………….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82%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5.  The Lab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implements safety improvements in a timely manner…………………….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6.   Safe work procedures are consistently enforced…………………………………………...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77%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7.   My work environment is maintained for safe operation……………………………………………...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8.   I have adequate training to recognize and respond to potential safety hazards……………………….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9.   I am confident that co-workers in my work area know what actions to take in an emergency……….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10.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My first priority is accomplishing work safely……………………………………………………….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11.  My co-workers will stop work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that they feel is unsafe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……………………………………………...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12.  My supervisor involves me in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planning the work assigned to me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………………………………………..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82%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13.  My supervisors first priority is accomplishing our work safely………………....................................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14.  Safety practices and attitudes at JLab significantly reduce the chance of a catastrophic event………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15.  The Task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Lists (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</a:rPr>
                        <a:t>ATLis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, Hall Lists, etc) are helpful in the planning and conduct of safe work…….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69%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71%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84%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14951">
                <a:tc>
                  <a:txBody>
                    <a:bodyPr/>
                    <a:lstStyle/>
                    <a:p>
                      <a:pPr marL="287338" indent="-287338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16.  If I encounter 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Safety requirement that is difficult to apply or understand, I tell my supervisor or a Safety representative……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93%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51">
                <a:tc>
                  <a:txBody>
                    <a:bodyPr/>
                    <a:lstStyle/>
                    <a:p>
                      <a:pPr marL="287338" indent="-287338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17.  If I cannot perform the work as planned, I will re-evaluate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and mitigate any new or changed Safety conditions before continuing…..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97%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05800" y="72899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/>
              <a:t>Sep ‘16</a:t>
            </a:r>
            <a:endParaRPr lang="en-US" sz="11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72899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/>
              <a:t>Mar ‘16</a:t>
            </a:r>
            <a:endParaRPr lang="en-US" sz="11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124700" y="72899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 smtClean="0"/>
              <a:t>Aug ‘15</a:t>
            </a:r>
            <a:endParaRPr lang="en-US" sz="1100" b="1" u="sng" dirty="0"/>
          </a:p>
        </p:txBody>
      </p:sp>
    </p:spTree>
    <p:extLst>
      <p:ext uri="{BB962C8B-B14F-4D97-AF65-F5344CB8AC3E}">
        <p14:creationId xmlns:p14="http://schemas.microsoft.com/office/powerpoint/2010/main" val="39507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Lab wide comments</a:t>
            </a:r>
            <a:endParaRPr lang="en-US" sz="2400" b="1" i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9" y="1676400"/>
            <a:ext cx="8524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9" y="2743200"/>
            <a:ext cx="83629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9" y="762000"/>
            <a:ext cx="83439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1096" y="1258358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My co-workers will stop work that they feel is unsafe</a:t>
            </a:r>
            <a:endParaRPr lang="en-US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09563" y="2256419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The Lab learns from errors</a:t>
            </a:r>
            <a:endParaRPr lang="en-US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0480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The Lab implements Safety improvements in a timely manner</a:t>
            </a:r>
            <a:endParaRPr lang="en-US" sz="1600" i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9" y="3581400"/>
            <a:ext cx="8191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4095724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The Lab learns from errors</a:t>
            </a:r>
            <a:endParaRPr lang="en-US" sz="1600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9" y="4505325"/>
            <a:ext cx="78962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4900757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/>
              <a:t>Q: Safety </a:t>
            </a:r>
            <a:r>
              <a:rPr lang="en-US" sz="1600" i="1" dirty="0"/>
              <a:t>practices and attitudes at </a:t>
            </a:r>
            <a:r>
              <a:rPr lang="en-US" sz="1600" i="1" dirty="0" smtClean="0"/>
              <a:t>JLab significantly </a:t>
            </a:r>
            <a:r>
              <a:rPr lang="en-US" sz="1600" i="1" dirty="0"/>
              <a:t>reduce the chance of </a:t>
            </a:r>
            <a:r>
              <a:rPr lang="en-US" sz="1600" i="1" dirty="0" smtClean="0"/>
              <a:t>a catastrophic </a:t>
            </a:r>
            <a:r>
              <a:rPr lang="en-US" sz="1600" i="1" dirty="0"/>
              <a:t>event.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448434"/>
            <a:ext cx="8286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4800" y="6400800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Q: My Concerns are respected and addressed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9715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561</Words>
  <Application>Microsoft Office PowerPoint</Application>
  <PresentationFormat>On-screen Show (4:3)</PresentationFormat>
  <Paragraphs>97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Jefferson National Accelerator Facility Safety Culture Survey Results – Q413</dc:title>
  <dc:creator>Bob Doane</dc:creator>
  <cp:lastModifiedBy>Stephen Smith</cp:lastModifiedBy>
  <cp:revision>242</cp:revision>
  <cp:lastPrinted>2016-09-22T15:44:16Z</cp:lastPrinted>
  <dcterms:created xsi:type="dcterms:W3CDTF">2013-10-09T12:14:00Z</dcterms:created>
  <dcterms:modified xsi:type="dcterms:W3CDTF">2016-10-11T15:59:32Z</dcterms:modified>
</cp:coreProperties>
</file>