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02" r:id="rId1"/>
  </p:sldMasterIdLst>
  <p:notesMasterIdLst>
    <p:notesMasterId r:id="rId46"/>
  </p:notesMasterIdLst>
  <p:handoutMasterIdLst>
    <p:handoutMasterId r:id="rId47"/>
  </p:handoutMasterIdLst>
  <p:sldIdLst>
    <p:sldId id="256" r:id="rId2"/>
    <p:sldId id="285" r:id="rId3"/>
    <p:sldId id="360" r:id="rId4"/>
    <p:sldId id="330" r:id="rId5"/>
    <p:sldId id="328" r:id="rId6"/>
    <p:sldId id="327" r:id="rId7"/>
    <p:sldId id="357" r:id="rId8"/>
    <p:sldId id="364" r:id="rId9"/>
    <p:sldId id="260" r:id="rId10"/>
    <p:sldId id="261" r:id="rId11"/>
    <p:sldId id="258" r:id="rId12"/>
    <p:sldId id="307" r:id="rId13"/>
    <p:sldId id="306" r:id="rId14"/>
    <p:sldId id="305" r:id="rId15"/>
    <p:sldId id="355" r:id="rId16"/>
    <p:sldId id="278" r:id="rId17"/>
    <p:sldId id="279" r:id="rId18"/>
    <p:sldId id="280" r:id="rId19"/>
    <p:sldId id="281" r:id="rId20"/>
    <p:sldId id="333" r:id="rId21"/>
    <p:sldId id="335" r:id="rId22"/>
    <p:sldId id="304" r:id="rId23"/>
    <p:sldId id="302" r:id="rId24"/>
    <p:sldId id="303" r:id="rId25"/>
    <p:sldId id="257" r:id="rId26"/>
    <p:sldId id="299" r:id="rId27"/>
    <p:sldId id="292" r:id="rId28"/>
    <p:sldId id="291" r:id="rId29"/>
    <p:sldId id="282" r:id="rId30"/>
    <p:sldId id="354" r:id="rId31"/>
    <p:sldId id="353" r:id="rId32"/>
    <p:sldId id="351" r:id="rId33"/>
    <p:sldId id="352" r:id="rId34"/>
    <p:sldId id="259" r:id="rId35"/>
    <p:sldId id="356" r:id="rId36"/>
    <p:sldId id="298" r:id="rId37"/>
    <p:sldId id="367" r:id="rId38"/>
    <p:sldId id="365" r:id="rId39"/>
    <p:sldId id="366" r:id="rId40"/>
    <p:sldId id="368" r:id="rId41"/>
    <p:sldId id="369" r:id="rId42"/>
    <p:sldId id="370" r:id="rId43"/>
    <p:sldId id="283" r:id="rId44"/>
    <p:sldId id="35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56FE"/>
    <a:srgbClr val="71F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horzBarState="maximized">
    <p:restoredLeft sz="15629" autoAdjust="0"/>
    <p:restoredTop sz="93633" autoAdjust="0"/>
  </p:normalViewPr>
  <p:slideViewPr>
    <p:cSldViewPr snapToGrid="0" snapToObjects="1">
      <p:cViewPr varScale="1">
        <p:scale>
          <a:sx n="149" d="100"/>
          <a:sy n="149" d="100"/>
        </p:scale>
        <p:origin x="-5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6" d="100"/>
        <a:sy n="126" d="100"/>
      </p:scale>
      <p:origin x="0" y="-7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D2A17-B12B-1746-A266-A3BC4E31D819}" type="datetimeFigureOut">
              <a:rPr lang="en-US" smtClean="0"/>
              <a:t>4/29/16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C246C-21C9-F849-B4AF-8E8C7F47C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76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DCBD8-BB31-ED47-BDBA-43FA4BD9550D}" type="datetimeFigureOut">
              <a:rPr lang="en-US" smtClean="0"/>
              <a:t>4/29/16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08926-FB07-1844-8536-A8786A8A7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2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BE78B80-7A21-DE4D-B19B-DB1B944E6D39}" type="slidenum">
              <a:rPr lang="en-GB"/>
              <a:pPr/>
              <a:t>10</a:t>
            </a:fld>
            <a:endParaRPr lang="en-GB"/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929572" y="685690"/>
            <a:ext cx="5000458" cy="3428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/>
          </p:nvPr>
        </p:nvSpPr>
        <p:spPr>
          <a:xfrm>
            <a:off x="685960" y="4342704"/>
            <a:ext cx="5487682" cy="411560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2631"/>
            <a:ext cx="7772400" cy="374416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82025" y="6588722"/>
            <a:ext cx="561975" cy="275787"/>
          </a:xfrm>
        </p:spPr>
        <p:txBody>
          <a:bodyPr/>
          <a:lstStyle>
            <a:lvl1pPr algn="r">
              <a:defRPr/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i="1">
                <a:latin typeface="+mn-lt"/>
                <a:cs typeface="Calibri"/>
              </a:defRPr>
            </a:lvl1pPr>
          </a:lstStyle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064247" y="6583563"/>
            <a:ext cx="1161614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A0BC1562-D71D-3242-B01A-B4E3BD4173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64247" y="6590763"/>
            <a:ext cx="1161614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2689" y="6588722"/>
            <a:ext cx="5783749" cy="274320"/>
          </a:xfrm>
        </p:spPr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90763"/>
            <a:ext cx="91440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29000">
                  <a:schemeClr val="accent1">
                    <a:lumMod val="97000"/>
                    <a:lumOff val="3000"/>
                  </a:schemeClr>
                </a:gs>
                <a:gs pos="75000">
                  <a:schemeClr val="bg1">
                    <a:alpha val="49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1013790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64521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E8079A4-7AA8-4A4F-87E2-7781EC5097DD}" type="slidenum">
              <a:rPr lang="en-US" smtClean="0"/>
              <a:pPr algn="r"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30066" y="2525671"/>
            <a:ext cx="483869" cy="84772"/>
            <a:chOff x="4296728" y="3924300"/>
            <a:chExt cx="483869" cy="84772"/>
          </a:xfrm>
        </p:grpSpPr>
        <p:sp>
          <p:nvSpPr>
            <p:cNvPr id="7" name="Oval 6"/>
            <p:cNvSpPr/>
            <p:nvPr/>
          </p:nvSpPr>
          <p:spPr>
            <a:xfrm>
              <a:off x="4495800" y="3924300"/>
              <a:ext cx="84772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695825" y="3924300"/>
              <a:ext cx="84772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296728" y="3924300"/>
              <a:ext cx="84772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246216" y="65834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0BC1562-D71D-3242-B01A-B4E3BD4173E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A0BC1562-D71D-3242-B01A-B4E3BD4173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A0BC1562-D71D-3242-B01A-B4E3BD4173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A0BC1562-D71D-3242-B01A-B4E3BD4173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A0BC1562-D71D-3242-B01A-B4E3BD4173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g"/><Relationship Id="rId1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225861" cy="729346"/>
          </a:xfrm>
          <a:prstGeom prst="rect">
            <a:avLst/>
          </a:prstGeom>
        </p:spPr>
        <p:txBody>
          <a:bodyPr vert="horz" lIns="91440" tIns="9144" rIns="91440" bIns="9144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7280"/>
            <a:ext cx="8229600" cy="5107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4247" y="6583563"/>
            <a:ext cx="1161614" cy="27432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ctr"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2689" y="6588722"/>
            <a:ext cx="5783749" cy="274320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defRPr>
            </a:lvl1pPr>
          </a:lstStyle>
          <a:p>
            <a:pPr algn="just"/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0267" y="6583563"/>
            <a:ext cx="561975" cy="274320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algn="r"/>
            <a:fld id="{A0BC1562-D71D-3242-B01A-B4E3BD4173EA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1" name="Picture 10" descr="JLab_logo_white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189"/>
            <a:ext cx="944880" cy="274320"/>
          </a:xfrm>
          <a:prstGeom prst="rect">
            <a:avLst/>
          </a:prstGeom>
        </p:spPr>
      </p:pic>
      <p:pic>
        <p:nvPicPr>
          <p:cNvPr id="7" name="Picture 6" descr="Clas-Color_High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64" y="0"/>
            <a:ext cx="854062" cy="4572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829964"/>
            <a:ext cx="9138526" cy="0"/>
          </a:xfrm>
          <a:prstGeom prst="line">
            <a:avLst/>
          </a:prstGeom>
          <a:ln w="101600" cmpd="tri">
            <a:gradFill flip="none" rotWithShape="1">
              <a:gsLst>
                <a:gs pos="0">
                  <a:schemeClr val="accent1"/>
                </a:gs>
                <a:gs pos="88000">
                  <a:srgbClr val="FFFF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588722"/>
            <a:ext cx="9208800" cy="1467"/>
          </a:xfrm>
          <a:prstGeom prst="line">
            <a:avLst/>
          </a:prstGeom>
          <a:ln>
            <a:gradFill flip="none" rotWithShape="1">
              <a:gsLst>
                <a:gs pos="94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Calisto MT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Calibri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400" b="0" i="0" kern="1200">
          <a:solidFill>
            <a:schemeClr val="tx1">
              <a:lumMod val="50000"/>
              <a:lumOff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b="0" i="0" kern="1200">
          <a:solidFill>
            <a:schemeClr val="tx1">
              <a:lumMod val="50000"/>
              <a:lumOff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400" b="0" i="0" kern="1200">
          <a:solidFill>
            <a:schemeClr val="tx1">
              <a:lumMod val="50000"/>
              <a:lumOff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b="0" i="0" kern="1200">
          <a:solidFill>
            <a:schemeClr val="tx1">
              <a:lumMod val="50000"/>
              <a:lumOff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w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4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3132" b="6087"/>
          <a:stretch/>
        </p:blipFill>
        <p:spPr bwMode="auto">
          <a:xfrm>
            <a:off x="914977" y="895878"/>
            <a:ext cx="7314046" cy="56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43301"/>
            <a:ext cx="7772400" cy="759795"/>
          </a:xfr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</a:rPr>
              <a:t>Meson  </a:t>
            </a:r>
            <a:r>
              <a:rPr lang="en-US" sz="3600" dirty="0" err="1">
                <a:solidFill>
                  <a:schemeClr val="bg2"/>
                </a:solidFill>
              </a:rPr>
              <a:t>photoproduction</a:t>
            </a:r>
            <a:r>
              <a:rPr lang="en-US" sz="3600" dirty="0">
                <a:solidFill>
                  <a:schemeClr val="bg2"/>
                </a:solidFill>
              </a:rPr>
              <a:t> with CLAS</a:t>
            </a:r>
          </a:p>
        </p:txBody>
      </p:sp>
      <p:pic>
        <p:nvPicPr>
          <p:cNvPr id="8" name="Picture 7" descr="js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6127664"/>
            <a:ext cx="677917" cy="457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57086" y="1485855"/>
            <a:ext cx="1786066" cy="792888"/>
            <a:chOff x="1357086" y="1485855"/>
            <a:chExt cx="1786066" cy="792888"/>
          </a:xfrm>
        </p:grpSpPr>
        <p:sp>
          <p:nvSpPr>
            <p:cNvPr id="3" name="TextBox 2"/>
            <p:cNvSpPr txBox="1"/>
            <p:nvPr/>
          </p:nvSpPr>
          <p:spPr>
            <a:xfrm>
              <a:off x="1357086" y="1485855"/>
              <a:ext cx="1786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Hadron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357086" y="2278743"/>
              <a:ext cx="1560285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57055" y="6304002"/>
            <a:ext cx="1729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Eugene Pasyuk</a:t>
            </a:r>
          </a:p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Jefferson Lab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3" y="0"/>
            <a:ext cx="616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Nuclear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Photoproduction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with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GlueX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Jlab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28-29 March 2016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4" descr="selfanalysin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1" y="906462"/>
            <a:ext cx="121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23362" cy="785813"/>
          </a:xfrm>
        </p:spPr>
        <p:txBody>
          <a:bodyPr>
            <a:normAutofit fontScale="90000"/>
          </a:bodyPr>
          <a:lstStyle/>
          <a:p>
            <a:r>
              <a:rPr lang="en-US" sz="2900" dirty="0">
                <a:solidFill>
                  <a:srgbClr val="2F5897"/>
                </a:solidFill>
              </a:rPr>
              <a:t>Polarization observables in pseudoscalar meson production</a:t>
            </a:r>
            <a:endParaRPr lang="en-GB" sz="2900" dirty="0">
              <a:solidFill>
                <a:srgbClr val="2F5897"/>
              </a:solidFill>
            </a:endParaRPr>
          </a:p>
        </p:txBody>
      </p:sp>
      <p:sp>
        <p:nvSpPr>
          <p:cNvPr id="5131" name="Rectangle 89"/>
          <p:cNvSpPr>
            <a:spLocks noChangeArrowheads="1"/>
          </p:cNvSpPr>
          <p:nvPr/>
        </p:nvSpPr>
        <p:spPr bwMode="auto">
          <a:xfrm>
            <a:off x="466726" y="977900"/>
            <a:ext cx="6391275" cy="102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89989" tIns="46795" rIns="89989" bIns="46795">
            <a:prstTxWarp prst="textNoShape">
              <a:avLst/>
            </a:prstTxWarp>
          </a:bodyPr>
          <a:lstStyle/>
          <a:p>
            <a:pPr marL="341273" indent="-341273">
              <a:spcBef>
                <a:spcPts val="800"/>
              </a:spcBef>
              <a:buSzPct val="58000"/>
              <a:tabLst>
                <a:tab pos="911119" algn="l"/>
                <a:tab pos="1825411" algn="l"/>
                <a:tab pos="2739705" algn="l"/>
                <a:tab pos="3653997" algn="l"/>
                <a:tab pos="4568291" algn="l"/>
                <a:tab pos="5482584" algn="l"/>
                <a:tab pos="6396877" algn="l"/>
                <a:tab pos="7311170" algn="l"/>
                <a:tab pos="8225463" algn="l"/>
                <a:tab pos="9139756" algn="l"/>
                <a:tab pos="10054050" algn="l"/>
              </a:tabLst>
            </a:pPr>
            <a:r>
              <a:rPr lang="en-GB" sz="1400" dirty="0">
                <a:solidFill>
                  <a:srgbClr val="FF0000"/>
                </a:solidFill>
              </a:rPr>
              <a:t>4</a:t>
            </a:r>
            <a:r>
              <a:rPr lang="en-GB" sz="1400" dirty="0">
                <a:solidFill>
                  <a:srgbClr val="FFFFFF"/>
                </a:solidFill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amplitudes:  </a:t>
            </a:r>
            <a:r>
              <a:rPr lang="en-GB" sz="1400" b="1" dirty="0">
                <a:solidFill>
                  <a:srgbClr val="FF0000"/>
                </a:solidFill>
              </a:rPr>
              <a:t>16</a:t>
            </a:r>
            <a:r>
              <a:rPr lang="en-GB" sz="1400" dirty="0">
                <a:solidFill>
                  <a:srgbClr val="CCFFCC"/>
                </a:solidFill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 polarization observables.</a:t>
            </a:r>
          </a:p>
          <a:p>
            <a:pPr marL="341273" indent="-341273">
              <a:spcBef>
                <a:spcPts val="800"/>
              </a:spcBef>
              <a:buSzPct val="58000"/>
              <a:tabLst>
                <a:tab pos="911119" algn="l"/>
                <a:tab pos="1825411" algn="l"/>
                <a:tab pos="2739705" algn="l"/>
                <a:tab pos="3653997" algn="l"/>
                <a:tab pos="4568291" algn="l"/>
                <a:tab pos="5482584" algn="l"/>
                <a:tab pos="6396877" algn="l"/>
                <a:tab pos="7311170" algn="l"/>
                <a:tab pos="8225463" algn="l"/>
                <a:tab pos="9139756" algn="l"/>
                <a:tab pos="10054050" algn="l"/>
              </a:tabLst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measurement from </a:t>
            </a:r>
            <a:r>
              <a:rPr lang="en-GB" sz="1400" b="1" dirty="0">
                <a:solidFill>
                  <a:srgbClr val="FF0000"/>
                </a:solidFill>
              </a:rPr>
              <a:t>8</a:t>
            </a:r>
            <a:r>
              <a:rPr lang="en-GB" sz="1400" dirty="0">
                <a:solidFill>
                  <a:srgbClr val="CCFFCC"/>
                </a:solidFill>
              </a:rPr>
              <a:t> </a:t>
            </a:r>
            <a:r>
              <a:rPr lang="en-GB" sz="1400" dirty="0">
                <a:solidFill>
                  <a:srgbClr val="000090"/>
                </a:solidFill>
              </a:rPr>
              <a:t>carefully chosen observables. </a:t>
            </a:r>
          </a:p>
          <a:p>
            <a:pPr marL="341273" indent="-341273">
              <a:spcBef>
                <a:spcPts val="800"/>
              </a:spcBef>
              <a:buSzPct val="58000"/>
              <a:tabLst>
                <a:tab pos="911119" algn="l"/>
                <a:tab pos="1825411" algn="l"/>
                <a:tab pos="2739705" algn="l"/>
                <a:tab pos="3653997" algn="l"/>
                <a:tab pos="4568291" algn="l"/>
                <a:tab pos="5482584" algn="l"/>
                <a:tab pos="6396877" algn="l"/>
                <a:tab pos="7311170" algn="l"/>
                <a:tab pos="8225463" algn="l"/>
                <a:tab pos="9139756" algn="l"/>
                <a:tab pos="10054050" algn="l"/>
              </a:tabLst>
            </a:pPr>
            <a:r>
              <a:rPr lang="el-GR" sz="1400" b="1" dirty="0">
                <a:solidFill>
                  <a:srgbClr val="008000"/>
                </a:solidFill>
              </a:rPr>
              <a:t>π</a:t>
            </a:r>
            <a:r>
              <a:rPr lang="en-US" sz="1400" b="1" dirty="0">
                <a:solidFill>
                  <a:srgbClr val="008000"/>
                </a:solidFill>
              </a:rPr>
              <a:t>N </a:t>
            </a:r>
            <a:r>
              <a:rPr lang="en-US" sz="1400" dirty="0">
                <a:solidFill>
                  <a:srgbClr val="008000"/>
                </a:solidFill>
              </a:rPr>
              <a:t>has large cross section                       but in </a:t>
            </a:r>
            <a:r>
              <a:rPr lang="en-US" sz="1400" b="1" dirty="0">
                <a:solidFill>
                  <a:srgbClr val="008000"/>
                </a:solidFill>
              </a:rPr>
              <a:t>KY</a:t>
            </a:r>
            <a:r>
              <a:rPr lang="en-US" sz="1400" dirty="0">
                <a:solidFill>
                  <a:srgbClr val="008000"/>
                </a:solidFill>
              </a:rPr>
              <a:t>  recoil is </a:t>
            </a:r>
            <a:r>
              <a:rPr lang="en-US" sz="1400" b="1" dirty="0">
                <a:solidFill>
                  <a:srgbClr val="008000"/>
                </a:solidFill>
              </a:rPr>
              <a:t>self-</a:t>
            </a:r>
            <a:r>
              <a:rPr lang="en-US" sz="1400" b="1" dirty="0" err="1">
                <a:solidFill>
                  <a:srgbClr val="008000"/>
                </a:solidFill>
              </a:rPr>
              <a:t>analysing</a:t>
            </a:r>
            <a:endParaRPr lang="en-GB" sz="1400" b="1" dirty="0">
              <a:solidFill>
                <a:srgbClr val="008000"/>
              </a:solidFill>
            </a:endParaRPr>
          </a:p>
        </p:txBody>
      </p:sp>
      <p:sp>
        <p:nvSpPr>
          <p:cNvPr id="45146" name="Text Box 90"/>
          <p:cNvSpPr txBox="1">
            <a:spLocks noChangeArrowheads="1"/>
          </p:cNvSpPr>
          <p:nvPr/>
        </p:nvSpPr>
        <p:spPr bwMode="auto">
          <a:xfrm>
            <a:off x="1681163" y="5264150"/>
            <a:ext cx="3964412" cy="2462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91429" tIns="45714" rIns="91429" bIns="45714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000" b="1" dirty="0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I. S. Barker, A. </a:t>
            </a:r>
            <a:r>
              <a:rPr lang="en-US" sz="1000" b="1" dirty="0" err="1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Donnachie</a:t>
            </a:r>
            <a:r>
              <a:rPr lang="en-US" sz="1000" b="1" dirty="0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J. K. </a:t>
            </a:r>
            <a:r>
              <a:rPr lang="en-US" sz="1000" b="1" dirty="0" err="1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Storrow</a:t>
            </a:r>
            <a:r>
              <a:rPr lang="en-US" sz="1000" b="1" dirty="0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b="1" dirty="0" err="1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Nucl</a:t>
            </a:r>
            <a:r>
              <a:rPr lang="en-US" sz="1000" b="1" dirty="0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Phys. B95 347 (1975).</a:t>
            </a:r>
          </a:p>
        </p:txBody>
      </p:sp>
      <p:pic>
        <p:nvPicPr>
          <p:cNvPr id="41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9725" y="2192337"/>
            <a:ext cx="4424362" cy="309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109538" y="1477963"/>
            <a:ext cx="7715250" cy="1810436"/>
            <a:chOff x="142844" y="1285860"/>
            <a:chExt cx="7715301" cy="181009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0" name="TextBox 39"/>
            <p:cNvSpPr txBox="1"/>
            <p:nvPr/>
          </p:nvSpPr>
          <p:spPr>
            <a:xfrm>
              <a:off x="714348" y="1785827"/>
              <a:ext cx="714380" cy="276946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200" b="1" dirty="0">
                  <a:solidFill>
                    <a:srgbClr val="0D0D0D"/>
                  </a:solidFill>
                </a:rPr>
                <a:t>π</a:t>
              </a:r>
              <a:r>
                <a:rPr lang="en-US" sz="1200" b="1" dirty="0">
                  <a:solidFill>
                    <a:srgbClr val="0D0D0D"/>
                  </a:solidFill>
                </a:rPr>
                <a:t>N</a:t>
              </a:r>
              <a:endParaRPr lang="en-US" sz="1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15137" y="1785827"/>
              <a:ext cx="714380" cy="276946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0D0D0D"/>
                  </a:solidFill>
                </a:rPr>
                <a:t>KY</a:t>
              </a:r>
              <a:endParaRPr lang="en-US" sz="1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2844" y="2071522"/>
              <a:ext cx="1500198" cy="27694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rgbClr val="0D0D0D"/>
                  </a:solidFill>
                </a:rPr>
                <a:t>recoil    </a:t>
              </a:r>
              <a:r>
                <a:rPr lang="en-US" sz="1200" dirty="0" err="1">
                  <a:solidFill>
                    <a:srgbClr val="0D0D0D"/>
                  </a:solidFill>
                </a:rPr>
                <a:t>targ</a:t>
              </a:r>
              <a:r>
                <a:rPr lang="en-US" sz="1200" dirty="0">
                  <a:solidFill>
                    <a:srgbClr val="0D0D0D"/>
                  </a:solidFill>
                </a:rPr>
                <a:t>       </a:t>
              </a:r>
              <a:r>
                <a:rPr lang="el-GR" sz="1200" dirty="0">
                  <a:solidFill>
                    <a:srgbClr val="0D0D0D"/>
                  </a:solidFill>
                </a:rPr>
                <a:t>γ</a:t>
              </a:r>
              <a:r>
                <a:rPr lang="en-US" sz="1200" dirty="0">
                  <a:solidFill>
                    <a:srgbClr val="0D0D0D"/>
                  </a:solidFill>
                </a:rPr>
                <a:t>                 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86510" y="2071522"/>
              <a:ext cx="1500198" cy="27694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200" dirty="0">
                  <a:solidFill>
                    <a:srgbClr val="0D0D0D"/>
                  </a:solidFill>
                </a:rPr>
                <a:t>γ </a:t>
              </a:r>
              <a:r>
                <a:rPr lang="en-US" sz="1200" dirty="0">
                  <a:solidFill>
                    <a:srgbClr val="0D0D0D"/>
                  </a:solidFill>
                </a:rPr>
                <a:t>       </a:t>
              </a:r>
              <a:r>
                <a:rPr lang="en-US" sz="1200" dirty="0" err="1">
                  <a:solidFill>
                    <a:srgbClr val="0D0D0D"/>
                  </a:solidFill>
                </a:rPr>
                <a:t>targ</a:t>
              </a:r>
              <a:r>
                <a:rPr lang="en-US" sz="1200" dirty="0">
                  <a:solidFill>
                    <a:srgbClr val="0D0D0D"/>
                  </a:solidFill>
                </a:rPr>
                <a:t>   recoil</a:t>
              </a:r>
              <a:endParaRPr lang="en-US" sz="1200" dirty="0"/>
            </a:p>
          </p:txBody>
        </p:sp>
        <p:sp>
          <p:nvSpPr>
            <p:cNvPr id="4177" name="TextBox 68"/>
            <p:cNvSpPr txBox="1">
              <a:spLocks noChangeArrowheads="1"/>
            </p:cNvSpPr>
            <p:nvPr/>
          </p:nvSpPr>
          <p:spPr bwMode="auto">
            <a:xfrm>
              <a:off x="7143765" y="2357428"/>
              <a:ext cx="714380" cy="738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sz="10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endParaRPr lang="en-US" sz="10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endParaRPr lang="en-US" sz="10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r>
                <a:rPr lang="en-US" sz="1000" dirty="0">
                  <a:solidFill>
                    <a:srgbClr val="00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☻☻☻</a:t>
              </a:r>
              <a:r>
                <a:rPr lang="en-US" sz="1200" dirty="0">
                  <a:solidFill>
                    <a:srgbClr val="00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1643042" y="2428641"/>
              <a:ext cx="142876" cy="7142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5929320" y="2428641"/>
              <a:ext cx="142876" cy="7142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5929326" y="2928609"/>
              <a:ext cx="142876" cy="71423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81" name="TextBox 112"/>
            <p:cNvSpPr txBox="1">
              <a:spLocks noChangeArrowheads="1"/>
            </p:cNvSpPr>
            <p:nvPr/>
          </p:nvSpPr>
          <p:spPr bwMode="auto">
            <a:xfrm>
              <a:off x="6572264" y="1285860"/>
              <a:ext cx="428628" cy="461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00FF00"/>
                  </a:solidFill>
                </a:rPr>
                <a:t>☻</a:t>
              </a:r>
              <a:endParaRPr lang="en-US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" name="Group 143"/>
          <p:cNvGrpSpPr>
            <a:grpSpLocks/>
          </p:cNvGrpSpPr>
          <p:nvPr/>
        </p:nvGrpSpPr>
        <p:grpSpPr bwMode="auto">
          <a:xfrm>
            <a:off x="395287" y="2763837"/>
            <a:ext cx="7429500" cy="3705999"/>
            <a:chOff x="428596" y="2571744"/>
            <a:chExt cx="7429552" cy="370654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160" name="Notched Right Arrow 15"/>
            <p:cNvSpPr>
              <a:spLocks noChangeArrowheads="1"/>
            </p:cNvSpPr>
            <p:nvPr/>
          </p:nvSpPr>
          <p:spPr bwMode="auto">
            <a:xfrm>
              <a:off x="1214446" y="2571744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1" name="Notched Right Arrow 21"/>
            <p:cNvSpPr>
              <a:spLocks noChangeArrowheads="1"/>
            </p:cNvSpPr>
            <p:nvPr/>
          </p:nvSpPr>
          <p:spPr bwMode="auto">
            <a:xfrm rot="10800000">
              <a:off x="6286512" y="2571744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162" name="Notched Right Arrow 22"/>
            <p:cNvSpPr>
              <a:spLocks noChangeArrowheads="1"/>
            </p:cNvSpPr>
            <p:nvPr/>
          </p:nvSpPr>
          <p:spPr bwMode="auto">
            <a:xfrm rot="10800000">
              <a:off x="6286512" y="3786190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3" name="Notched Right Arrow 23"/>
            <p:cNvSpPr>
              <a:spLocks noChangeArrowheads="1"/>
            </p:cNvSpPr>
            <p:nvPr/>
          </p:nvSpPr>
          <p:spPr bwMode="auto">
            <a:xfrm rot="10800000">
              <a:off x="6286512" y="3929066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4" name="Notched Right Arrow 24"/>
            <p:cNvSpPr>
              <a:spLocks noChangeArrowheads="1"/>
            </p:cNvSpPr>
            <p:nvPr/>
          </p:nvSpPr>
          <p:spPr bwMode="auto">
            <a:xfrm rot="10800000">
              <a:off x="6286512" y="2786058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5" name="Notched Right Arrow 54"/>
            <p:cNvSpPr>
              <a:spLocks noChangeArrowheads="1"/>
            </p:cNvSpPr>
            <p:nvPr/>
          </p:nvSpPr>
          <p:spPr bwMode="auto">
            <a:xfrm rot="10800000">
              <a:off x="428596" y="6072206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85787" y="6001251"/>
              <a:ext cx="2000264" cy="2770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linearly polarized photons</a:t>
              </a:r>
            </a:p>
          </p:txBody>
        </p:sp>
        <p:sp>
          <p:nvSpPr>
            <p:cNvPr id="4167" name="TextBox 71"/>
            <p:cNvSpPr txBox="1">
              <a:spLocks noChangeArrowheads="1"/>
            </p:cNvSpPr>
            <p:nvPr/>
          </p:nvSpPr>
          <p:spPr bwMode="auto">
            <a:xfrm>
              <a:off x="7143768" y="3714752"/>
              <a:ext cx="714380" cy="400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solidFill>
                    <a:srgbClr val="00FF00"/>
                  </a:solidFill>
                </a:rPr>
                <a:t>☻☻☻</a:t>
              </a:r>
            </a:p>
            <a:p>
              <a:r>
                <a:rPr lang="en-US" sz="1000" dirty="0">
                  <a:solidFill>
                    <a:srgbClr val="00FF00"/>
                  </a:solidFill>
                </a:rPr>
                <a:t>☻☻☻</a:t>
              </a: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1643043" y="2571744"/>
              <a:ext cx="142876" cy="71449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929323" y="2571744"/>
              <a:ext cx="142876" cy="71449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5929323" y="2786089"/>
              <a:ext cx="142876" cy="71448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5929323" y="3786362"/>
              <a:ext cx="142876" cy="71448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5929323" y="3929258"/>
              <a:ext cx="142876" cy="71448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47"/>
          <p:cNvGrpSpPr>
            <a:grpSpLocks/>
          </p:cNvGrpSpPr>
          <p:nvPr/>
        </p:nvGrpSpPr>
        <p:grpSpPr bwMode="auto">
          <a:xfrm>
            <a:off x="823913" y="3192463"/>
            <a:ext cx="7000875" cy="2991624"/>
            <a:chOff x="857224" y="3000372"/>
            <a:chExt cx="7000924" cy="299216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8" name="Oval 107"/>
            <p:cNvSpPr/>
            <p:nvPr/>
          </p:nvSpPr>
          <p:spPr bwMode="auto">
            <a:xfrm>
              <a:off x="5929323" y="4715183"/>
              <a:ext cx="142876" cy="71451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5929323" y="4858084"/>
              <a:ext cx="142876" cy="71451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" name="Group 144"/>
            <p:cNvGrpSpPr>
              <a:grpSpLocks/>
            </p:cNvGrpSpPr>
            <p:nvPr/>
          </p:nvGrpSpPr>
          <p:grpSpPr bwMode="auto">
            <a:xfrm>
              <a:off x="857224" y="3000372"/>
              <a:ext cx="7000924" cy="2992167"/>
              <a:chOff x="857224" y="3000372"/>
              <a:chExt cx="7000924" cy="2992167"/>
            </a:xfrm>
          </p:grpSpPr>
          <p:sp>
            <p:nvSpPr>
              <p:cNvPr id="4143" name="Notched Right Arrow 48"/>
              <p:cNvSpPr>
                <a:spLocks noChangeArrowheads="1"/>
              </p:cNvSpPr>
              <p:nvPr/>
            </p:nvSpPr>
            <p:spPr bwMode="auto">
              <a:xfrm rot="10800000">
                <a:off x="6286512" y="3071810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4" name="Notched Right Arrow 50"/>
              <p:cNvSpPr>
                <a:spLocks noChangeArrowheads="1"/>
              </p:cNvSpPr>
              <p:nvPr/>
            </p:nvSpPr>
            <p:spPr bwMode="auto">
              <a:xfrm>
                <a:off x="1214446" y="3071810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428992" y="5715490"/>
                <a:ext cx="2857520" cy="27704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/>
                  <a:t>longitudinally polarized target</a:t>
                </a:r>
              </a:p>
            </p:txBody>
          </p:sp>
          <p:sp>
            <p:nvSpPr>
              <p:cNvPr id="4146" name="TextBox 70"/>
              <p:cNvSpPr txBox="1">
                <a:spLocks noChangeArrowheads="1"/>
              </p:cNvSpPr>
              <p:nvPr/>
            </p:nvSpPr>
            <p:spPr bwMode="auto">
              <a:xfrm>
                <a:off x="7143768" y="4643446"/>
                <a:ext cx="714380" cy="400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>
                    <a:solidFill>
                      <a:srgbClr val="00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☻☻☻</a:t>
                </a:r>
              </a:p>
              <a:p>
                <a:r>
                  <a:rPr lang="en-US" sz="1000" dirty="0">
                    <a:solidFill>
                      <a:srgbClr val="00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☻☻☻</a:t>
                </a: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1643043" y="3071823"/>
                <a:ext cx="142876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1643043" y="3357625"/>
                <a:ext cx="142876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>
                <a:off x="5929323" y="3071823"/>
                <a:ext cx="142876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929323" y="3357625"/>
                <a:ext cx="142876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Circular Arrow 124"/>
              <p:cNvSpPr/>
              <p:nvPr/>
            </p:nvSpPr>
            <p:spPr bwMode="auto">
              <a:xfrm>
                <a:off x="1214415" y="3286174"/>
                <a:ext cx="285752" cy="285802"/>
              </a:xfrm>
              <a:prstGeom prst="circular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2" name="Up Arrow 126"/>
              <p:cNvSpPr>
                <a:spLocks noChangeArrowheads="1"/>
              </p:cNvSpPr>
              <p:nvPr/>
            </p:nvSpPr>
            <p:spPr bwMode="auto">
              <a:xfrm>
                <a:off x="3143240" y="5786454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3" name="Up Arrow 128"/>
              <p:cNvSpPr>
                <a:spLocks noChangeArrowheads="1"/>
              </p:cNvSpPr>
              <p:nvPr/>
            </p:nvSpPr>
            <p:spPr bwMode="auto">
              <a:xfrm>
                <a:off x="857224" y="3286124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4" name="Up Arrow 127"/>
              <p:cNvSpPr>
                <a:spLocks noChangeArrowheads="1"/>
              </p:cNvSpPr>
              <p:nvPr/>
            </p:nvSpPr>
            <p:spPr bwMode="auto">
              <a:xfrm>
                <a:off x="857224" y="3000372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5" name="Up Arrow 129"/>
              <p:cNvSpPr>
                <a:spLocks noChangeArrowheads="1"/>
              </p:cNvSpPr>
              <p:nvPr/>
            </p:nvSpPr>
            <p:spPr bwMode="auto">
              <a:xfrm>
                <a:off x="6858016" y="3000372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6" name="Up Arrow 130"/>
              <p:cNvSpPr>
                <a:spLocks noChangeArrowheads="1"/>
              </p:cNvSpPr>
              <p:nvPr/>
            </p:nvSpPr>
            <p:spPr bwMode="auto">
              <a:xfrm>
                <a:off x="6858016" y="3286124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4157" name="Up Arrow 131"/>
              <p:cNvSpPr>
                <a:spLocks noChangeArrowheads="1"/>
              </p:cNvSpPr>
              <p:nvPr/>
            </p:nvSpPr>
            <p:spPr bwMode="auto">
              <a:xfrm>
                <a:off x="6858016" y="4643446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8" name="Up Arrow 132"/>
              <p:cNvSpPr>
                <a:spLocks noChangeArrowheads="1"/>
              </p:cNvSpPr>
              <p:nvPr/>
            </p:nvSpPr>
            <p:spPr bwMode="auto">
              <a:xfrm>
                <a:off x="6858016" y="4786322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Circular Arrow 134"/>
              <p:cNvSpPr/>
              <p:nvPr/>
            </p:nvSpPr>
            <p:spPr bwMode="auto">
              <a:xfrm>
                <a:off x="6286512" y="3286174"/>
                <a:ext cx="285752" cy="285802"/>
              </a:xfrm>
              <a:prstGeom prst="circular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7" name="Group 142"/>
          <p:cNvGrpSpPr>
            <a:grpSpLocks/>
          </p:cNvGrpSpPr>
          <p:nvPr/>
        </p:nvGrpSpPr>
        <p:grpSpPr bwMode="auto">
          <a:xfrm>
            <a:off x="395287" y="4192587"/>
            <a:ext cx="7429500" cy="2000250"/>
            <a:chOff x="428596" y="4000504"/>
            <a:chExt cx="7429552" cy="2000264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6" name="TextBox 45"/>
            <p:cNvSpPr txBox="1"/>
            <p:nvPr/>
          </p:nvSpPr>
          <p:spPr>
            <a:xfrm>
              <a:off x="785787" y="5715016"/>
              <a:ext cx="1714512" cy="277001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circ polarized photons</a:t>
              </a:r>
            </a:p>
          </p:txBody>
        </p:sp>
        <p:sp>
          <p:nvSpPr>
            <p:cNvPr id="4115" name="TextBox 72"/>
            <p:cNvSpPr txBox="1">
              <a:spLocks noChangeArrowheads="1"/>
            </p:cNvSpPr>
            <p:nvPr/>
          </p:nvSpPr>
          <p:spPr bwMode="auto">
            <a:xfrm>
              <a:off x="7143768" y="4000504"/>
              <a:ext cx="714380" cy="40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solidFill>
                    <a:srgbClr val="00FF00"/>
                  </a:solidFill>
                </a:rPr>
                <a:t>☻☻☻</a:t>
              </a:r>
            </a:p>
            <a:p>
              <a:r>
                <a:rPr lang="en-US" sz="1000" dirty="0">
                  <a:solidFill>
                    <a:srgbClr val="00FF00"/>
                  </a:solidFill>
                </a:rPr>
                <a:t>☻☻☻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5929323" y="4071943"/>
              <a:ext cx="142876" cy="71437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5929323" y="4214819"/>
              <a:ext cx="142876" cy="71437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Circular Arrow 136"/>
            <p:cNvSpPr/>
            <p:nvPr/>
          </p:nvSpPr>
          <p:spPr bwMode="auto">
            <a:xfrm>
              <a:off x="6286512" y="4000504"/>
              <a:ext cx="285752" cy="285752"/>
            </a:xfrm>
            <a:prstGeom prst="circular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Circular Arrow 137"/>
            <p:cNvSpPr/>
            <p:nvPr/>
          </p:nvSpPr>
          <p:spPr bwMode="auto">
            <a:xfrm>
              <a:off x="6286512" y="4143380"/>
              <a:ext cx="285752" cy="285752"/>
            </a:xfrm>
            <a:prstGeom prst="circular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Circular Arrow 138"/>
            <p:cNvSpPr/>
            <p:nvPr/>
          </p:nvSpPr>
          <p:spPr bwMode="auto">
            <a:xfrm>
              <a:off x="428596" y="5715016"/>
              <a:ext cx="285752" cy="285752"/>
            </a:xfrm>
            <a:prstGeom prst="circular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52475" y="2934028"/>
            <a:ext cx="7072313" cy="3535810"/>
            <a:chOff x="864394" y="3107532"/>
            <a:chExt cx="7779544" cy="4007251"/>
          </a:xfrm>
        </p:grpSpPr>
        <p:grpSp>
          <p:nvGrpSpPr>
            <p:cNvPr id="6" name="Group 145"/>
            <p:cNvGrpSpPr>
              <a:grpSpLocks/>
            </p:cNvGrpSpPr>
            <p:nvPr/>
          </p:nvGrpSpPr>
          <p:grpSpPr bwMode="auto">
            <a:xfrm>
              <a:off x="864394" y="3643313"/>
              <a:ext cx="7779544" cy="3471470"/>
              <a:chOff x="785819" y="3214691"/>
              <a:chExt cx="7072337" cy="3063611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4121" name="Notched Right Arrow 26"/>
              <p:cNvSpPr>
                <a:spLocks noChangeArrowheads="1"/>
              </p:cNvSpPr>
              <p:nvPr/>
            </p:nvSpPr>
            <p:spPr bwMode="auto">
              <a:xfrm>
                <a:off x="785819" y="3214691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2" name="Notched Right Arrow 28"/>
              <p:cNvSpPr>
                <a:spLocks noChangeArrowheads="1"/>
              </p:cNvSpPr>
              <p:nvPr/>
            </p:nvSpPr>
            <p:spPr bwMode="auto">
              <a:xfrm>
                <a:off x="785819" y="3500444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3" name="Notched Right Arrow 30"/>
              <p:cNvSpPr>
                <a:spLocks noChangeArrowheads="1"/>
              </p:cNvSpPr>
              <p:nvPr/>
            </p:nvSpPr>
            <p:spPr bwMode="auto">
              <a:xfrm rot="10800000">
                <a:off x="6786584" y="3214691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4" name="Notched Right Arrow 32"/>
              <p:cNvSpPr>
                <a:spLocks noChangeArrowheads="1"/>
              </p:cNvSpPr>
              <p:nvPr/>
            </p:nvSpPr>
            <p:spPr bwMode="auto">
              <a:xfrm rot="10800000">
                <a:off x="6786584" y="3500444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5" name="Notched Right Arrow 33"/>
              <p:cNvSpPr>
                <a:spLocks noChangeArrowheads="1"/>
              </p:cNvSpPr>
              <p:nvPr/>
            </p:nvSpPr>
            <p:spPr bwMode="auto">
              <a:xfrm rot="10800000">
                <a:off x="6786584" y="4429139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6" name="Notched Right Arrow 34"/>
              <p:cNvSpPr>
                <a:spLocks noChangeArrowheads="1"/>
              </p:cNvSpPr>
              <p:nvPr/>
            </p:nvSpPr>
            <p:spPr bwMode="auto">
              <a:xfrm rot="10800000">
                <a:off x="6786584" y="4572015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7" name="Notched Right Arrow 49"/>
              <p:cNvSpPr>
                <a:spLocks noChangeArrowheads="1"/>
              </p:cNvSpPr>
              <p:nvPr/>
            </p:nvSpPr>
            <p:spPr bwMode="auto">
              <a:xfrm rot="10800000">
                <a:off x="6286518" y="3214691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8" name="Notched Right Arrow 51"/>
              <p:cNvSpPr>
                <a:spLocks noChangeArrowheads="1"/>
              </p:cNvSpPr>
              <p:nvPr/>
            </p:nvSpPr>
            <p:spPr bwMode="auto">
              <a:xfrm>
                <a:off x="1214448" y="3214691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" name="TextBox 56"/>
              <p:cNvSpPr txBox="1">
                <a:spLocks noChangeArrowheads="1"/>
              </p:cNvSpPr>
              <p:nvPr/>
            </p:nvSpPr>
            <p:spPr bwMode="auto">
              <a:xfrm>
                <a:off x="7143775" y="4357701"/>
                <a:ext cx="714381" cy="400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>
                    <a:solidFill>
                      <a:srgbClr val="00FF00"/>
                    </a:solidFill>
                  </a:rPr>
                  <a:t>☻☻☻</a:t>
                </a:r>
              </a:p>
              <a:p>
                <a:r>
                  <a:rPr lang="en-US" sz="1000" dirty="0">
                    <a:solidFill>
                      <a:srgbClr val="00FF00"/>
                    </a:solidFill>
                  </a:rPr>
                  <a:t>☻☻☻</a:t>
                </a:r>
              </a:p>
            </p:txBody>
          </p:sp>
          <p:sp>
            <p:nvSpPr>
              <p:cNvPr id="4130" name="Notched Right Arrow 64"/>
              <p:cNvSpPr>
                <a:spLocks noChangeArrowheads="1"/>
              </p:cNvSpPr>
              <p:nvPr/>
            </p:nvSpPr>
            <p:spPr bwMode="auto">
              <a:xfrm rot="10800000">
                <a:off x="3071805" y="6072216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429015" y="6001253"/>
                <a:ext cx="2286008" cy="27704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/>
                  <a:t>transversely polarized target</a:t>
                </a: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1643072" y="3214691"/>
                <a:ext cx="142875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1643072" y="3500492"/>
                <a:ext cx="142875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5929337" y="3214692"/>
                <a:ext cx="142875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5929337" y="3500493"/>
                <a:ext cx="142875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5929337" y="4429347"/>
                <a:ext cx="142875" cy="71451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5929337" y="4572248"/>
                <a:ext cx="142875" cy="71451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Circular Arrow 133"/>
              <p:cNvSpPr/>
              <p:nvPr/>
            </p:nvSpPr>
            <p:spPr bwMode="auto">
              <a:xfrm>
                <a:off x="1214445" y="3429039"/>
                <a:ext cx="285751" cy="285801"/>
              </a:xfrm>
              <a:prstGeom prst="circular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Circular Arrow 135"/>
              <p:cNvSpPr/>
              <p:nvPr/>
            </p:nvSpPr>
            <p:spPr bwMode="auto">
              <a:xfrm>
                <a:off x="6286519" y="3429036"/>
                <a:ext cx="285751" cy="285801"/>
              </a:xfrm>
              <a:prstGeom prst="circular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1" name="Notched Right Arrow 26"/>
            <p:cNvSpPr>
              <a:spLocks noChangeArrowheads="1"/>
            </p:cNvSpPr>
            <p:nvPr/>
          </p:nvSpPr>
          <p:spPr bwMode="auto">
            <a:xfrm>
              <a:off x="864395" y="3117028"/>
              <a:ext cx="314326" cy="80949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1807948" y="3107532"/>
              <a:ext cx="157163" cy="8096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Notched Right Arrow 30"/>
            <p:cNvSpPr>
              <a:spLocks noChangeArrowheads="1"/>
            </p:cNvSpPr>
            <p:nvPr/>
          </p:nvSpPr>
          <p:spPr bwMode="auto">
            <a:xfrm rot="10800000">
              <a:off x="7460449" y="3157551"/>
              <a:ext cx="314326" cy="80949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2503" y="3106473"/>
            <a:ext cx="1000097" cy="73694"/>
            <a:chOff x="785841" y="2914386"/>
            <a:chExt cx="1000097" cy="73694"/>
          </a:xfrm>
        </p:grpSpPr>
        <p:sp>
          <p:nvSpPr>
            <p:cNvPr id="110" name="Oval 109"/>
            <p:cNvSpPr/>
            <p:nvPr/>
          </p:nvSpPr>
          <p:spPr bwMode="auto">
            <a:xfrm>
              <a:off x="1643063" y="2914386"/>
              <a:ext cx="142875" cy="71439"/>
            </a:xfrm>
            <a:prstGeom prst="ellipse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Notched Right Arrow 26"/>
            <p:cNvSpPr>
              <a:spLocks noChangeArrowheads="1"/>
            </p:cNvSpPr>
            <p:nvPr/>
          </p:nvSpPr>
          <p:spPr bwMode="auto">
            <a:xfrm>
              <a:off x="785841" y="2916655"/>
              <a:ext cx="285751" cy="71425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Notched Right Arrow 51"/>
            <p:cNvSpPr>
              <a:spLocks noChangeArrowheads="1"/>
            </p:cNvSpPr>
            <p:nvPr/>
          </p:nvSpPr>
          <p:spPr bwMode="auto">
            <a:xfrm>
              <a:off x="1214469" y="2916655"/>
              <a:ext cx="285751" cy="71425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146"/>
          <p:cNvGrpSpPr>
            <a:grpSpLocks/>
          </p:cNvGrpSpPr>
          <p:nvPr/>
        </p:nvGrpSpPr>
        <p:grpSpPr bwMode="auto">
          <a:xfrm>
            <a:off x="5753104" y="2406651"/>
            <a:ext cx="2643186" cy="3655457"/>
            <a:chOff x="5786446" y="2214554"/>
            <a:chExt cx="2642970" cy="365548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20" name="TextBox 119"/>
            <p:cNvSpPr txBox="1"/>
            <p:nvPr/>
          </p:nvSpPr>
          <p:spPr>
            <a:xfrm>
              <a:off x="6143602" y="5500702"/>
              <a:ext cx="2285814" cy="369335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b="1" dirty="0"/>
            </a:p>
          </p:txBody>
        </p:sp>
        <p:sp>
          <p:nvSpPr>
            <p:cNvPr id="4113" name="Oval 118"/>
            <p:cNvSpPr>
              <a:spLocks noChangeArrowheads="1"/>
            </p:cNvSpPr>
            <p:nvPr/>
          </p:nvSpPr>
          <p:spPr bwMode="auto">
            <a:xfrm>
              <a:off x="5786446" y="2214554"/>
              <a:ext cx="428628" cy="3000396"/>
            </a:xfrm>
            <a:prstGeom prst="ellipse">
              <a:avLst/>
            </a:prstGeom>
            <a:solidFill>
              <a:schemeClr val="bg2">
                <a:alpha val="2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9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cross section</a:t>
            </a:r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253394"/>
              </p:ext>
            </p:extLst>
          </p:nvPr>
        </p:nvGraphicFramePr>
        <p:xfrm>
          <a:off x="714293" y="1291088"/>
          <a:ext cx="3402055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3" imgW="3289300" imgH="4419600" progId="Equation.DSMT4">
                  <p:embed/>
                </p:oleObj>
              </mc:Choice>
              <mc:Fallback>
                <p:oleObj name="Equation" r:id="rId3" imgW="3289300" imgH="441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293" y="1291088"/>
                        <a:ext cx="3402055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11187" y="6098917"/>
            <a:ext cx="4556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A. M. </a:t>
            </a:r>
            <a:r>
              <a:rPr lang="en-US" sz="1000" b="0" i="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Sandorfi</a:t>
            </a:r>
            <a:r>
              <a:rPr lang="en-US" sz="10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, S. </a:t>
            </a:r>
            <a:r>
              <a:rPr lang="en-US" sz="1000" b="0" i="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Hoblit</a:t>
            </a:r>
            <a:r>
              <a:rPr lang="en-US" sz="10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, H. </a:t>
            </a:r>
            <a:r>
              <a:rPr lang="en-US" sz="1000" b="0" i="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Kamano</a:t>
            </a:r>
            <a:r>
              <a:rPr lang="en-US" sz="10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, T.-S. H. Lee </a:t>
            </a:r>
            <a:r>
              <a:rPr lang="en-US" sz="1000" dirty="0">
                <a:solidFill>
                  <a:srgbClr val="000000"/>
                </a:solidFill>
              </a:rPr>
              <a:t>J.Phys.G38:053001,2011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896533" y="1291088"/>
            <a:ext cx="5850345" cy="1257380"/>
            <a:chOff x="1896533" y="1291088"/>
            <a:chExt cx="5850345" cy="1257380"/>
          </a:xfrm>
        </p:grpSpPr>
        <p:sp>
          <p:nvSpPr>
            <p:cNvPr id="8" name="Rectangle 7"/>
            <p:cNvSpPr/>
            <p:nvPr/>
          </p:nvSpPr>
          <p:spPr>
            <a:xfrm>
              <a:off x="1896533" y="1291088"/>
              <a:ext cx="2429934" cy="1257380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07000" y="1921934"/>
              <a:ext cx="2539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single spin observables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96533" y="2548467"/>
            <a:ext cx="4785066" cy="1058333"/>
            <a:chOff x="1896533" y="2548467"/>
            <a:chExt cx="4785066" cy="1058333"/>
          </a:xfrm>
        </p:grpSpPr>
        <p:sp>
          <p:nvSpPr>
            <p:cNvPr id="9" name="Rectangle 8"/>
            <p:cNvSpPr/>
            <p:nvPr/>
          </p:nvSpPr>
          <p:spPr>
            <a:xfrm>
              <a:off x="1896533" y="2548467"/>
              <a:ext cx="2429934" cy="1058333"/>
            </a:xfrm>
            <a:prstGeom prst="rect">
              <a:avLst/>
            </a:prstGeom>
            <a:solidFill>
              <a:srgbClr val="CCFFCC">
                <a:alpha val="13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5601" y="2861733"/>
              <a:ext cx="1475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Beam-Target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96533" y="3606800"/>
            <a:ext cx="4768948" cy="1143000"/>
            <a:chOff x="1896533" y="3606800"/>
            <a:chExt cx="4768948" cy="1143000"/>
          </a:xfrm>
        </p:grpSpPr>
        <p:sp>
          <p:nvSpPr>
            <p:cNvPr id="10" name="Rectangle 9"/>
            <p:cNvSpPr/>
            <p:nvPr/>
          </p:nvSpPr>
          <p:spPr>
            <a:xfrm>
              <a:off x="1896533" y="3606800"/>
              <a:ext cx="2429934" cy="1143000"/>
            </a:xfrm>
            <a:prstGeom prst="rect">
              <a:avLst/>
            </a:prstGeom>
            <a:solidFill>
              <a:srgbClr val="3366FF">
                <a:alpha val="13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5601" y="4080934"/>
              <a:ext cx="1459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Beam-Recoil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96533" y="4749800"/>
            <a:ext cx="4843271" cy="1143000"/>
            <a:chOff x="1896533" y="4749800"/>
            <a:chExt cx="4843271" cy="1143000"/>
          </a:xfrm>
        </p:grpSpPr>
        <p:sp>
          <p:nvSpPr>
            <p:cNvPr id="11" name="Rectangle 10"/>
            <p:cNvSpPr/>
            <p:nvPr/>
          </p:nvSpPr>
          <p:spPr>
            <a:xfrm>
              <a:off x="1896533" y="4749800"/>
              <a:ext cx="2429934" cy="1143000"/>
            </a:xfrm>
            <a:prstGeom prst="rect">
              <a:avLst/>
            </a:prstGeom>
            <a:solidFill>
              <a:srgbClr val="008000">
                <a:alpha val="14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07000" y="5156200"/>
              <a:ext cx="1532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Target-Recoil</a:t>
              </a:r>
            </a:p>
          </p:txBody>
        </p:sp>
      </p:grp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62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There is no such thing as complete experiment!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Whatever we measure has uncertainties and they lead to ambiguities in extraction of amplitudes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07339" y="50002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“Uncertainty is an uncomfortable</a:t>
            </a:r>
          </a:p>
          <a:p>
            <a:r>
              <a:rPr lang="en-US" dirty="0"/>
              <a:t>position. But certainty is an</a:t>
            </a:r>
          </a:p>
          <a:p>
            <a:r>
              <a:rPr lang="en-US" dirty="0"/>
              <a:t>absurd one.”</a:t>
            </a:r>
          </a:p>
          <a:p>
            <a:r>
              <a:rPr lang="en-US" dirty="0"/>
              <a:t>― Voltaire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21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Fierz</a:t>
            </a:r>
            <a:r>
              <a:rPr lang="en-US" dirty="0"/>
              <a:t> Identities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84670"/>
              </p:ext>
            </p:extLst>
          </p:nvPr>
        </p:nvGraphicFramePr>
        <p:xfrm>
          <a:off x="287933" y="978794"/>
          <a:ext cx="4203815" cy="5512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Equation" r:id="rId3" imgW="3060700" imgH="4013200" progId="Equation.3">
                  <p:embed/>
                </p:oleObj>
              </mc:Choice>
              <mc:Fallback>
                <p:oleObj name="Equation" r:id="rId3" imgW="3060700" imgH="401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933" y="978794"/>
                        <a:ext cx="4203815" cy="5512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722527"/>
              </p:ext>
            </p:extLst>
          </p:nvPr>
        </p:nvGraphicFramePr>
        <p:xfrm>
          <a:off x="5761786" y="821000"/>
          <a:ext cx="3152185" cy="547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Equation" r:id="rId5" imgW="2019300" imgH="3505200" progId="Equation.3">
                  <p:embed/>
                </p:oleObj>
              </mc:Choice>
              <mc:Fallback>
                <p:oleObj name="Equation" r:id="rId5" imgW="2019300" imgH="3505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61786" y="821000"/>
                        <a:ext cx="3152185" cy="547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653439"/>
              </p:ext>
            </p:extLst>
          </p:nvPr>
        </p:nvGraphicFramePr>
        <p:xfrm>
          <a:off x="2706688" y="2732088"/>
          <a:ext cx="3224212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Equation" r:id="rId7" imgW="2679700" imgH="1498600" progId="Equation.DSMT4">
                  <p:embed/>
                </p:oleObj>
              </mc:Choice>
              <mc:Fallback>
                <p:oleObj name="Equation" r:id="rId7" imgW="2679700" imgH="149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06688" y="2732088"/>
                        <a:ext cx="3224212" cy="180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5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Summary I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401942"/>
              </p:ext>
            </p:extLst>
          </p:nvPr>
        </p:nvGraphicFramePr>
        <p:xfrm>
          <a:off x="458296" y="1016928"/>
          <a:ext cx="822740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9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370840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Beam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 + 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latin typeface="Times New Roman"/>
                          <a:cs typeface="Times New Roman"/>
                        </a:rPr>
                        <a:t>unpolarized</a:t>
                      </a:r>
                      <a:endParaRPr lang="en-US" sz="1400" b="0" i="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H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 err="1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Times New Roman"/>
                          <a:cs typeface="Times New Roman"/>
                        </a:rPr>
                        <a:t>circular</a:t>
                      </a: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-H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57200" y="3801533"/>
            <a:ext cx="8229600" cy="240349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Every observable can be measured in at least in two different experiments.</a:t>
            </a:r>
          </a:p>
          <a:p>
            <a:r>
              <a:rPr lang="en-US" dirty="0">
                <a:solidFill>
                  <a:srgbClr val="FF0000"/>
                </a:solidFill>
              </a:rPr>
              <a:t>It is important to measure both K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Λ and K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Σ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Isospin</a:t>
            </a:r>
            <a:r>
              <a:rPr lang="en-US" dirty="0">
                <a:solidFill>
                  <a:srgbClr val="FF0000"/>
                </a:solidFill>
              </a:rPr>
              <a:t> filter</a:t>
            </a:r>
          </a:p>
          <a:p>
            <a:r>
              <a:rPr lang="en-US" dirty="0">
                <a:solidFill>
                  <a:srgbClr val="FF0000"/>
                </a:solidFill>
              </a:rPr>
              <a:t>It is also important to do measurement on both proton and neutron target</a:t>
            </a:r>
          </a:p>
          <a:p>
            <a:r>
              <a:rPr lang="en-US" dirty="0">
                <a:solidFill>
                  <a:srgbClr val="FF0000"/>
                </a:solidFill>
              </a:rPr>
              <a:t>There is no such things as redundant data!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baseline="30000" dirty="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85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apparatus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93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211"/>
            <a:ext cx="9142557" cy="685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691" y="2178950"/>
            <a:ext cx="3111379" cy="31107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br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61" y="197264"/>
            <a:ext cx="8543467" cy="1118794"/>
          </a:xfrm>
        </p:spPr>
        <p:txBody>
          <a:bodyPr>
            <a:normAutofit fontScale="90000"/>
          </a:bodyPr>
          <a:lstStyle/>
          <a:p>
            <a:pPr algn="ctr" defTabSz="414455">
              <a:defRPr/>
            </a:pPr>
            <a:r>
              <a:rPr lang="en-GB" sz="4000" b="1" dirty="0">
                <a:solidFill>
                  <a:srgbClr val="FFFF00"/>
                </a:solidFill>
              </a:rPr>
              <a:t>CEBAF Large Acceptance Spectrometer 1997-2012</a:t>
            </a:r>
            <a:endParaRPr lang="en-US" sz="4000" b="1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251758" y="1451676"/>
            <a:ext cx="2474699" cy="1516480"/>
            <a:chOff x="869" y="1008"/>
            <a:chExt cx="1718" cy="1053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869" y="1008"/>
              <a:ext cx="1579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</a:rPr>
                <a:t>Torus magnet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 superconducting coils</a:t>
              </a:r>
            </a:p>
          </p:txBody>
        </p:sp>
        <p:sp>
          <p:nvSpPr>
            <p:cNvPr id="10266" name="Line 7"/>
            <p:cNvSpPr>
              <a:spLocks noChangeShapeType="1"/>
            </p:cNvSpPr>
            <p:nvPr/>
          </p:nvSpPr>
          <p:spPr bwMode="auto">
            <a:xfrm>
              <a:off x="1670" y="1319"/>
              <a:ext cx="917" cy="74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981739" y="3912890"/>
            <a:ext cx="2782956" cy="2358968"/>
            <a:chOff x="2016" y="2713"/>
            <a:chExt cx="1932" cy="1638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016" y="4014"/>
              <a:ext cx="1932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Gas Cherenkov counters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</a:rPr>
                <a:t>e/π separation, 256 PMTs</a:t>
              </a:r>
            </a:p>
          </p:txBody>
        </p:sp>
        <p:sp>
          <p:nvSpPr>
            <p:cNvPr id="10264" name="Line 10"/>
            <p:cNvSpPr>
              <a:spLocks noChangeShapeType="1"/>
            </p:cNvSpPr>
            <p:nvPr/>
          </p:nvSpPr>
          <p:spPr bwMode="auto">
            <a:xfrm flipV="1">
              <a:off x="2931" y="2713"/>
              <a:ext cx="154" cy="135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39724" y="4493275"/>
            <a:ext cx="3249664" cy="1260133"/>
            <a:chOff x="97" y="3120"/>
            <a:chExt cx="2256" cy="875"/>
          </a:xfrm>
        </p:grpSpPr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7" y="3592"/>
              <a:ext cx="2256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Time-of-flight counters</a:t>
              </a:r>
            </a:p>
            <a:p>
              <a:pPr defTabSz="414686">
                <a:lnSpc>
                  <a:spcPct val="50000"/>
                </a:lnSpc>
                <a:spcBef>
                  <a:spcPts val="806"/>
                </a:spcBef>
                <a:spcAft>
                  <a:spcPts val="261"/>
                </a:spcAft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</a:rPr>
                <a:t>plastic </a:t>
              </a:r>
              <a:r>
                <a:rPr lang="en-GB" sz="1300" dirty="0" err="1">
                  <a:solidFill>
                    <a:srgbClr val="ABD958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</a:rPr>
                <a:t>scintillators</a:t>
              </a: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</a:rPr>
                <a:t>, 684 photomultipliers</a:t>
              </a:r>
            </a:p>
          </p:txBody>
        </p:sp>
        <p:sp>
          <p:nvSpPr>
            <p:cNvPr id="10262" name="Line 13"/>
            <p:cNvSpPr>
              <a:spLocks noChangeShapeType="1"/>
            </p:cNvSpPr>
            <p:nvPr/>
          </p:nvSpPr>
          <p:spPr bwMode="auto">
            <a:xfrm flipV="1">
              <a:off x="1261" y="3120"/>
              <a:ext cx="708" cy="47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139727" y="2937909"/>
            <a:ext cx="3455648" cy="2117022"/>
            <a:chOff x="97" y="2040"/>
            <a:chExt cx="2399" cy="147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" y="2406"/>
              <a:ext cx="779" cy="11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57" name="Line 16"/>
            <p:cNvSpPr>
              <a:spLocks noChangeShapeType="1"/>
            </p:cNvSpPr>
            <p:nvPr/>
          </p:nvSpPr>
          <p:spPr bwMode="auto">
            <a:xfrm>
              <a:off x="1261" y="2191"/>
              <a:ext cx="1235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97" y="2040"/>
              <a:ext cx="1680" cy="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Drift chambers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dirty="0">
                  <a:solidFill>
                    <a:srgbClr val="ABD9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35,000 cells</a:t>
              </a:r>
            </a:p>
          </p:txBody>
        </p:sp>
        <p:sp>
          <p:nvSpPr>
            <p:cNvPr id="10259" name="Line 18"/>
            <p:cNvSpPr>
              <a:spLocks noChangeShapeType="1"/>
            </p:cNvSpPr>
            <p:nvPr/>
          </p:nvSpPr>
          <p:spPr bwMode="auto">
            <a:xfrm>
              <a:off x="1261" y="2191"/>
              <a:ext cx="995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19"/>
            <p:cNvSpPr>
              <a:spLocks noChangeShapeType="1"/>
            </p:cNvSpPr>
            <p:nvPr/>
          </p:nvSpPr>
          <p:spPr bwMode="auto">
            <a:xfrm>
              <a:off x="1261" y="2191"/>
              <a:ext cx="707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39727" y="2366171"/>
            <a:ext cx="3593932" cy="1229889"/>
            <a:chOff x="97" y="1643"/>
            <a:chExt cx="2495" cy="854"/>
          </a:xfrm>
        </p:grpSpPr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97" y="1643"/>
              <a:ext cx="1871" cy="4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 target +</a:t>
              </a:r>
              <a:r>
                <a:rPr lang="en-GB" sz="1300" b="1" dirty="0"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 start counter</a:t>
              </a:r>
            </a:p>
          </p:txBody>
        </p:sp>
        <p:sp>
          <p:nvSpPr>
            <p:cNvPr id="10255" name="Line 22"/>
            <p:cNvSpPr>
              <a:spLocks noChangeShapeType="1"/>
            </p:cNvSpPr>
            <p:nvPr/>
          </p:nvSpPr>
          <p:spPr bwMode="auto">
            <a:xfrm>
              <a:off x="1680" y="1969"/>
              <a:ext cx="912" cy="528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4978210" y="1464636"/>
            <a:ext cx="3524791" cy="2337365"/>
            <a:chOff x="3456" y="1017"/>
            <a:chExt cx="2447" cy="1623"/>
          </a:xfrm>
        </p:grpSpPr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559" y="1017"/>
              <a:ext cx="2345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Electromagnetic calorimeters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Lead/</a:t>
              </a:r>
              <a:r>
                <a:rPr lang="en-GB" sz="13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scintillator</a:t>
              </a:r>
              <a:r>
                <a:rPr lang="en-GB" sz="13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1296 photomultipliers</a:t>
              </a:r>
            </a:p>
          </p:txBody>
        </p:sp>
        <p:sp>
          <p:nvSpPr>
            <p:cNvPr id="10252" name="Line 25"/>
            <p:cNvSpPr>
              <a:spLocks noChangeShapeType="1"/>
            </p:cNvSpPr>
            <p:nvPr/>
          </p:nvSpPr>
          <p:spPr bwMode="auto">
            <a:xfrm flipH="1">
              <a:off x="3744" y="1306"/>
              <a:ext cx="411" cy="1335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Line 26"/>
            <p:cNvSpPr>
              <a:spLocks noChangeShapeType="1"/>
            </p:cNvSpPr>
            <p:nvPr/>
          </p:nvSpPr>
          <p:spPr bwMode="auto">
            <a:xfrm flipH="1">
              <a:off x="3455" y="1296"/>
              <a:ext cx="686" cy="43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876" y="2742048"/>
            <a:ext cx="2270155" cy="3315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FFFF00"/>
                </a:solidFill>
              </a:rPr>
              <a:pPr/>
              <a:t>16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FFFF00"/>
                </a:solidFill>
              </a:rPr>
              <a:t>29 April 2016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E. Pasyuk                                 Nuclear Photoproduction with GlueX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5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Polarized </a:t>
            </a:r>
            <a:r>
              <a:rPr lang="en-US" dirty="0" err="1"/>
              <a:t>pohoton</a:t>
            </a:r>
            <a:r>
              <a:rPr lang="en-US" dirty="0"/>
              <a:t> beam</a:t>
            </a:r>
          </a:p>
        </p:txBody>
      </p:sp>
      <p:grpSp>
        <p:nvGrpSpPr>
          <p:cNvPr id="7" name="Group 16"/>
          <p:cNvGrpSpPr>
            <a:grpSpLocks noChangeAspect="1"/>
          </p:cNvGrpSpPr>
          <p:nvPr/>
        </p:nvGrpSpPr>
        <p:grpSpPr bwMode="auto">
          <a:xfrm>
            <a:off x="295961" y="1137359"/>
            <a:ext cx="3572701" cy="4806326"/>
            <a:chOff x="259" y="1693"/>
            <a:chExt cx="2124" cy="2858"/>
          </a:xfrm>
          <a:effectLst/>
        </p:grpSpPr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264" y="1693"/>
              <a:ext cx="2119" cy="2858"/>
              <a:chOff x="264" y="1693"/>
              <a:chExt cx="2119" cy="2858"/>
            </a:xfrm>
          </p:grpSpPr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4" y="1693"/>
                <a:ext cx="2116" cy="116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" y="2805"/>
                <a:ext cx="2117" cy="17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 rot="16200000">
              <a:off x="-68" y="3578"/>
              <a:ext cx="812" cy="15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14686">
                <a:defRPr/>
              </a:pPr>
              <a:r>
                <a:rPr lang="en-GB" sz="1100" dirty="0">
                  <a:solidFill>
                    <a:srgbClr val="000000"/>
                  </a:solidFill>
                </a:rPr>
                <a:t>Circular polarization</a:t>
              </a:r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541" y="2743"/>
              <a:ext cx="1768" cy="1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defTabSz="414686"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700" dirty="0">
                  <a:solidFill>
                    <a:srgbClr val="000000"/>
                  </a:solidFill>
                </a:rPr>
                <a:t>Circular polarization from 100% polarized electron beam</a:t>
              </a:r>
            </a:p>
          </p:txBody>
        </p:sp>
      </p:grpSp>
      <p:pic>
        <p:nvPicPr>
          <p:cNvPr id="13" name="Picture 12" descr="cpo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540" y="1191007"/>
            <a:ext cx="98965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81"/>
          <a:stretch>
            <a:fillRect/>
          </a:stretch>
        </p:blipFill>
        <p:spPr bwMode="auto">
          <a:xfrm>
            <a:off x="4946521" y="1191007"/>
            <a:ext cx="3962688" cy="480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lpo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60" y="1276486"/>
            <a:ext cx="1035166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ontent Placeholder 12"/>
          <p:cNvSpPr txBox="1">
            <a:spLocks/>
          </p:cNvSpPr>
          <p:nvPr/>
        </p:nvSpPr>
        <p:spPr>
          <a:xfrm>
            <a:off x="4210307" y="5963522"/>
            <a:ext cx="4933693" cy="56309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403178" indent="-403178" algn="l" defTabSz="914293" rtl="0" eaLnBrk="1" latinLnBrk="0" hangingPunct="1">
              <a:spcBef>
                <a:spcPts val="1999"/>
              </a:spcBef>
              <a:buFontTx/>
              <a:buBlip>
                <a:blip r:embed="rId7"/>
              </a:buBlip>
              <a:defRPr sz="24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356" indent="-403178" algn="l" defTabSz="914293" rtl="0" eaLnBrk="1" latinLnBrk="0" hangingPunct="1">
              <a:spcBef>
                <a:spcPts val="600"/>
              </a:spcBef>
              <a:buFontTx/>
              <a:buBlip>
                <a:blip r:embed="rId7"/>
              </a:buBlip>
              <a:defRPr sz="22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2867" indent="-336511" algn="l" defTabSz="914293" rtl="0" eaLnBrk="1" latinLnBrk="0" hangingPunct="1">
              <a:spcBef>
                <a:spcPts val="600"/>
              </a:spcBef>
              <a:buFontTx/>
              <a:buBlip>
                <a:blip r:embed="rId7"/>
              </a:buBlip>
              <a:defRPr sz="20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076" indent="-349209" algn="l" defTabSz="914293" rtl="0" eaLnBrk="1" latinLnBrk="0" hangingPunct="1">
              <a:spcBef>
                <a:spcPts val="600"/>
              </a:spcBef>
              <a:buFontTx/>
              <a:buBlip>
                <a:blip r:embed="rId7"/>
              </a:buBlip>
              <a:defRPr sz="18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586" indent="-336511" algn="l" defTabSz="914293" rtl="0" eaLnBrk="1" latinLnBrk="0" hangingPunct="1">
              <a:spcBef>
                <a:spcPts val="600"/>
              </a:spcBef>
              <a:buFontTx/>
              <a:buBlip>
                <a:blip r:embed="rId7"/>
              </a:buBlip>
              <a:defRPr sz="18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0242" indent="0" defTabSz="414455">
              <a:spcAft>
                <a:spcPts val="1288"/>
              </a:spcAft>
              <a:buFontTx/>
              <a:buNone/>
              <a:defRPr/>
            </a:pP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Linearly polarized photons: coherent bremsstrahlung on oriented diamond crystal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6802" y="5949172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Circularly polarized beam produced by longitudinally polarized electrons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70303" y="532661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H. Olsen and L.C. </a:t>
            </a:r>
            <a:r>
              <a:rPr lang="en-US" sz="1000" dirty="0" err="1">
                <a:solidFill>
                  <a:schemeClr val="bg1"/>
                </a:solidFill>
              </a:rPr>
              <a:t>Maximon</a:t>
            </a:r>
            <a:r>
              <a:rPr lang="en-US" sz="1000" dirty="0">
                <a:solidFill>
                  <a:schemeClr val="bg1"/>
                </a:solidFill>
              </a:rPr>
              <a:t>, Phys. Rev. 114, 887 (1959)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70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rgbClr val="2F5897"/>
                </a:solidFill>
              </a:rPr>
              <a:t>FROST</a:t>
            </a:r>
            <a:endParaRPr lang="en-US" dirty="0">
              <a:solidFill>
                <a:srgbClr val="2F5897"/>
              </a:solidFill>
            </a:endParaRPr>
          </a:p>
        </p:txBody>
      </p:sp>
      <p:grpSp>
        <p:nvGrpSpPr>
          <p:cNvPr id="22532" name="Group 10"/>
          <p:cNvGrpSpPr>
            <a:grpSpLocks noChangeAspect="1"/>
          </p:cNvGrpSpPr>
          <p:nvPr/>
        </p:nvGrpSpPr>
        <p:grpSpPr bwMode="auto">
          <a:xfrm>
            <a:off x="158044" y="2468551"/>
            <a:ext cx="7504434" cy="4115012"/>
            <a:chOff x="240" y="864"/>
            <a:chExt cx="5347" cy="2932"/>
          </a:xfrm>
          <a:effectLst/>
        </p:grpSpPr>
        <p:grpSp>
          <p:nvGrpSpPr>
            <p:cNvPr id="22538" name="Group 7"/>
            <p:cNvGrpSpPr>
              <a:grpSpLocks/>
            </p:cNvGrpSpPr>
            <p:nvPr/>
          </p:nvGrpSpPr>
          <p:grpSpPr bwMode="auto">
            <a:xfrm>
              <a:off x="240" y="864"/>
              <a:ext cx="5347" cy="2932"/>
              <a:chOff x="240" y="864"/>
              <a:chExt cx="5347" cy="2932"/>
            </a:xfrm>
          </p:grpSpPr>
          <p:grpSp>
            <p:nvGrpSpPr>
              <p:cNvPr id="22540" name="Group 5"/>
              <p:cNvGrpSpPr>
                <a:grpSpLocks/>
              </p:cNvGrpSpPr>
              <p:nvPr/>
            </p:nvGrpSpPr>
            <p:grpSpPr bwMode="auto">
              <a:xfrm>
                <a:off x="240" y="864"/>
                <a:ext cx="5347" cy="2932"/>
                <a:chOff x="240" y="864"/>
                <a:chExt cx="5347" cy="2932"/>
              </a:xfrm>
            </p:grpSpPr>
            <p:pic>
              <p:nvPicPr>
                <p:cNvPr id="22542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864"/>
                  <a:ext cx="5347" cy="293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543" name="Rectangle 4"/>
                <p:cNvSpPr>
                  <a:spLocks noChangeArrowheads="1"/>
                </p:cNvSpPr>
                <p:nvPr/>
              </p:nvSpPr>
              <p:spPr bwMode="auto">
                <a:xfrm>
                  <a:off x="269" y="3652"/>
                  <a:ext cx="480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541" name="Rectangle 6"/>
              <p:cNvSpPr>
                <a:spLocks noChangeArrowheads="1"/>
              </p:cNvSpPr>
              <p:nvPr/>
            </p:nvSpPr>
            <p:spPr bwMode="auto">
              <a:xfrm>
                <a:off x="5251" y="3556"/>
                <a:ext cx="336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539" name="Rectangle 9"/>
            <p:cNvSpPr>
              <a:spLocks noChangeArrowheads="1"/>
            </p:cNvSpPr>
            <p:nvPr/>
          </p:nvSpPr>
          <p:spPr bwMode="auto">
            <a:xfrm>
              <a:off x="3072" y="864"/>
              <a:ext cx="1680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4111" y="914400"/>
            <a:ext cx="243988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11" t="13068" b="39886"/>
          <a:stretch>
            <a:fillRect/>
          </a:stretch>
        </p:blipFill>
        <p:spPr bwMode="auto">
          <a:xfrm>
            <a:off x="7311857" y="2743200"/>
            <a:ext cx="182800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730" y="914400"/>
            <a:ext cx="257538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2529" y="2543459"/>
            <a:ext cx="5809552" cy="39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3" y="0"/>
            <a:ext cx="9143027" cy="871648"/>
          </a:xfrm>
        </p:spPr>
        <p:txBody>
          <a:bodyPr>
            <a:normAutofit/>
          </a:bodyPr>
          <a:lstStyle/>
          <a:p>
            <a:r>
              <a:rPr lang="en-US" sz="3600" kern="0" dirty="0" err="1">
                <a:solidFill>
                  <a:srgbClr val="2F5897"/>
                </a:solidFill>
              </a:rPr>
              <a:t>HDIce</a:t>
            </a:r>
            <a:r>
              <a:rPr lang="en-US" sz="3600" kern="0" dirty="0">
                <a:solidFill>
                  <a:srgbClr val="2F5897"/>
                </a:solidFill>
              </a:rPr>
              <a:t> polarized target</a:t>
            </a:r>
            <a:endParaRPr lang="en-US" sz="1400" dirty="0">
              <a:solidFill>
                <a:srgbClr val="2F5897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47756" y="964778"/>
            <a:ext cx="2420940" cy="3024626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GB" sz="1300" dirty="0"/>
              <a:t>Polarized at very high magnetic field and very low temperature</a:t>
            </a:r>
          </a:p>
          <a:p>
            <a:r>
              <a:rPr lang="en-GB" sz="1300" dirty="0"/>
              <a:t>Transferred to in-beam cryostat</a:t>
            </a:r>
          </a:p>
          <a:p>
            <a:r>
              <a:rPr lang="en-GB" sz="1300" dirty="0"/>
              <a:t>Spin can be moved between H and D with RF transitions</a:t>
            </a:r>
          </a:p>
          <a:p>
            <a:r>
              <a:rPr lang="en-GB" sz="1300" dirty="0"/>
              <a:t>All material can be polarized with small background</a:t>
            </a:r>
          </a:p>
          <a:p>
            <a:pPr marL="0" indent="0">
              <a:buNone/>
            </a:pPr>
            <a:endParaRPr lang="en-GB" sz="1300" dirty="0"/>
          </a:p>
          <a:p>
            <a:endParaRPr lang="en-US" sz="1300" dirty="0"/>
          </a:p>
        </p:txBody>
      </p:sp>
      <p:sp>
        <p:nvSpPr>
          <p:cNvPr id="18" name="Rectangle 17"/>
          <p:cNvSpPr/>
          <p:nvPr/>
        </p:nvSpPr>
        <p:spPr>
          <a:xfrm>
            <a:off x="2892529" y="2875354"/>
            <a:ext cx="1743972" cy="836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2529" y="2543459"/>
            <a:ext cx="5809552" cy="2162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hd-ce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562" y="930885"/>
            <a:ext cx="270507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(D) 21a av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6" y="3809689"/>
            <a:ext cx="2607437" cy="270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356" y="964778"/>
            <a:ext cx="251229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6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Some polarization formalism </a:t>
            </a:r>
          </a:p>
          <a:p>
            <a:r>
              <a:rPr lang="en-US" sz="2400" dirty="0"/>
              <a:t>Experimental tools</a:t>
            </a:r>
          </a:p>
          <a:p>
            <a:r>
              <a:rPr lang="en-US" sz="2400" dirty="0"/>
              <a:t>Selected Results </a:t>
            </a:r>
          </a:p>
          <a:p>
            <a:r>
              <a:rPr lang="en-US" sz="2400" dirty="0"/>
              <a:t>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36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measured with CLAS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463" y="1894089"/>
            <a:ext cx="7581901" cy="4442743"/>
          </a:xfrm>
        </p:spPr>
        <p:txBody>
          <a:bodyPr>
            <a:normAutofit/>
          </a:bodyPr>
          <a:lstStyle/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sz="2400" b="0" dirty="0"/>
              <a:t>γp→π</a:t>
            </a:r>
            <a:r>
              <a:rPr lang="en-GB" sz="2400" b="0" baseline="30000" dirty="0"/>
              <a:t>0</a:t>
            </a:r>
            <a:r>
              <a:rPr lang="en-GB" sz="2400" b="0" dirty="0"/>
              <a:t>p, </a:t>
            </a:r>
            <a:r>
              <a:rPr lang="en-GB" sz="2400" b="0" dirty="0" err="1"/>
              <a:t>π</a:t>
            </a:r>
            <a:r>
              <a:rPr lang="en-GB" sz="2400" b="0" baseline="30000" dirty="0" err="1"/>
              <a:t>+</a:t>
            </a:r>
            <a:r>
              <a:rPr lang="en-GB" sz="2400" b="0" dirty="0" err="1"/>
              <a:t>n</a:t>
            </a:r>
            <a:endParaRPr lang="en-GB" sz="2400" b="0" dirty="0"/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sz="2400" b="0" dirty="0" err="1">
                <a:cs typeface="Times New Roman" pitchFamily="18"/>
              </a:rPr>
              <a:t>γp→ηp</a:t>
            </a:r>
            <a:endParaRPr lang="en-GB" sz="2400" b="0" dirty="0">
              <a:cs typeface="Times New Roman" pitchFamily="18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sz="2400" b="0" dirty="0" err="1">
                <a:cs typeface="Times New Roman" pitchFamily="18"/>
              </a:rPr>
              <a:t>γp→η’p</a:t>
            </a:r>
            <a:endParaRPr lang="en-GB" sz="2400" b="0" dirty="0">
              <a:cs typeface="Times New Roman" pitchFamily="18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sz="2400" b="0" dirty="0" err="1">
                <a:cs typeface="Times New Roman" pitchFamily="18"/>
              </a:rPr>
              <a:t>γp→KY</a:t>
            </a:r>
            <a:r>
              <a:rPr lang="en-GB" sz="2400" b="0" dirty="0">
                <a:cs typeface="Times New Roman" pitchFamily="18"/>
              </a:rPr>
              <a:t> (K</a:t>
            </a:r>
            <a:r>
              <a:rPr lang="en-GB" sz="2400" b="0" baseline="30000" dirty="0">
                <a:cs typeface="Times New Roman" pitchFamily="18"/>
              </a:rPr>
              <a:t>+</a:t>
            </a:r>
            <a:r>
              <a:rPr lang="en-GB" sz="2400" b="0" dirty="0">
                <a:cs typeface="Times New Roman" pitchFamily="18"/>
              </a:rPr>
              <a:t>Λ, K</a:t>
            </a:r>
            <a:r>
              <a:rPr lang="en-GB" sz="2400" b="0" baseline="30000" dirty="0">
                <a:cs typeface="Times New Roman" pitchFamily="18"/>
              </a:rPr>
              <a:t>+</a:t>
            </a:r>
            <a:r>
              <a:rPr lang="en-GB" sz="2400" b="0" dirty="0">
                <a:cs typeface="Times New Roman" pitchFamily="18"/>
              </a:rPr>
              <a:t>Σ</a:t>
            </a:r>
            <a:r>
              <a:rPr lang="en-GB" sz="2400" b="0" baseline="30000" dirty="0">
                <a:cs typeface="Times New Roman" pitchFamily="18"/>
              </a:rPr>
              <a:t>0</a:t>
            </a:r>
            <a:r>
              <a:rPr lang="en-GB" sz="2400" b="0" dirty="0">
                <a:cs typeface="Times New Roman" pitchFamily="18"/>
              </a:rPr>
              <a:t>, K</a:t>
            </a:r>
            <a:r>
              <a:rPr lang="en-GB" sz="2400" b="0" baseline="30000" dirty="0">
                <a:cs typeface="Times New Roman" pitchFamily="18"/>
              </a:rPr>
              <a:t>0</a:t>
            </a:r>
            <a:r>
              <a:rPr lang="en-GB" sz="2400" b="0" dirty="0">
                <a:cs typeface="Times New Roman" pitchFamily="18"/>
              </a:rPr>
              <a:t>Σ</a:t>
            </a:r>
            <a:r>
              <a:rPr lang="en-GB" sz="2400" b="0" baseline="30000" dirty="0">
                <a:cs typeface="Times New Roman" pitchFamily="18"/>
              </a:rPr>
              <a:t>+</a:t>
            </a:r>
            <a:r>
              <a:rPr lang="en-GB" sz="2400" b="0" dirty="0">
                <a:cs typeface="Times New Roman" pitchFamily="18"/>
              </a:rPr>
              <a:t>)</a:t>
            </a:r>
            <a:endParaRPr lang="en-GB" sz="2400" b="0" baseline="-33000" dirty="0">
              <a:cs typeface="Times New Roman" pitchFamily="18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sz="2400" b="0" dirty="0" err="1">
                <a:cs typeface="Times New Roman" pitchFamily="18"/>
              </a:rPr>
              <a:t>γp→π</a:t>
            </a:r>
            <a:r>
              <a:rPr lang="en-GB" sz="2400" b="0" baseline="30000" dirty="0" err="1">
                <a:cs typeface="Times New Roman" pitchFamily="18"/>
              </a:rPr>
              <a:t>+</a:t>
            </a:r>
            <a:r>
              <a:rPr lang="en-GB" sz="2400" b="0" dirty="0" err="1">
                <a:cs typeface="Times New Roman" pitchFamily="18"/>
              </a:rPr>
              <a:t>π</a:t>
            </a:r>
            <a:r>
              <a:rPr lang="en-GB" sz="2400" b="0" baseline="30000" dirty="0" err="1">
                <a:cs typeface="Times New Roman" pitchFamily="18"/>
              </a:rPr>
              <a:t>-</a:t>
            </a:r>
            <a:r>
              <a:rPr lang="en-GB" sz="2400" b="0" dirty="0" err="1">
                <a:cs typeface="Times New Roman" pitchFamily="18"/>
              </a:rPr>
              <a:t>p</a:t>
            </a:r>
            <a:r>
              <a:rPr lang="en-GB" sz="2400" b="0" dirty="0">
                <a:cs typeface="Times New Roman" pitchFamily="18"/>
              </a:rPr>
              <a:t> </a:t>
            </a:r>
            <a:r>
              <a:rPr lang="en-GB" sz="2400" b="0" dirty="0" err="1">
                <a:cs typeface="Times New Roman" pitchFamily="18"/>
              </a:rPr>
              <a:t>ω</a:t>
            </a:r>
            <a:r>
              <a:rPr lang="en-GB" sz="2400" b="0" dirty="0" err="1"/>
              <a:t>p</a:t>
            </a:r>
            <a:r>
              <a:rPr lang="en-GB" sz="2400" b="0" dirty="0"/>
              <a:t>, </a:t>
            </a:r>
            <a:r>
              <a:rPr lang="en-GB" sz="2400" b="0" dirty="0" err="1">
                <a:cs typeface="Symbol" charset="2"/>
              </a:rPr>
              <a:t>ρ</a:t>
            </a:r>
            <a:r>
              <a:rPr lang="en-GB" sz="2400" b="0" dirty="0" err="1"/>
              <a:t>p</a:t>
            </a:r>
            <a:r>
              <a:rPr lang="en-GB" sz="2400" b="0" dirty="0"/>
              <a:t>, </a:t>
            </a:r>
            <a:r>
              <a:rPr lang="en-GB" sz="2400" b="0" dirty="0" err="1">
                <a:latin typeface="Lucida Grande"/>
                <a:ea typeface="Lucida Grande"/>
                <a:cs typeface="Lucida Grande"/>
              </a:rPr>
              <a:t>ϕ</a:t>
            </a:r>
            <a:r>
              <a:rPr lang="en-GB" sz="2400" b="0" dirty="0" err="1"/>
              <a:t>p</a:t>
            </a:r>
            <a:endParaRPr lang="en-GB" sz="2400" b="0" dirty="0"/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  <a:buNone/>
            </a:pPr>
            <a:endParaRPr lang="en-GB" sz="2400" b="0" dirty="0">
              <a:cs typeface="Times New Roman" pitchFamily="18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sz="2400" b="0" dirty="0" err="1">
                <a:cs typeface="Times New Roman" pitchFamily="18"/>
              </a:rPr>
              <a:t>γ</a:t>
            </a:r>
            <a:r>
              <a:rPr lang="en-US" sz="2400" b="0" dirty="0" err="1"/>
              <a:t>n</a:t>
            </a:r>
            <a:r>
              <a:rPr lang="en-GB" sz="2400" b="0" dirty="0"/>
              <a:t>→</a:t>
            </a:r>
            <a:r>
              <a:rPr lang="en-US" sz="2400" b="0" dirty="0" err="1"/>
              <a:t>π</a:t>
            </a:r>
            <a:r>
              <a:rPr lang="en-US" sz="2400" b="0" baseline="30000" dirty="0" err="1"/>
              <a:t>-</a:t>
            </a:r>
            <a:r>
              <a:rPr lang="en-US" sz="2400" b="0" dirty="0" err="1"/>
              <a:t>p</a:t>
            </a:r>
            <a:endParaRPr lang="en-US" sz="2400" b="0" dirty="0"/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sz="2400" b="0" dirty="0" err="1">
                <a:cs typeface="Times New Roman" pitchFamily="18"/>
              </a:rPr>
              <a:t>γn</a:t>
            </a:r>
            <a:r>
              <a:rPr lang="en-GB" sz="2400" b="0" dirty="0" err="1"/>
              <a:t>→</a:t>
            </a:r>
            <a:r>
              <a:rPr lang="en-GB" sz="2400" b="0" dirty="0" err="1">
                <a:cs typeface="Times New Roman" pitchFamily="18"/>
              </a:rPr>
              <a:t>π</a:t>
            </a:r>
            <a:r>
              <a:rPr lang="en-GB" sz="2400" b="0" baseline="30000" dirty="0" err="1">
                <a:cs typeface="Times New Roman" pitchFamily="18"/>
              </a:rPr>
              <a:t>+</a:t>
            </a:r>
            <a:r>
              <a:rPr lang="en-GB" sz="2400" b="0" dirty="0" err="1">
                <a:cs typeface="Times New Roman" pitchFamily="18"/>
              </a:rPr>
              <a:t>π</a:t>
            </a:r>
            <a:r>
              <a:rPr lang="en-GB" sz="2400" b="0" baseline="30000" dirty="0" err="1">
                <a:cs typeface="Times New Roman" pitchFamily="18"/>
              </a:rPr>
              <a:t>-</a:t>
            </a:r>
            <a:r>
              <a:rPr lang="en-GB" sz="2400" b="0" dirty="0" err="1">
                <a:cs typeface="Times New Roman" pitchFamily="18"/>
              </a:rPr>
              <a:t>n</a:t>
            </a:r>
            <a:endParaRPr lang="en-US" sz="2400" b="0" dirty="0"/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sz="2400" b="0" dirty="0" err="1">
                <a:cs typeface="Times New Roman" pitchFamily="18"/>
              </a:rPr>
              <a:t>γ</a:t>
            </a:r>
            <a:r>
              <a:rPr lang="en-US" sz="2400" b="0" dirty="0" err="1"/>
              <a:t>n</a:t>
            </a:r>
            <a:r>
              <a:rPr lang="en-GB" sz="2400" b="0" dirty="0"/>
              <a:t>→</a:t>
            </a:r>
            <a:r>
              <a:rPr lang="en-US" sz="2400" b="0" dirty="0"/>
              <a:t>Σ</a:t>
            </a:r>
            <a:r>
              <a:rPr lang="en-US" sz="2400" b="0" baseline="30000" dirty="0"/>
              <a:t>-</a:t>
            </a:r>
            <a:r>
              <a:rPr lang="en-US" sz="2400" b="0" dirty="0"/>
              <a:t>K</a:t>
            </a:r>
            <a:r>
              <a:rPr lang="en-US" sz="2400" b="0" baseline="30000" dirty="0"/>
              <a:t>+</a:t>
            </a:r>
            <a:r>
              <a:rPr lang="en-US" sz="2400" b="0" dirty="0"/>
              <a:t> , ΛK</a:t>
            </a:r>
            <a:r>
              <a:rPr lang="en-US" sz="2400" b="0" baseline="30000" dirty="0"/>
              <a:t>0</a:t>
            </a:r>
            <a:r>
              <a:rPr lang="en-US" sz="2400" b="0" dirty="0"/>
              <a:t> 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801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 Experiments: g1c, g11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3874898"/>
              </p:ext>
            </p:extLst>
          </p:nvPr>
        </p:nvGraphicFramePr>
        <p:xfrm>
          <a:off x="458296" y="1016928"/>
          <a:ext cx="822740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9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370840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Beam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 + 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latin typeface="Times New Roman"/>
                          <a:cs typeface="Times New Roman"/>
                        </a:rPr>
                        <a:t>unpolarized</a:t>
                      </a:r>
                      <a:endParaRPr lang="en-US" sz="1400" b="0" i="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H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 err="1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Times New Roman"/>
                          <a:cs typeface="Times New Roman"/>
                        </a:rPr>
                        <a:t>circular</a:t>
                      </a: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-H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8296" y="3242734"/>
            <a:ext cx="1693333" cy="370075"/>
          </a:xfrm>
          <a:prstGeom prst="rect">
            <a:avLst/>
          </a:prstGeom>
          <a:solidFill>
            <a:srgbClr val="FFFF00">
              <a:alpha val="13000"/>
            </a:srgbClr>
          </a:solid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94667" y="2133600"/>
            <a:ext cx="423333" cy="36406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4400" y="3242734"/>
            <a:ext cx="1286933" cy="370075"/>
          </a:xfrm>
          <a:prstGeom prst="rect">
            <a:avLst/>
          </a:prstGeom>
          <a:solidFill>
            <a:srgbClr val="FFFF00">
              <a:alpha val="13000"/>
            </a:srgbClr>
          </a:solid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57200" y="3801533"/>
            <a:ext cx="8229600" cy="2403496"/>
          </a:xfrm>
        </p:spPr>
        <p:txBody>
          <a:bodyPr/>
          <a:lstStyle/>
          <a:p>
            <a:r>
              <a:rPr lang="en-US" dirty="0" err="1">
                <a:solidFill>
                  <a:srgbClr val="2F5897"/>
                </a:solidFill>
                <a:latin typeface="+mn-lt"/>
              </a:rPr>
              <a:t>unpolarized</a:t>
            </a:r>
            <a:r>
              <a:rPr lang="en-US" dirty="0">
                <a:solidFill>
                  <a:srgbClr val="2F5897"/>
                </a:solidFill>
                <a:latin typeface="+mn-lt"/>
              </a:rPr>
              <a:t> target</a:t>
            </a:r>
          </a:p>
          <a:p>
            <a:r>
              <a:rPr lang="en-US" dirty="0">
                <a:solidFill>
                  <a:srgbClr val="2F5897"/>
                </a:solidFill>
                <a:latin typeface="+mn-lt"/>
              </a:rPr>
              <a:t>g1c – circularly polarized beam</a:t>
            </a:r>
          </a:p>
          <a:p>
            <a:r>
              <a:rPr lang="en-US" dirty="0">
                <a:solidFill>
                  <a:srgbClr val="2F5897"/>
                </a:solidFill>
                <a:latin typeface="+mn-lt"/>
              </a:rPr>
              <a:t>g11 – </a:t>
            </a:r>
            <a:r>
              <a:rPr lang="en-US" dirty="0" err="1">
                <a:solidFill>
                  <a:srgbClr val="2F5897"/>
                </a:solidFill>
                <a:latin typeface="+mn-lt"/>
              </a:rPr>
              <a:t>unpolarized</a:t>
            </a:r>
            <a:r>
              <a:rPr lang="en-US" dirty="0">
                <a:solidFill>
                  <a:srgbClr val="2F5897"/>
                </a:solidFill>
                <a:latin typeface="+mn-lt"/>
              </a:rPr>
              <a:t> beam, high statistics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8667" y="2150534"/>
            <a:ext cx="542962" cy="347133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66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 Experiments: g8b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11024"/>
              </p:ext>
            </p:extLst>
          </p:nvPr>
        </p:nvGraphicFramePr>
        <p:xfrm>
          <a:off x="458296" y="1016928"/>
          <a:ext cx="822740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9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370840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Beam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 + 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latin typeface="Times New Roman"/>
                          <a:cs typeface="Times New Roman"/>
                        </a:rPr>
                        <a:t>unpolarized</a:t>
                      </a:r>
                      <a:endParaRPr lang="en-US" sz="1400" b="0" i="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H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 err="1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Times New Roman"/>
                          <a:cs typeface="Times New Roman"/>
                        </a:rPr>
                        <a:t>circular</a:t>
                      </a: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-H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8296" y="3242734"/>
            <a:ext cx="1693333" cy="370075"/>
          </a:xfrm>
          <a:prstGeom prst="rect">
            <a:avLst/>
          </a:prstGeom>
          <a:solidFill>
            <a:srgbClr val="FFFF00">
              <a:alpha val="13000"/>
            </a:srgbClr>
          </a:solid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94667" y="2133600"/>
            <a:ext cx="423333" cy="36406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4400" y="3242734"/>
            <a:ext cx="1286933" cy="370075"/>
          </a:xfrm>
          <a:prstGeom prst="rect">
            <a:avLst/>
          </a:prstGeom>
          <a:solidFill>
            <a:srgbClr val="FFFF00">
              <a:alpha val="13000"/>
            </a:srgbClr>
          </a:solid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296" y="2513511"/>
            <a:ext cx="1693333" cy="729224"/>
          </a:xfrm>
          <a:prstGeom prst="rect">
            <a:avLst/>
          </a:prstGeom>
          <a:solidFill>
            <a:srgbClr val="CCFFCC">
              <a:alpha val="13000"/>
            </a:srgbClr>
          </a:solidFill>
          <a:ln w="127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54400" y="2513510"/>
            <a:ext cx="1286933" cy="729224"/>
          </a:xfrm>
          <a:prstGeom prst="rect">
            <a:avLst/>
          </a:prstGeom>
          <a:solidFill>
            <a:srgbClr val="CCFFCC">
              <a:alpha val="13000"/>
            </a:srgbClr>
          </a:solidFill>
          <a:ln w="127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57200" y="3801533"/>
            <a:ext cx="8229600" cy="2403496"/>
          </a:xfrm>
        </p:spPr>
        <p:txBody>
          <a:bodyPr/>
          <a:lstStyle/>
          <a:p>
            <a:r>
              <a:rPr lang="en-US" dirty="0">
                <a:solidFill>
                  <a:srgbClr val="2F5897"/>
                </a:solidFill>
                <a:latin typeface="+mn-lt"/>
              </a:rPr>
              <a:t>Linearly polarized beam</a:t>
            </a:r>
          </a:p>
          <a:p>
            <a:r>
              <a:rPr lang="en-US" dirty="0" err="1">
                <a:solidFill>
                  <a:srgbClr val="2F5897"/>
                </a:solidFill>
                <a:latin typeface="+mn-lt"/>
              </a:rPr>
              <a:t>Unpolarized</a:t>
            </a:r>
            <a:r>
              <a:rPr lang="en-US" dirty="0">
                <a:solidFill>
                  <a:srgbClr val="2F5897"/>
                </a:solidFill>
                <a:latin typeface="+mn-lt"/>
              </a:rPr>
              <a:t> target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35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 Experiments: g9a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941173"/>
              </p:ext>
            </p:extLst>
          </p:nvPr>
        </p:nvGraphicFramePr>
        <p:xfrm>
          <a:off x="458296" y="1016928"/>
          <a:ext cx="822740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9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370840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Beam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 + 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latin typeface="Times New Roman"/>
                          <a:cs typeface="Times New Roman"/>
                        </a:rPr>
                        <a:t>unpolarized</a:t>
                      </a:r>
                      <a:endParaRPr lang="en-US" sz="1400" b="0" i="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H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 err="1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Times New Roman"/>
                          <a:cs typeface="Times New Roman"/>
                        </a:rPr>
                        <a:t>circular</a:t>
                      </a: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-H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8296" y="3242734"/>
            <a:ext cx="1693333" cy="370075"/>
          </a:xfrm>
          <a:prstGeom prst="rect">
            <a:avLst/>
          </a:prstGeom>
          <a:solidFill>
            <a:srgbClr val="FFFF00">
              <a:alpha val="13000"/>
            </a:srgbClr>
          </a:solid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94667" y="2133600"/>
            <a:ext cx="423333" cy="36406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4400" y="3242734"/>
            <a:ext cx="1286933" cy="370075"/>
          </a:xfrm>
          <a:prstGeom prst="rect">
            <a:avLst/>
          </a:prstGeom>
          <a:solidFill>
            <a:srgbClr val="FFFF00">
              <a:alpha val="13000"/>
            </a:srgbClr>
          </a:solid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296" y="2513511"/>
            <a:ext cx="1693333" cy="729224"/>
          </a:xfrm>
          <a:prstGeom prst="rect">
            <a:avLst/>
          </a:prstGeom>
          <a:solidFill>
            <a:srgbClr val="CCFFCC">
              <a:alpha val="13000"/>
            </a:srgbClr>
          </a:solidFill>
          <a:ln w="127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54400" y="2513510"/>
            <a:ext cx="1286933" cy="729224"/>
          </a:xfrm>
          <a:prstGeom prst="rect">
            <a:avLst/>
          </a:prstGeom>
          <a:solidFill>
            <a:srgbClr val="CCFFCC">
              <a:alpha val="13000"/>
            </a:srgbClr>
          </a:solidFill>
          <a:ln w="127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14133" y="2133600"/>
            <a:ext cx="440267" cy="1479208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38800" y="2125133"/>
            <a:ext cx="440267" cy="1479208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34200" y="2142068"/>
            <a:ext cx="440267" cy="1479208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45438" y="2125133"/>
            <a:ext cx="440267" cy="1479208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57200" y="3801533"/>
            <a:ext cx="8229600" cy="2403496"/>
          </a:xfrm>
        </p:spPr>
        <p:txBody>
          <a:bodyPr/>
          <a:lstStyle/>
          <a:p>
            <a:r>
              <a:rPr lang="en-US" dirty="0">
                <a:solidFill>
                  <a:srgbClr val="2F5897"/>
                </a:solidFill>
                <a:latin typeface="+mn-lt"/>
              </a:rPr>
              <a:t>Longitudinally polarized target</a:t>
            </a:r>
          </a:p>
          <a:p>
            <a:r>
              <a:rPr lang="en-US" dirty="0">
                <a:solidFill>
                  <a:srgbClr val="2F5897"/>
                </a:solidFill>
                <a:latin typeface="+mn-lt"/>
              </a:rPr>
              <a:t>Linearly and circularly polarized photons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13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 Experiments: g9b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944304"/>
              </p:ext>
            </p:extLst>
          </p:nvPr>
        </p:nvGraphicFramePr>
        <p:xfrm>
          <a:off x="458296" y="1016928"/>
          <a:ext cx="822740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9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3589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370840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Beam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Target + Recoil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z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latin typeface="Times New Roman"/>
                          <a:cs typeface="Times New Roman"/>
                        </a:rPr>
                        <a:t>unpolarized</a:t>
                      </a:r>
                      <a:endParaRPr lang="en-US" sz="1400" b="0" i="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H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0" baseline="0" dirty="0" err="1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(2φ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-P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Times New Roman"/>
                          <a:cs typeface="Times New Roman"/>
                        </a:rPr>
                        <a:t>circular</a:t>
                      </a: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30000" dirty="0" err="1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400" b="0" i="1" baseline="3000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dσ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F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400" b="0" i="1" baseline="-25000" dirty="0" err="1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z’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-H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en-US" sz="1400" b="0" i="1" baseline="-25000" dirty="0">
                          <a:latin typeface="Times New Roman"/>
                          <a:cs typeface="Times New Roman"/>
                        </a:rPr>
                        <a:t>x’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8296" y="3242734"/>
            <a:ext cx="1693333" cy="370075"/>
          </a:xfrm>
          <a:prstGeom prst="rect">
            <a:avLst/>
          </a:prstGeom>
          <a:solidFill>
            <a:srgbClr val="FFFF00">
              <a:alpha val="13000"/>
            </a:srgbClr>
          </a:solid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94667" y="2133600"/>
            <a:ext cx="423333" cy="36406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4400" y="3242734"/>
            <a:ext cx="1286933" cy="370075"/>
          </a:xfrm>
          <a:prstGeom prst="rect">
            <a:avLst/>
          </a:prstGeom>
          <a:solidFill>
            <a:srgbClr val="FFFF00">
              <a:alpha val="13000"/>
            </a:srgbClr>
          </a:solid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296" y="2513511"/>
            <a:ext cx="1693333" cy="729224"/>
          </a:xfrm>
          <a:prstGeom prst="rect">
            <a:avLst/>
          </a:prstGeom>
          <a:solidFill>
            <a:srgbClr val="CCFFCC">
              <a:alpha val="13000"/>
            </a:srgbClr>
          </a:solidFill>
          <a:ln w="127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54400" y="2513510"/>
            <a:ext cx="1286933" cy="729224"/>
          </a:xfrm>
          <a:prstGeom prst="rect">
            <a:avLst/>
          </a:prstGeom>
          <a:solidFill>
            <a:srgbClr val="CCFFCC">
              <a:alpha val="13000"/>
            </a:srgbClr>
          </a:solidFill>
          <a:ln w="127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14133" y="2133600"/>
            <a:ext cx="440267" cy="1479208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38800" y="2125133"/>
            <a:ext cx="440267" cy="1479208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34200" y="2142068"/>
            <a:ext cx="440267" cy="1479208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45438" y="2125133"/>
            <a:ext cx="440267" cy="1479208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51629" y="2142068"/>
            <a:ext cx="862504" cy="1462273"/>
          </a:xfrm>
          <a:prstGeom prst="rect">
            <a:avLst/>
          </a:prstGeom>
          <a:solidFill>
            <a:srgbClr val="00009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76296" y="2150535"/>
            <a:ext cx="862504" cy="1462273"/>
          </a:xfrm>
          <a:prstGeom prst="rect">
            <a:avLst/>
          </a:prstGeom>
          <a:solidFill>
            <a:srgbClr val="00009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71696" y="2142068"/>
            <a:ext cx="862504" cy="1462273"/>
          </a:xfrm>
          <a:prstGeom prst="rect">
            <a:avLst/>
          </a:prstGeom>
          <a:solidFill>
            <a:srgbClr val="00009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63357" y="2125133"/>
            <a:ext cx="862504" cy="1462273"/>
          </a:xfrm>
          <a:prstGeom prst="rect">
            <a:avLst/>
          </a:prstGeom>
          <a:solidFill>
            <a:srgbClr val="00009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57200" y="3801533"/>
            <a:ext cx="8229600" cy="2403496"/>
          </a:xfrm>
        </p:spPr>
        <p:txBody>
          <a:bodyPr/>
          <a:lstStyle/>
          <a:p>
            <a:r>
              <a:rPr lang="en-US" dirty="0">
                <a:solidFill>
                  <a:srgbClr val="2F5897"/>
                </a:solidFill>
                <a:latin typeface="+mn-lt"/>
              </a:rPr>
              <a:t>Transversely polarized target</a:t>
            </a:r>
          </a:p>
          <a:p>
            <a:r>
              <a:rPr lang="en-US" dirty="0">
                <a:solidFill>
                  <a:srgbClr val="2F5897"/>
                </a:solidFill>
                <a:latin typeface="+mn-lt"/>
              </a:rPr>
              <a:t>Linearly and circularly polarized target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33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 Experiments: deuteron target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g10 </a:t>
            </a:r>
            <a:r>
              <a:rPr lang="en-US" dirty="0" err="1"/>
              <a:t>unpolarized</a:t>
            </a:r>
            <a:r>
              <a:rPr lang="en-US" dirty="0"/>
              <a:t> beam, </a:t>
            </a:r>
            <a:r>
              <a:rPr lang="en-US" dirty="0" err="1"/>
              <a:t>unpolarized</a:t>
            </a:r>
            <a:r>
              <a:rPr lang="en-US" dirty="0"/>
              <a:t> deuterium target</a:t>
            </a:r>
          </a:p>
          <a:p>
            <a:r>
              <a:rPr lang="en-US" dirty="0"/>
              <a:t>g13 circularly and linearly polarized beam on </a:t>
            </a:r>
            <a:r>
              <a:rPr lang="en-US" dirty="0" err="1"/>
              <a:t>unpolarized</a:t>
            </a:r>
            <a:r>
              <a:rPr lang="en-US" dirty="0"/>
              <a:t> deuterium target</a:t>
            </a:r>
          </a:p>
          <a:p>
            <a:r>
              <a:rPr lang="en-US" dirty="0"/>
              <a:t>g14 circularly and linearly polarized beam on longitudinally polarized HD target</a:t>
            </a:r>
          </a:p>
          <a:p>
            <a:endParaRPr lang="en-US" dirty="0"/>
          </a:p>
          <a:p>
            <a:r>
              <a:rPr lang="en-US" dirty="0"/>
              <a:t>final states with strangeness: K</a:t>
            </a:r>
            <a:r>
              <a:rPr lang="en-US" baseline="30000" dirty="0"/>
              <a:t>0</a:t>
            </a:r>
            <a:r>
              <a:rPr lang="en-US" dirty="0"/>
              <a:t>Λ, K</a:t>
            </a:r>
            <a:r>
              <a:rPr lang="en-US" baseline="30000" dirty="0"/>
              <a:t>+</a:t>
            </a:r>
            <a:r>
              <a:rPr lang="en-US" dirty="0"/>
              <a:t>Σ</a:t>
            </a:r>
            <a:r>
              <a:rPr lang="en-US" baseline="30000" dirty="0"/>
              <a:t>-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11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Bump?</a:t>
            </a:r>
          </a:p>
        </p:txBody>
      </p:sp>
      <p:pic>
        <p:nvPicPr>
          <p:cNvPr id="6" name="Content Placeholder 5" descr="total_lambda_2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r="2370" b="5967"/>
          <a:stretch/>
        </p:blipFill>
        <p:spPr>
          <a:xfrm>
            <a:off x="0" y="2518246"/>
            <a:ext cx="4829049" cy="366724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29049" y="2895600"/>
            <a:ext cx="4258569" cy="3363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/>
              <a:t>SAPHIR data (1998) triggered </a:t>
            </a:r>
            <a:r>
              <a:rPr lang="en-US" sz="1200" dirty="0" err="1"/>
              <a:t>discussionon</a:t>
            </a:r>
            <a:r>
              <a:rPr lang="en-US" sz="1200" dirty="0"/>
              <a:t> </a:t>
            </a:r>
            <a:r>
              <a:rPr lang="ja-JP" altLang="en-US" sz="1200" dirty="0"/>
              <a:t>“</a:t>
            </a:r>
            <a:r>
              <a:rPr lang="en-US" sz="1200" dirty="0"/>
              <a:t>missing</a:t>
            </a:r>
            <a:r>
              <a:rPr lang="ja-JP" altLang="en-US" sz="1200" dirty="0"/>
              <a:t>”</a:t>
            </a:r>
            <a:r>
              <a:rPr lang="en-US" sz="1200" i="1" dirty="0">
                <a:solidFill>
                  <a:schemeClr val="tx2"/>
                </a:solidFill>
                <a:latin typeface="+mn-lt"/>
              </a:rPr>
              <a:t>D</a:t>
            </a:r>
            <a:r>
              <a:rPr lang="en-US" sz="1200" i="1" baseline="-25000" dirty="0">
                <a:solidFill>
                  <a:schemeClr val="tx2"/>
                </a:solidFill>
                <a:latin typeface="+mn-lt"/>
              </a:rPr>
              <a:t>13</a:t>
            </a:r>
            <a:r>
              <a:rPr lang="en-US" sz="1200" dirty="0"/>
              <a:t>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i="1" dirty="0">
                <a:solidFill>
                  <a:srgbClr val="2F5897"/>
                </a:solidFill>
                <a:latin typeface="+mn-lt"/>
              </a:rPr>
              <a:t>D</a:t>
            </a:r>
            <a:r>
              <a:rPr lang="en-US" sz="1200" i="1" baseline="-25000" dirty="0">
                <a:solidFill>
                  <a:srgbClr val="2F5897"/>
                </a:solidFill>
                <a:latin typeface="+mn-lt"/>
              </a:rPr>
              <a:t>13</a:t>
            </a:r>
            <a:r>
              <a:rPr lang="en-US" sz="1200" i="1" dirty="0">
                <a:solidFill>
                  <a:srgbClr val="2F5897"/>
                </a:solidFill>
                <a:latin typeface="+mn-lt"/>
              </a:rPr>
              <a:t>(1890)?, P</a:t>
            </a:r>
            <a:r>
              <a:rPr lang="en-US" sz="1200" i="1" baseline="-25000" dirty="0">
                <a:solidFill>
                  <a:srgbClr val="2F5897"/>
                </a:solidFill>
                <a:latin typeface="+mn-lt"/>
              </a:rPr>
              <a:t>11</a:t>
            </a:r>
            <a:r>
              <a:rPr lang="en-US" sz="1200" i="1" dirty="0">
                <a:solidFill>
                  <a:srgbClr val="2F5897"/>
                </a:solidFill>
                <a:latin typeface="+mn-lt"/>
              </a:rPr>
              <a:t>(1840)? D</a:t>
            </a:r>
            <a:r>
              <a:rPr lang="en-US" sz="1200" i="1" baseline="-25000" dirty="0">
                <a:solidFill>
                  <a:srgbClr val="2F5897"/>
                </a:solidFill>
                <a:latin typeface="+mn-lt"/>
              </a:rPr>
              <a:t>13</a:t>
            </a:r>
            <a:r>
              <a:rPr lang="en-US" sz="1200" i="1" dirty="0">
                <a:solidFill>
                  <a:srgbClr val="2F5897"/>
                </a:solidFill>
                <a:latin typeface="+mn-lt"/>
              </a:rPr>
              <a:t>(1900)?..</a:t>
            </a:r>
            <a:r>
              <a:rPr lang="en-US" sz="1200" i="1" dirty="0">
                <a:latin typeface="+mn-lt"/>
              </a:rPr>
              <a:t>. </a:t>
            </a:r>
            <a:r>
              <a:rPr lang="en-US" sz="1200" dirty="0"/>
              <a:t>lots of other interpretations</a:t>
            </a:r>
          </a:p>
          <a:p>
            <a:pPr marL="274320" indent="-274320">
              <a:spcBef>
                <a:spcPts val="0"/>
              </a:spcBef>
              <a:spcAft>
                <a:spcPts val="600"/>
              </a:spcAft>
            </a:pPr>
            <a:endParaRPr lang="en-US" sz="1200" dirty="0"/>
          </a:p>
          <a:p>
            <a:pPr marL="274320" indent="-274320">
              <a:spcBef>
                <a:spcPts val="0"/>
              </a:spcBef>
              <a:spcAft>
                <a:spcPts val="600"/>
              </a:spcAft>
            </a:pPr>
            <a:endParaRPr lang="en-US" sz="12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/>
              <a:t>CLAS got into the game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/>
              <a:t>First CLAS measurements (g1c): </a:t>
            </a:r>
            <a:r>
              <a:rPr lang="en-US" sz="1200" b="1" i="1" dirty="0" err="1">
                <a:solidFill>
                  <a:schemeClr val="tx2"/>
                </a:solidFill>
                <a:latin typeface="+mn-lt"/>
              </a:rPr>
              <a:t>dσ</a:t>
            </a:r>
            <a:r>
              <a:rPr lang="en-US" sz="1200" b="1" i="1" dirty="0">
                <a:solidFill>
                  <a:schemeClr val="tx2"/>
                </a:solidFill>
                <a:latin typeface="+mn-lt"/>
              </a:rPr>
              <a:t>/</a:t>
            </a:r>
            <a:r>
              <a:rPr lang="en-US" sz="1200" b="1" i="1" dirty="0" err="1">
                <a:solidFill>
                  <a:schemeClr val="tx2"/>
                </a:solidFill>
                <a:latin typeface="+mn-lt"/>
              </a:rPr>
              <a:t>dΩ</a:t>
            </a:r>
            <a:r>
              <a:rPr lang="en-US" sz="1200" b="1" i="1" dirty="0">
                <a:solidFill>
                  <a:schemeClr val="tx2"/>
                </a:solidFill>
                <a:latin typeface="+mn-lt"/>
              </a:rPr>
              <a:t>, P, </a:t>
            </a:r>
            <a:r>
              <a:rPr lang="en-US" sz="1200" b="1" i="1" dirty="0" err="1">
                <a:solidFill>
                  <a:schemeClr val="tx2"/>
                </a:solidFill>
                <a:latin typeface="+mn-lt"/>
              </a:rPr>
              <a:t>Cx</a:t>
            </a:r>
            <a:r>
              <a:rPr lang="en-US" sz="1200" b="1" i="1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US" sz="1200" b="1" i="1" dirty="0" err="1">
                <a:solidFill>
                  <a:schemeClr val="tx2"/>
                </a:solidFill>
                <a:latin typeface="+mn-lt"/>
              </a:rPr>
              <a:t>Cz</a:t>
            </a:r>
            <a:endParaRPr lang="en-US" sz="1200" b="1" i="1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/>
              <a:t>Confirmed bump around 1.9 </a:t>
            </a:r>
            <a:r>
              <a:rPr lang="en-US" sz="1200" dirty="0" err="1"/>
              <a:t>GeV</a:t>
            </a:r>
            <a:endParaRPr lang="en-US" sz="1200" dirty="0"/>
          </a:p>
          <a:p>
            <a:pPr marL="274320"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endParaRPr lang="en-US" sz="12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31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g11 cross sections and </a:t>
            </a:r>
            <a:r>
              <a:rPr lang="en-US" i="1" dirty="0"/>
              <a:t>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 descr="klam_dcs_clas_2009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" y="4576451"/>
            <a:ext cx="2286000" cy="2017059"/>
          </a:xfrm>
          <a:prstGeom prst="rect">
            <a:avLst/>
          </a:prstGeom>
        </p:spPr>
      </p:pic>
      <p:pic>
        <p:nvPicPr>
          <p:cNvPr id="7" name="Picture 6" descr="klam_dcs_clas_2009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" y="898680"/>
            <a:ext cx="2286000" cy="3677771"/>
          </a:xfrm>
          <a:prstGeom prst="rect">
            <a:avLst/>
          </a:prstGeom>
        </p:spPr>
      </p:pic>
      <p:pic>
        <p:nvPicPr>
          <p:cNvPr id="9" name="Picture 8" descr="klam_p_clas_2009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99" y="898680"/>
            <a:ext cx="2441448" cy="5701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88451" y="6149560"/>
            <a:ext cx="33416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A.V. </a:t>
            </a:r>
            <a:r>
              <a:rPr lang="en-US" sz="1400" dirty="0" err="1"/>
              <a:t>Anisovich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tr-TR" sz="1400" dirty="0"/>
              <a:t>EPJ. A (2011) 47: 27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3463" y="1710720"/>
            <a:ext cx="171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 g11 data</a:t>
            </a:r>
          </a:p>
        </p:txBody>
      </p:sp>
      <p:pic>
        <p:nvPicPr>
          <p:cNvPr id="12" name="Picture 11" descr="klam_dcs_tot_clas_2009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47" y="2211910"/>
            <a:ext cx="3594100" cy="3594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95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transfer </a:t>
            </a:r>
            <a:r>
              <a:rPr lang="en-US" i="1" dirty="0" err="1"/>
              <a:t>C</a:t>
            </a:r>
            <a:r>
              <a:rPr lang="en-US" i="1" baseline="-25000" dirty="0" err="1"/>
              <a:t>x</a:t>
            </a:r>
            <a:r>
              <a:rPr lang="en-US" i="1" baseline="-25000" dirty="0"/>
              <a:t> </a:t>
            </a:r>
            <a:r>
              <a:rPr lang="en-US" i="1" dirty="0"/>
              <a:t>, </a:t>
            </a:r>
            <a:r>
              <a:rPr lang="en-US" i="1" dirty="0" err="1"/>
              <a:t>C</a:t>
            </a:r>
            <a:r>
              <a:rPr lang="en-US" i="1" baseline="-25000" dirty="0" err="1"/>
              <a:t>z</a:t>
            </a:r>
            <a:endParaRPr lang="en-US" i="1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 descr="1-s2.0-S0370269308002840-gr0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33" y="1380067"/>
            <a:ext cx="644919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1133" y="1066913"/>
            <a:ext cx="2063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without N(1900) 3/2</a:t>
            </a:r>
            <a:r>
              <a:rPr lang="en-US" sz="1600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1866" y="1016113"/>
            <a:ext cx="176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with N(1900) 3/2</a:t>
            </a:r>
            <a:r>
              <a:rPr lang="en-US" sz="1600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0" name="Striped Right Arrow 9"/>
          <p:cNvSpPr>
            <a:spLocks noChangeAspect="1"/>
          </p:cNvSpPr>
          <p:nvPr/>
        </p:nvSpPr>
        <p:spPr>
          <a:xfrm>
            <a:off x="4394202" y="3793067"/>
            <a:ext cx="274317" cy="203648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10733" y="3513667"/>
            <a:ext cx="3064933" cy="702733"/>
          </a:xfrm>
          <a:prstGeom prst="roundRect">
            <a:avLst/>
          </a:prstGeom>
          <a:solidFill>
            <a:srgbClr val="FFFF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741333" y="3513667"/>
            <a:ext cx="3064933" cy="702733"/>
          </a:xfrm>
          <a:prstGeom prst="roundRect">
            <a:avLst/>
          </a:prstGeom>
          <a:solidFill>
            <a:srgbClr val="FFFF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12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85" y="4567784"/>
            <a:ext cx="7230631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spectroscopy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2" y="910184"/>
            <a:ext cx="7547956" cy="36576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386749" y="5590771"/>
            <a:ext cx="1569316" cy="7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48153" y="5802432"/>
            <a:ext cx="6707912" cy="7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48153" y="5984898"/>
            <a:ext cx="3255418" cy="145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11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 Values for the </a:t>
            </a:r>
            <a:r>
              <a:rPr lang="en-US" dirty="0" err="1"/>
              <a:t>Λ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140" y="1229940"/>
            <a:ext cx="6587194" cy="473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07650" y="6022716"/>
            <a:ext cx="8736351" cy="362918"/>
          </a:xfrm>
          <a:prstGeom prst="rect">
            <a:avLst/>
          </a:prstGeom>
        </p:spPr>
        <p:txBody>
          <a:bodyPr lIns="82058" tIns="41031" rIns="82058" bIns="41031">
            <a:spAutoFit/>
          </a:bodyPr>
          <a:lstStyle/>
          <a:p>
            <a:pPr defTabSz="904379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Λ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 appears 100% polarized when created with a fully polarized beam.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847922"/>
              </p:ext>
            </p:extLst>
          </p:nvPr>
        </p:nvGraphicFramePr>
        <p:xfrm>
          <a:off x="3608140" y="1229940"/>
          <a:ext cx="172460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4" imgW="1206500" imgH="292100" progId="Equation.DSMT4">
                  <p:embed/>
                </p:oleObj>
              </mc:Choice>
              <mc:Fallback>
                <p:oleObj name="Equation" r:id="rId4" imgW="12065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140" y="1229940"/>
                        <a:ext cx="1724602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8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Σ</a:t>
            </a:r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 for </a:t>
            </a:r>
            <a:r>
              <a:rPr lang="el-GR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γ</a:t>
            </a:r>
            <a:r>
              <a:rPr lang="en-US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 p </a:t>
            </a:r>
            <a:r>
              <a:rPr lang="el-GR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 p </a:t>
            </a:r>
            <a:r>
              <a:rPr lang="el-GR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0</a:t>
            </a:r>
            <a:endParaRPr lang="en-US" dirty="0">
              <a:solidFill>
                <a:schemeClr val="accent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0892" y="906624"/>
            <a:ext cx="6309360" cy="4754880"/>
            <a:chOff x="457200" y="1060293"/>
            <a:chExt cx="6309360" cy="4754880"/>
          </a:xfrm>
          <a:solidFill>
            <a:schemeClr val="bg1"/>
          </a:solidFill>
        </p:grpSpPr>
        <p:sp>
          <p:nvSpPr>
            <p:cNvPr id="6" name="Rectangle 5"/>
            <p:cNvSpPr/>
            <p:nvPr/>
          </p:nvSpPr>
          <p:spPr>
            <a:xfrm>
              <a:off x="457200" y="1060293"/>
              <a:ext cx="6309360" cy="475488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tt01a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53" y="1060293"/>
              <a:ext cx="6309107" cy="4754880"/>
            </a:xfrm>
            <a:prstGeom prst="rect">
              <a:avLst/>
            </a:prstGeom>
            <a:grpFill/>
          </p:spPr>
        </p:pic>
      </p:grpSp>
      <p:grpSp>
        <p:nvGrpSpPr>
          <p:cNvPr id="13" name="Group 12"/>
          <p:cNvGrpSpPr/>
          <p:nvPr/>
        </p:nvGrpSpPr>
        <p:grpSpPr>
          <a:xfrm>
            <a:off x="2562638" y="1182328"/>
            <a:ext cx="6309360" cy="4754880"/>
            <a:chOff x="2562385" y="1650829"/>
            <a:chExt cx="6309360" cy="4754880"/>
          </a:xfrm>
          <a:solidFill>
            <a:schemeClr val="bg1"/>
          </a:solidFill>
        </p:grpSpPr>
        <p:sp>
          <p:nvSpPr>
            <p:cNvPr id="10" name="Rectangle 9"/>
            <p:cNvSpPr/>
            <p:nvPr/>
          </p:nvSpPr>
          <p:spPr>
            <a:xfrm>
              <a:off x="2562385" y="1650829"/>
              <a:ext cx="6309360" cy="475488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tt01b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38" y="1650829"/>
              <a:ext cx="6309107" cy="4754880"/>
            </a:xfrm>
            <a:prstGeom prst="rect">
              <a:avLst/>
            </a:prstGeom>
            <a:grpFill/>
          </p:spPr>
        </p:pic>
      </p:grpSp>
      <p:sp>
        <p:nvSpPr>
          <p:cNvPr id="17" name="TextBox 16"/>
          <p:cNvSpPr txBox="1"/>
          <p:nvPr/>
        </p:nvSpPr>
        <p:spPr>
          <a:xfrm>
            <a:off x="182848" y="5661504"/>
            <a:ext cx="633782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DU12</a:t>
            </a:r>
          </a:p>
          <a:p>
            <a:r>
              <a:rPr lang="en-US" sz="1200" dirty="0">
                <a:solidFill>
                  <a:srgbClr val="0000FF"/>
                </a:solidFill>
              </a:rPr>
              <a:t>CM12</a:t>
            </a:r>
          </a:p>
          <a:p>
            <a:r>
              <a:rPr lang="en-US" sz="1200" dirty="0">
                <a:solidFill>
                  <a:srgbClr val="008000"/>
                </a:solidFill>
              </a:rPr>
              <a:t>MAID</a:t>
            </a:r>
          </a:p>
          <a:p>
            <a:r>
              <a:rPr lang="en-US" sz="1200" dirty="0" err="1">
                <a:solidFill>
                  <a:srgbClr val="000000"/>
                </a:solidFill>
              </a:rPr>
              <a:t>BbGa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14705" y="5948808"/>
            <a:ext cx="520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Dugger</a:t>
            </a:r>
            <a:r>
              <a:rPr lang="en-US" sz="1200" dirty="0"/>
              <a:t> et. al (CLAS Collaboration), Phys. Rev. C88, 065203 (2013)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7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 asymmetry for </a:t>
            </a:r>
            <a:r>
              <a:rPr lang="el-GR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300"/>
          <a:stretch/>
        </p:blipFill>
        <p:spPr>
          <a:xfrm>
            <a:off x="191029" y="968568"/>
            <a:ext cx="8389238" cy="5486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4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restoration of chiral symmetry at high mass?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7868" b="5300"/>
          <a:stretch/>
        </p:blipFill>
        <p:spPr>
          <a:xfrm>
            <a:off x="127000" y="1225388"/>
            <a:ext cx="8882092" cy="52691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05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666" y="1998133"/>
            <a:ext cx="5173133" cy="4206896"/>
          </a:xfrm>
        </p:spPr>
        <p:txBody>
          <a:bodyPr/>
          <a:lstStyle/>
          <a:p>
            <a:r>
              <a:rPr lang="en-US" dirty="0"/>
              <a:t>Major revision of the baryon table  to large extent driven by new </a:t>
            </a:r>
            <a:r>
              <a:rPr lang="en-US" dirty="0" err="1"/>
              <a:t>photoproducton</a:t>
            </a:r>
            <a:r>
              <a:rPr lang="en-US" dirty="0"/>
              <a:t> data, particularly CLAS data.</a:t>
            </a:r>
          </a:p>
          <a:p>
            <a:r>
              <a:rPr lang="en-US" dirty="0"/>
              <a:t>The “bump” origin seems to be settled being attributed to N(1900) 3/2+</a:t>
            </a:r>
          </a:p>
          <a:p>
            <a:r>
              <a:rPr lang="en-US" dirty="0"/>
              <a:t>Other new states still require more confirmation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382042"/>
              </p:ext>
            </p:extLst>
          </p:nvPr>
        </p:nvGraphicFramePr>
        <p:xfrm>
          <a:off x="742381" y="1097280"/>
          <a:ext cx="2639040" cy="50474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8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17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4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260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N*</a:t>
                      </a:r>
                    </a:p>
                  </a:txBody>
                  <a:tcPr marL="54860" marR="54860" marT="54860" marB="5486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J</a:t>
                      </a:r>
                      <a:r>
                        <a:rPr lang="en-US" sz="1000" baseline="30000" dirty="0"/>
                        <a:t>P</a:t>
                      </a:r>
                      <a:r>
                        <a:rPr lang="en-US" sz="1000" baseline="0" dirty="0"/>
                        <a:t>(L</a:t>
                      </a:r>
                      <a:r>
                        <a:rPr lang="en-US" sz="1000" baseline="-25000" dirty="0"/>
                        <a:t>2I,2J</a:t>
                      </a:r>
                      <a:r>
                        <a:rPr lang="en-US" sz="1000" baseline="0" dirty="0"/>
                        <a:t>)</a:t>
                      </a:r>
                      <a:endParaRPr lang="en-US" sz="1000" baseline="30000" dirty="0"/>
                    </a:p>
                  </a:txBody>
                  <a:tcPr marL="109720" marR="54860" marT="54860" marB="5486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2010</a:t>
                      </a:r>
                    </a:p>
                  </a:txBody>
                  <a:tcPr marL="54860" marR="54860" marT="54860" marB="5486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2012</a:t>
                      </a:r>
                    </a:p>
                  </a:txBody>
                  <a:tcPr marL="54860" marR="54860" marT="54860" marB="5486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N(1440)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1/2</a:t>
                      </a:r>
                      <a:r>
                        <a:rPr lang="en-US" sz="1000" baseline="30000" dirty="0"/>
                        <a:t>+ </a:t>
                      </a:r>
                      <a:r>
                        <a:rPr lang="en-US" sz="1000" dirty="0"/>
                        <a:t>(P11)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N(1520)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3/2</a:t>
                      </a:r>
                      <a:r>
                        <a:rPr lang="en-US" sz="1000" baseline="30000" dirty="0"/>
                        <a:t>- </a:t>
                      </a:r>
                      <a:r>
                        <a:rPr lang="en-US" sz="1000" dirty="0"/>
                        <a:t>(D13)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N(1535)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1/2</a:t>
                      </a:r>
                      <a:r>
                        <a:rPr lang="en-US" sz="1000" baseline="30000" dirty="0"/>
                        <a:t>- </a:t>
                      </a:r>
                      <a:r>
                        <a:rPr lang="en-US" sz="1000" dirty="0"/>
                        <a:t>(S11)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N(1650)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1/2- (S11)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N(1675)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5/2- (D15)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N(1680)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5/2+ (F15)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N(1685)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N(1700)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3/2- (D13)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N(1710)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1/2+ (P11)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N(1720)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3/2+ (P13)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N(1860)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5/2+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N(1875)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3/2-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N(1880)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1/2+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N(1895)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1/2-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N(1900)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3/2+ (P13)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N(1990)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7/2+ (F17)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N(2000)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5/2+ (F15)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strike="sngStrik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N(2080)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strike="sngStrik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D13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strike="sngStrik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N(2090)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strike="sngStrik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S11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N(2040)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3/2+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N(2060)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5/2-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N(2100)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1/2+ (P11)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N(2120)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3/2-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N(2190)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7/2- (G17)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u="none" strike="sngStrike" dirty="0">
                          <a:solidFill>
                            <a:srgbClr val="7F7F7F"/>
                          </a:solidFill>
                        </a:rPr>
                        <a:t>N(2200)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u="none" strike="sngStrike" dirty="0">
                          <a:solidFill>
                            <a:srgbClr val="7F7F7F"/>
                          </a:solidFill>
                        </a:rPr>
                        <a:t>D15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7F7F7F"/>
                          </a:solidFill>
                        </a:rPr>
                        <a:t>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N(2220)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9/2+ (H19)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****</a:t>
                      </a:r>
                    </a:p>
                  </a:txBody>
                  <a:tcPr marL="10972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35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 measurements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16" b="5127"/>
          <a:stretch/>
        </p:blipFill>
        <p:spPr>
          <a:xfrm>
            <a:off x="457200" y="1312948"/>
            <a:ext cx="8229600" cy="48920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91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Summary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Polarization measurements in </a:t>
            </a:r>
            <a:r>
              <a:rPr lang="en-US" dirty="0" err="1"/>
              <a:t>photoproduction</a:t>
            </a:r>
            <a:r>
              <a:rPr lang="en-US" dirty="0"/>
              <a:t>  proved themselves to be  a very important piece for understanding of the nucleon resonance spectrum. </a:t>
            </a:r>
          </a:p>
          <a:p>
            <a:r>
              <a:rPr lang="en-US" dirty="0"/>
              <a:t>There is no redundant data. Any data are useful.</a:t>
            </a:r>
          </a:p>
          <a:p>
            <a:r>
              <a:rPr lang="en-US" dirty="0"/>
              <a:t>Precision and consistency of the experimental data is of critical importance.</a:t>
            </a:r>
          </a:p>
          <a:p>
            <a:r>
              <a:rPr lang="en-US" dirty="0"/>
              <a:t>More interesting data are on the way for strange and non-strange meson production both on proton and deuteron targets.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33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mesons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3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l-GR" dirty="0"/>
              <a:t>ω</a:t>
            </a:r>
            <a:r>
              <a:rPr lang="en-US" dirty="0"/>
              <a:t>  </a:t>
            </a:r>
            <a:r>
              <a:rPr lang="en-US" dirty="0" err="1"/>
              <a:t>photoproduction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7245" y="1600200"/>
            <a:ext cx="3820509" cy="45259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0BC1562-D71D-3242-B01A-B4E3BD4173EA}" type="slidenum">
              <a:rPr lang="en-US" smtClean="0"/>
              <a:pPr algn="r"/>
              <a:t>38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65125" y="1345640"/>
            <a:ext cx="4041775" cy="5237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9657" y="6170197"/>
            <a:ext cx="27478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M. Williams </a:t>
            </a:r>
            <a:r>
              <a:rPr lang="en-US" sz="1100" i="1" dirty="0"/>
              <a:t>et al</a:t>
            </a:r>
            <a:r>
              <a:rPr lang="en-US" sz="1100" dirty="0"/>
              <a:t>., PRC </a:t>
            </a:r>
            <a:r>
              <a:rPr lang="en-US" sz="1100" b="1" dirty="0"/>
              <a:t>80</a:t>
            </a:r>
            <a:r>
              <a:rPr lang="en-US" sz="1100" dirty="0"/>
              <a:t>, 065208, (2009)</a:t>
            </a:r>
          </a:p>
        </p:txBody>
      </p:sp>
    </p:spTree>
    <p:extLst>
      <p:ext uri="{BB962C8B-B14F-4D97-AF65-F5344CB8AC3E}">
        <p14:creationId xmlns:p14="http://schemas.microsoft.com/office/powerpoint/2010/main" val="428038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l-GR" dirty="0"/>
              <a:t>ϕ</a:t>
            </a:r>
            <a:r>
              <a:rPr lang="en-US" dirty="0"/>
              <a:t>  </a:t>
            </a:r>
            <a:r>
              <a:rPr lang="en-US" dirty="0" err="1"/>
              <a:t>photoproduction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0283" y="1600200"/>
            <a:ext cx="4034434" cy="45259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0BC1562-D71D-3242-B01A-B4E3BD4173EA}" type="slidenum">
              <a:rPr lang="en-US" smtClean="0"/>
              <a:pPr algn="r"/>
              <a:t>39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72168" y="1600200"/>
            <a:ext cx="4027689" cy="45259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5886" y="6221479"/>
            <a:ext cx="2358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B. </a:t>
            </a:r>
            <a:r>
              <a:rPr lang="en-US" sz="1100" dirty="0" err="1"/>
              <a:t>Dey</a:t>
            </a:r>
            <a:r>
              <a:rPr lang="en-US" sz="1100" dirty="0"/>
              <a:t> </a:t>
            </a:r>
            <a:r>
              <a:rPr lang="en-US" sz="1100" i="1" dirty="0"/>
              <a:t>et al., </a:t>
            </a:r>
            <a:r>
              <a:rPr lang="en-US" sz="1100" dirty="0"/>
              <a:t>PRC </a:t>
            </a:r>
            <a:r>
              <a:rPr lang="en-US" sz="1100" b="1" dirty="0"/>
              <a:t>89</a:t>
            </a:r>
            <a:r>
              <a:rPr lang="en-US" sz="1100" dirty="0"/>
              <a:t> 055208, (2014)</a:t>
            </a:r>
          </a:p>
        </p:txBody>
      </p:sp>
    </p:spTree>
    <p:extLst>
      <p:ext uri="{BB962C8B-B14F-4D97-AF65-F5344CB8AC3E}">
        <p14:creationId xmlns:p14="http://schemas.microsoft.com/office/powerpoint/2010/main" val="292202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PDG summary table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0" y="1001512"/>
            <a:ext cx="3891789" cy="502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69" y="1001512"/>
            <a:ext cx="3895344" cy="42780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05534" y="5112507"/>
            <a:ext cx="1582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/>
              <a:t>26 </a:t>
            </a:r>
            <a:r>
              <a:rPr lang="en-US" sz="1400" i="1" dirty="0"/>
              <a:t>N* </a:t>
            </a:r>
            <a:r>
              <a:rPr lang="en-US" sz="1400" dirty="0"/>
              <a:t>states: </a:t>
            </a:r>
          </a:p>
          <a:p>
            <a:r>
              <a:rPr lang="en-US" sz="1400" dirty="0"/>
              <a:t>•10 with **** </a:t>
            </a:r>
          </a:p>
          <a:p>
            <a:r>
              <a:rPr lang="en-US" sz="1400" dirty="0"/>
              <a:t>• 5 with *** </a:t>
            </a:r>
          </a:p>
          <a:p>
            <a:r>
              <a:rPr lang="en-US" sz="1400" dirty="0"/>
              <a:t>• 8 with ** </a:t>
            </a:r>
          </a:p>
          <a:p>
            <a:r>
              <a:rPr lang="en-US" sz="1400" dirty="0"/>
              <a:t>• 3 with *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50843" y="3797063"/>
            <a:ext cx="1478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/>
              <a:t>22 </a:t>
            </a:r>
            <a:r>
              <a:rPr lang="en-US" sz="1400" i="1" dirty="0" err="1"/>
              <a:t>Δ</a:t>
            </a:r>
            <a:r>
              <a:rPr lang="en-US" sz="1400" i="1" dirty="0"/>
              <a:t> </a:t>
            </a:r>
            <a:r>
              <a:rPr lang="en-US" sz="1400" dirty="0"/>
              <a:t>states: </a:t>
            </a:r>
          </a:p>
          <a:p>
            <a:r>
              <a:rPr lang="en-US" sz="1400" dirty="0"/>
              <a:t>•7 with **** </a:t>
            </a:r>
          </a:p>
          <a:p>
            <a:r>
              <a:rPr lang="en-US" sz="1400" dirty="0"/>
              <a:t>•3 with *** </a:t>
            </a:r>
          </a:p>
          <a:p>
            <a:r>
              <a:rPr lang="en-US" sz="1400" dirty="0"/>
              <a:t>•7 with ** </a:t>
            </a:r>
          </a:p>
          <a:p>
            <a:r>
              <a:rPr lang="en-US" sz="1400" dirty="0"/>
              <a:t>•5 with *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25462" y="5543395"/>
            <a:ext cx="4916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Nearly half the states have only fair or poor evidence! </a:t>
            </a:r>
            <a:endParaRPr lang="en-US" sz="14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Most states need more work to learn details 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80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20687"/>
            <a:ext cx="8229600" cy="15240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For both </a:t>
            </a:r>
            <a:r>
              <a:rPr lang="el-GR" b="1" dirty="0">
                <a:solidFill>
                  <a:schemeClr val="tx2"/>
                </a:solidFill>
              </a:rPr>
              <a:t>ω</a:t>
            </a:r>
            <a:r>
              <a:rPr lang="en-US" dirty="0"/>
              <a:t> and </a:t>
            </a:r>
            <a:r>
              <a:rPr lang="el-GR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ϕ</a:t>
            </a:r>
            <a:r>
              <a:rPr lang="en-US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  <a:t>SDME</a:t>
            </a:r>
            <a:r>
              <a:rPr lang="en-US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  </a:t>
            </a:r>
            <a:r>
              <a:rPr lang="el-GR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ρ</a:t>
            </a:r>
            <a:r>
              <a:rPr lang="en-US" b="1" baseline="30000" dirty="0">
                <a:solidFill>
                  <a:schemeClr val="tx2"/>
                </a:solidFill>
                <a:latin typeface="Palatino Linotype" panose="02040502050505030304" pitchFamily="18" charset="0"/>
              </a:rPr>
              <a:t>0 </a:t>
            </a:r>
            <a:r>
              <a:rPr lang="en-US" dirty="0"/>
              <a:t>is not 0.</a:t>
            </a:r>
            <a:r>
              <a:rPr lang="en-US" b="1" baseline="30000" dirty="0">
                <a:solidFill>
                  <a:schemeClr val="tx2"/>
                </a:solidFill>
              </a:rPr>
              <a:t> </a:t>
            </a:r>
            <a:r>
              <a:rPr lang="en-US" dirty="0"/>
              <a:t>What does it tell us?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u="sng" dirty="0"/>
              <a:t>There is a spin flip, Helicity is not conserved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0BC1562-D71D-3242-B01A-B4E3BD4173EA}" type="slidenum">
              <a:rPr lang="en-US" smtClean="0"/>
              <a:pPr algn="r"/>
              <a:t>40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50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Outlook: What </a:t>
            </a:r>
            <a:r>
              <a:rPr lang="en-US" dirty="0" err="1"/>
              <a:t>GlueX</a:t>
            </a:r>
            <a:r>
              <a:rPr lang="en-US" dirty="0"/>
              <a:t> can do what CLAS has not done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SDME in vector meson production: </a:t>
            </a:r>
          </a:p>
          <a:p>
            <a:pPr lvl="1"/>
            <a:r>
              <a:rPr lang="en-US" dirty="0"/>
              <a:t>extend energy range </a:t>
            </a:r>
          </a:p>
          <a:p>
            <a:pPr lvl="1"/>
            <a:r>
              <a:rPr lang="en-US" dirty="0"/>
              <a:t>Use linearly and circularly polarized photons and possibly polarized target</a:t>
            </a:r>
          </a:p>
          <a:p>
            <a:pPr lvl="1"/>
            <a:r>
              <a:rPr lang="en-US" dirty="0"/>
              <a:t>Extend studies to K* production</a:t>
            </a:r>
          </a:p>
          <a:p>
            <a:r>
              <a:rPr lang="en-US" dirty="0"/>
              <a:t>Study hyperon spectrum. There should be as many </a:t>
            </a:r>
            <a:r>
              <a:rPr lang="el-GR" dirty="0">
                <a:latin typeface="Palatino Linotype" panose="02040502050505030304" pitchFamily="18" charset="0"/>
              </a:rPr>
              <a:t>Λ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/>
              <a:t>and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l-GR" dirty="0">
                <a:latin typeface="Palatino Linotype" panose="02040502050505030304" pitchFamily="18" charset="0"/>
              </a:rPr>
              <a:t>Σ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/>
              <a:t>states as N* and </a:t>
            </a:r>
            <a:r>
              <a:rPr lang="el-GR" dirty="0">
                <a:latin typeface="Palatino Linotype" panose="02040502050505030304" pitchFamily="18" charset="0"/>
              </a:rPr>
              <a:t>Δ</a:t>
            </a:r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/>
              <a:t>CLAS12 is planning to do some of it with quasi-real photons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65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Polarization measurements are critically important to understanding of the hadron spectrum.</a:t>
            </a:r>
          </a:p>
          <a:p>
            <a:r>
              <a:rPr lang="en-US" dirty="0"/>
              <a:t>Polarization measurements provide important information to understanding of the mechanisms of </a:t>
            </a:r>
            <a:r>
              <a:rPr lang="en-US" dirty="0" err="1"/>
              <a:t>photoproduction</a:t>
            </a:r>
            <a:r>
              <a:rPr lang="en-US" dirty="0"/>
              <a:t> of hadrons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58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051" y="4394671"/>
            <a:ext cx="7770813" cy="1472184"/>
          </a:xfrm>
        </p:spPr>
        <p:txBody>
          <a:bodyPr/>
          <a:lstStyle/>
          <a:p>
            <a:pPr algn="l"/>
            <a:r>
              <a:rPr lang="en-US" dirty="0"/>
              <a:t>Extras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7284" y="1035998"/>
            <a:ext cx="5652983" cy="3806197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E8079A4-7AA8-4A4F-87E2-7781EC5097DD}" type="slidenum">
              <a:rPr lang="en-US" smtClean="0"/>
              <a:pPr algn="r"/>
              <a:t>43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38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tagger (FT)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514" b="-22514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0BC1562-D71D-3242-B01A-B4E3BD4173EA}" type="slidenum">
              <a:rPr lang="en-US" smtClean="0"/>
              <a:pPr algn="r"/>
              <a:t>44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t="-18750" b="-18750"/>
          <a:stretch>
            <a:fillRect/>
          </a:stretch>
        </p:blipFill>
        <p:spPr/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4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πN cross sections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2268" r="2268"/>
          <a:stretch>
            <a:fillRect/>
          </a:stretch>
        </p:blipFill>
        <p:spPr>
          <a:xfrm>
            <a:off x="914400" y="1158890"/>
            <a:ext cx="7315200" cy="454022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2730" y="850186"/>
            <a:ext cx="49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of the information came πN scattering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7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Photonuclear cross sections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7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6130" y="1350004"/>
            <a:ext cx="5811838" cy="4475162"/>
          </a:xfr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748851" y="1169406"/>
            <a:ext cx="2489104" cy="1703699"/>
            <a:chOff x="6335486" y="1089496"/>
            <a:chExt cx="2744218" cy="1877413"/>
          </a:xfrm>
        </p:grpSpPr>
        <p:pic>
          <p:nvPicPr>
            <p:cNvPr id="4" name="Content Placeholder 3" descr="respi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544021" y="1089496"/>
              <a:ext cx="1535683" cy="18774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132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6335486" y="2028203"/>
              <a:ext cx="1208153" cy="731326"/>
            </a:xfrm>
            <a:prstGeom prst="straightConnector1">
              <a:avLst/>
            </a:prstGeom>
            <a:noFill/>
            <a:ln w="63500" cmpd="tri" algn="ctr">
              <a:solidFill>
                <a:srgbClr val="FF0000"/>
              </a:solidFill>
              <a:round/>
              <a:headEnd type="none" w="lg" len="lg"/>
              <a:tailEnd type="stealth" w="lg" len="lg"/>
            </a:ln>
            <a:effectLst>
              <a:outerShdw blurRad="50800" dist="38100" dir="18900000" algn="tr">
                <a:srgbClr val="000000">
                  <a:alpha val="43000"/>
                </a:srgbClr>
              </a:outerShdw>
            </a:effectLst>
          </p:spPr>
        </p:cxn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5748851" y="3063205"/>
            <a:ext cx="2489104" cy="1703698"/>
            <a:chOff x="6335486" y="3176887"/>
            <a:chExt cx="2744218" cy="1877413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pic>
          <p:nvPicPr>
            <p:cNvPr id="6" name="Picture 5" descr="reseta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4021" y="3176887"/>
              <a:ext cx="1535683" cy="18774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130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6335486" y="3918857"/>
              <a:ext cx="1208153" cy="228600"/>
            </a:xfrm>
            <a:prstGeom prst="straightConnector1">
              <a:avLst/>
            </a:prstGeom>
            <a:noFill/>
            <a:ln w="63500" cmpd="tri" algn="ctr">
              <a:solidFill>
                <a:srgbClr val="AA26A1"/>
              </a:solidFill>
              <a:round/>
              <a:headEnd/>
              <a:tailEnd type="stealth" w="lg" len="lg"/>
            </a:ln>
            <a:effectLst>
              <a:outerShdw blurRad="50800" dist="38100" dir="18900000" algn="tr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4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02" y="1900004"/>
            <a:ext cx="4114800" cy="2740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2689" y="490741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polarizer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69953" y="1900004"/>
            <a:ext cx="4114800" cy="3376740"/>
            <a:chOff x="4669953" y="1900004"/>
            <a:chExt cx="4114800" cy="33767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953" y="1900004"/>
              <a:ext cx="4114800" cy="274045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28288" y="4907412"/>
              <a:ext cx="1634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polarizer</a:t>
              </a:r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2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err="1"/>
              <a:t>formalizm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3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1562-D71D-3242-B01A-B4E3BD4173E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-15697" r="-15697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April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                      Nuclear Photoproduction with GlueX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24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17112</TotalTime>
  <Words>2545</Words>
  <Application>Microsoft Macintosh PowerPoint</Application>
  <PresentationFormat>On-screen Show (4:3)</PresentationFormat>
  <Paragraphs>746</Paragraphs>
  <Slides>44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Executive</vt:lpstr>
      <vt:lpstr>Equation</vt:lpstr>
      <vt:lpstr>Meson  photoproduction with CLAS</vt:lpstr>
      <vt:lpstr>Outline</vt:lpstr>
      <vt:lpstr>Baryon spectroscopy</vt:lpstr>
      <vt:lpstr>PDG summary table</vt:lpstr>
      <vt:lpstr>πN cross sections</vt:lpstr>
      <vt:lpstr>Photonuclear cross sections</vt:lpstr>
      <vt:lpstr>Importance of polarization</vt:lpstr>
      <vt:lpstr>Some formalizm</vt:lpstr>
      <vt:lpstr>Kinematics </vt:lpstr>
      <vt:lpstr>Polarization observables in pseudoscalar meson production</vt:lpstr>
      <vt:lpstr>General cross section</vt:lpstr>
      <vt:lpstr>Oops!</vt:lpstr>
      <vt:lpstr>Fierz Identities</vt:lpstr>
      <vt:lpstr>Intermediate Summary I</vt:lpstr>
      <vt:lpstr>Experimental apparatus</vt:lpstr>
      <vt:lpstr>CEBAF Large Acceptance Spectrometer 1997-2012</vt:lpstr>
      <vt:lpstr>Polarized pohoton beam</vt:lpstr>
      <vt:lpstr>FROST</vt:lpstr>
      <vt:lpstr>HDIce polarized target</vt:lpstr>
      <vt:lpstr>Experimental results</vt:lpstr>
      <vt:lpstr>What we measured with CLAS</vt:lpstr>
      <vt:lpstr>CLAS Experiments: g1c, g11</vt:lpstr>
      <vt:lpstr>CLAS Experiments: g8b</vt:lpstr>
      <vt:lpstr>CLAS Experiments: g9a</vt:lpstr>
      <vt:lpstr>CLAS Experiments: g9b</vt:lpstr>
      <vt:lpstr>CLAS Experiments: deuteron target</vt:lpstr>
      <vt:lpstr>Bump?</vt:lpstr>
      <vt:lpstr>g11 cross sections and P</vt:lpstr>
      <vt:lpstr>Polarization transfer Cx , Cz</vt:lpstr>
      <vt:lpstr>R  Values for the Λ</vt:lpstr>
      <vt:lpstr>Σ for γ p → p π0</vt:lpstr>
      <vt:lpstr>E asymmetry for γ p → n π+</vt:lpstr>
      <vt:lpstr>Partial restoration of chiral symmetry at high mass?</vt:lpstr>
      <vt:lpstr>PDG</vt:lpstr>
      <vt:lpstr>CLAS measurements</vt:lpstr>
      <vt:lpstr>Intermediate Summary 2</vt:lpstr>
      <vt:lpstr>Vector mesons</vt:lpstr>
      <vt:lpstr> ω  photoproduction</vt:lpstr>
      <vt:lpstr> ϕ  photoproduction</vt:lpstr>
      <vt:lpstr>PowerPoint Presentation</vt:lpstr>
      <vt:lpstr>Outlook: What GlueX can do what CLAS has not done</vt:lpstr>
      <vt:lpstr>Summary</vt:lpstr>
      <vt:lpstr>Extras</vt:lpstr>
      <vt:lpstr>Forward tagger (FT)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Pasyuk</dc:creator>
  <cp:lastModifiedBy>Eugene Pasyuk</cp:lastModifiedBy>
  <cp:revision>163</cp:revision>
  <dcterms:created xsi:type="dcterms:W3CDTF">2014-06-24T21:57:24Z</dcterms:created>
  <dcterms:modified xsi:type="dcterms:W3CDTF">2016-04-29T12:52:57Z</dcterms:modified>
</cp:coreProperties>
</file>