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6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00FD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74"/>
  </p:normalViewPr>
  <p:slideViewPr>
    <p:cSldViewPr snapToGrid="0" snapToObjects="1">
      <p:cViewPr varScale="1">
        <p:scale>
          <a:sx n="68" d="100"/>
          <a:sy n="68" d="100"/>
        </p:scale>
        <p:origin x="-28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9774-0D7F-B544-81B2-7FB06FEB383B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606D-F88A-0E4D-A0FB-18286DCC1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2738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9774-0D7F-B544-81B2-7FB06FEB383B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606D-F88A-0E4D-A0FB-18286DCC1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341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9774-0D7F-B544-81B2-7FB06FEB383B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606D-F88A-0E4D-A0FB-18286DCC1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247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9774-0D7F-B544-81B2-7FB06FEB383B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606D-F88A-0E4D-A0FB-18286DCC1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0794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9774-0D7F-B544-81B2-7FB06FEB383B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606D-F88A-0E4D-A0FB-18286DCC1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4236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9774-0D7F-B544-81B2-7FB06FEB383B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606D-F88A-0E4D-A0FB-18286DCC1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6394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9774-0D7F-B544-81B2-7FB06FEB383B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606D-F88A-0E4D-A0FB-18286DCC1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561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9774-0D7F-B544-81B2-7FB06FEB383B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606D-F88A-0E4D-A0FB-18286DCC1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8148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9774-0D7F-B544-81B2-7FB06FEB383B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606D-F88A-0E4D-A0FB-18286DCC1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6144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9774-0D7F-B544-81B2-7FB06FEB383B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606D-F88A-0E4D-A0FB-18286DCC1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0183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9774-0D7F-B544-81B2-7FB06FEB383B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606D-F88A-0E4D-A0FB-18286DCC1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7655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B9774-0D7F-B544-81B2-7FB06FEB383B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5606D-F88A-0E4D-A0FB-18286DCC1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0172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65709"/>
            <a:ext cx="9144000" cy="1038946"/>
          </a:xfrm>
        </p:spPr>
        <p:txBody>
          <a:bodyPr/>
          <a:lstStyle/>
          <a:p>
            <a:r>
              <a:rPr lang="en-US" dirty="0" smtClean="0"/>
              <a:t>Pion production at High P</a:t>
            </a:r>
            <a:r>
              <a:rPr lang="en-US" baseline="-25000" dirty="0" smtClean="0"/>
              <a:t>T</a:t>
            </a:r>
            <a:endParaRPr lang="en-US" baseline="-2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14111"/>
            <a:ext cx="9144000" cy="1655762"/>
          </a:xfrm>
        </p:spPr>
        <p:txBody>
          <a:bodyPr/>
          <a:lstStyle/>
          <a:p>
            <a:r>
              <a:rPr lang="en-US" dirty="0" smtClean="0"/>
              <a:t>Werner Boeglin</a:t>
            </a:r>
          </a:p>
          <a:p>
            <a:r>
              <a:rPr lang="en-US" dirty="0" smtClean="0"/>
              <a:t>FIU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5268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5236" y="796636"/>
            <a:ext cx="7315200" cy="5486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33854"/>
            <a:ext cx="10515600" cy="1325563"/>
          </a:xfrm>
        </p:spPr>
        <p:txBody>
          <a:bodyPr/>
          <a:lstStyle/>
          <a:p>
            <a:r>
              <a:rPr lang="en-US" dirty="0" smtClean="0"/>
              <a:t>Beam times for 1000 events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029833" y="1245036"/>
            <a:ext cx="332396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Small cross sections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Large amount of beam time needed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Run parallel to existing and new program (especially on D)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Polarization degree measurements at lower energies (and larger </a:t>
            </a:r>
            <a:r>
              <a:rPr lang="en-US" sz="2400" dirty="0" err="1" smtClean="0"/>
              <a:t>σ</a:t>
            </a:r>
            <a:r>
              <a:rPr lang="en-US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35581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GlueX</a:t>
            </a:r>
            <a:r>
              <a:rPr lang="en-US" dirty="0" smtClean="0"/>
              <a:t> detector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5306" y="0"/>
            <a:ext cx="9105900" cy="635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1276" y="4436075"/>
            <a:ext cx="44147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No forward particles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Pairs of large P</a:t>
            </a:r>
            <a:r>
              <a:rPr lang="en-US" sz="2400" baseline="-25000" dirty="0" smtClean="0"/>
              <a:t>T</a:t>
            </a:r>
            <a:r>
              <a:rPr lang="en-US" sz="2400" dirty="0" smtClean="0"/>
              <a:t> particles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Special trigger needed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BCAL  start counter coincidence</a:t>
            </a:r>
          </a:p>
        </p:txBody>
      </p:sp>
    </p:spTree>
    <p:extLst>
      <p:ext uri="{BB962C8B-B14F-4D97-AF65-F5344CB8AC3E}">
        <p14:creationId xmlns:p14="http://schemas.microsoft.com/office/powerpoint/2010/main" xmlns="" val="1599404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GlueX</a:t>
            </a:r>
            <a:r>
              <a:rPr lang="en-US" dirty="0" smtClean="0"/>
              <a:t>/Hall D has the potential to significantly increase kinematic range of π production at high P</a:t>
            </a:r>
            <a:r>
              <a:rPr lang="en-US" baseline="-25000" dirty="0" smtClean="0"/>
              <a:t>T </a:t>
            </a:r>
            <a:r>
              <a:rPr lang="en-US" dirty="0" smtClean="0"/>
              <a:t>(&gt; 1 GeV/c)</a:t>
            </a:r>
          </a:p>
          <a:p>
            <a:r>
              <a:rPr lang="en-US" dirty="0" smtClean="0"/>
              <a:t>Small cross sections: optimize trigger (for large angles) and PID</a:t>
            </a:r>
          </a:p>
          <a:p>
            <a:r>
              <a:rPr lang="en-US" dirty="0" smtClean="0"/>
              <a:t>Background </a:t>
            </a:r>
            <a:r>
              <a:rPr lang="en-US" dirty="0"/>
              <a:t>needs to be </a:t>
            </a:r>
            <a:r>
              <a:rPr lang="en-US" dirty="0" smtClean="0"/>
              <a:t>studied</a:t>
            </a:r>
          </a:p>
          <a:p>
            <a:r>
              <a:rPr lang="en-US" dirty="0"/>
              <a:t>H</a:t>
            </a:r>
            <a:r>
              <a:rPr lang="en-US" dirty="0" smtClean="0"/>
              <a:t>ydrogen target  data can be taken in parallel to meson spectroscopy program</a:t>
            </a:r>
          </a:p>
          <a:p>
            <a:r>
              <a:rPr lang="en-US" dirty="0" smtClean="0"/>
              <a:t>Deuteron target opens new possibilities</a:t>
            </a:r>
          </a:p>
          <a:p>
            <a:r>
              <a:rPr lang="en-US" dirty="0" smtClean="0"/>
              <a:t>High P</a:t>
            </a:r>
            <a:r>
              <a:rPr lang="en-US" baseline="-25000" dirty="0" smtClean="0"/>
              <a:t>T</a:t>
            </a:r>
            <a:r>
              <a:rPr lang="en-US" dirty="0" smtClean="0"/>
              <a:t> studies for other mesons interesting (</a:t>
            </a:r>
            <a:r>
              <a:rPr lang="en-US" dirty="0" err="1" smtClean="0"/>
              <a:t>ρ</a:t>
            </a:r>
            <a:r>
              <a:rPr lang="en-US" dirty="0" smtClean="0"/>
              <a:t>, </a:t>
            </a:r>
            <a:r>
              <a:rPr lang="en-US" dirty="0" err="1" smtClean="0"/>
              <a:t>ω</a:t>
            </a:r>
            <a:r>
              <a:rPr lang="en-US" dirty="0" smtClean="0"/>
              <a:t>)</a:t>
            </a:r>
          </a:p>
          <a:p>
            <a:r>
              <a:rPr lang="en-US" dirty="0" smtClean="0"/>
              <a:t>Polarized photons: new possibilities</a:t>
            </a:r>
          </a:p>
        </p:txBody>
      </p:sp>
    </p:spTree>
    <p:extLst>
      <p:ext uri="{BB962C8B-B14F-4D97-AF65-F5344CB8AC3E}">
        <p14:creationId xmlns:p14="http://schemas.microsoft.com/office/powerpoint/2010/main" xmlns="" val="1420743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0111"/>
            <a:ext cx="10515600" cy="49719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 </a:t>
            </a:r>
            <a:r>
              <a:rPr lang="en-US" dirty="0" smtClean="0"/>
              <a:t>High P</a:t>
            </a:r>
            <a:r>
              <a:rPr lang="en-US" baseline="-25000" dirty="0" smtClean="0"/>
              <a:t>T</a:t>
            </a:r>
            <a:r>
              <a:rPr lang="en-US" dirty="0" smtClean="0"/>
              <a:t> reactions probe transition region between meson-nucleon and quark-gluon degrees of freedom</a:t>
            </a:r>
          </a:p>
          <a:p>
            <a:r>
              <a:rPr lang="en-US" dirty="0"/>
              <a:t> </a:t>
            </a:r>
            <a:r>
              <a:rPr lang="en-US" dirty="0" smtClean="0"/>
              <a:t>Signature of onset of perturbative regime: constituent </a:t>
            </a:r>
            <a:r>
              <a:rPr lang="en-US" dirty="0"/>
              <a:t>c</a:t>
            </a:r>
            <a:r>
              <a:rPr lang="en-US" dirty="0" smtClean="0"/>
              <a:t>ounting rule is valid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Helicity conservation : small final state polarization</a:t>
            </a:r>
          </a:p>
          <a:p>
            <a:r>
              <a:rPr lang="en-US" dirty="0" smtClean="0"/>
              <a:t>High precision data exist from 6 GeV area CLAS and Hall A experiments explored the low energy limit</a:t>
            </a:r>
          </a:p>
          <a:p>
            <a:r>
              <a:rPr lang="en-US" dirty="0" smtClean="0"/>
              <a:t>Reactions: </a:t>
            </a:r>
          </a:p>
          <a:p>
            <a:r>
              <a:rPr lang="en-US" dirty="0" smtClean="0"/>
              <a:t>Explore the possibility of extending kinematic region using the </a:t>
            </a:r>
            <a:r>
              <a:rPr lang="en-US" dirty="0" err="1" smtClean="0"/>
              <a:t>GlueX</a:t>
            </a:r>
            <a:r>
              <a:rPr lang="en-US" dirty="0" smtClean="0"/>
              <a:t> detector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965622" y="4840762"/>
            <a:ext cx="8930034" cy="394216"/>
            <a:chOff x="2965622" y="4840762"/>
            <a:chExt cx="8930034" cy="3942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65622" y="4884594"/>
              <a:ext cx="1371600" cy="3302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08725" y="4886791"/>
              <a:ext cx="1270000" cy="3429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51494" y="4892078"/>
              <a:ext cx="2019300" cy="3429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44472" y="4892078"/>
              <a:ext cx="1371600" cy="2667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9989750" y="4840762"/>
              <a:ext cx="1905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(requires D target)</a:t>
              </a:r>
              <a:endParaRPr lang="en-US" dirty="0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7570" y="2792458"/>
            <a:ext cx="2671629" cy="72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813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Results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5000" y="1235677"/>
            <a:ext cx="10335508" cy="52928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44995" y="6343869"/>
            <a:ext cx="3559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L.Y. Zhu et al. PRC 71 (2005) 044603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6781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849" y="611963"/>
            <a:ext cx="5339241" cy="52046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0502" y="582388"/>
            <a:ext cx="5234212" cy="52342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51285" y="5816600"/>
            <a:ext cx="2938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W. Chen et al. PRL 103 (2009)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0277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6706" y="533743"/>
            <a:ext cx="6832600" cy="4851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29448" y="5385143"/>
            <a:ext cx="4677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/>
              <a:t>D.A.Jenkins</a:t>
            </a:r>
            <a:r>
              <a:rPr lang="fi-FI" dirty="0"/>
              <a:t> &amp; I.I. </a:t>
            </a:r>
            <a:r>
              <a:rPr lang="fi-FI" dirty="0" err="1"/>
              <a:t>Strakovsky</a:t>
            </a:r>
            <a:r>
              <a:rPr lang="fi-FI" dirty="0"/>
              <a:t> PRC 52 (1995) 3499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29448" y="5846808"/>
            <a:ext cx="4854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CLAS data:  </a:t>
            </a:r>
            <a:r>
              <a:rPr lang="da-DK" dirty="0" err="1"/>
              <a:t>M.Dugger</a:t>
            </a:r>
            <a:r>
              <a:rPr lang="da-DK" dirty="0"/>
              <a:t> et al. PRC 76 (2007) 025211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29448" y="6308473"/>
            <a:ext cx="6432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O. </a:t>
            </a:r>
            <a:r>
              <a:rPr lang="en-US" dirty="0" err="1"/>
              <a:t>Bartholomy</a:t>
            </a:r>
            <a:r>
              <a:rPr lang="en-US" dirty="0"/>
              <a:t> et al. (CB-ELSA Collaboration) PRL 94 (2005) 012003</a:t>
            </a:r>
          </a:p>
        </p:txBody>
      </p:sp>
    </p:spTree>
    <p:extLst>
      <p:ext uri="{BB962C8B-B14F-4D97-AF65-F5344CB8AC3E}">
        <p14:creationId xmlns:p14="http://schemas.microsoft.com/office/powerpoint/2010/main" xmlns="" val="1006333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818" y="148281"/>
            <a:ext cx="10515600" cy="1325563"/>
          </a:xfrm>
        </p:spPr>
        <p:txBody>
          <a:bodyPr/>
          <a:lstStyle/>
          <a:p>
            <a:r>
              <a:rPr lang="en-US" dirty="0" smtClean="0"/>
              <a:t>Extension in </a:t>
            </a:r>
            <a:r>
              <a:rPr lang="en-US" dirty="0" err="1" smtClean="0"/>
              <a:t>GlueX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723611"/>
          </a:xfrm>
        </p:spPr>
        <p:txBody>
          <a:bodyPr/>
          <a:lstStyle/>
          <a:p>
            <a:r>
              <a:rPr lang="en-US" dirty="0" smtClean="0"/>
              <a:t>Cross section estimated using scaling and fit to data: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69818" y="2369048"/>
            <a:ext cx="4951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From Zhu et al. PRC 71 (2005), 044603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9817" y="2295068"/>
            <a:ext cx="5435601" cy="6636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9818" y="3147598"/>
            <a:ext cx="53940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Fit to angular distributions of SLAC data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Reproduces exp. data reasonably well </a:t>
            </a:r>
            <a:endParaRPr lang="en-US" sz="2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86640" y="4295480"/>
            <a:ext cx="10515600" cy="1814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Select typical photon rate of 10</a:t>
            </a:r>
            <a:r>
              <a:rPr lang="en-US" baseline="30000" dirty="0" smtClean="0"/>
              <a:t>7</a:t>
            </a:r>
            <a:r>
              <a:rPr lang="en-US" dirty="0" smtClean="0"/>
              <a:t> photons/s</a:t>
            </a:r>
          </a:p>
          <a:p>
            <a:r>
              <a:rPr lang="en-US" dirty="0" smtClean="0"/>
              <a:t>30 cm LH2</a:t>
            </a:r>
          </a:p>
          <a:p>
            <a:r>
              <a:rPr lang="en-US" dirty="0" smtClean="0"/>
              <a:t>Overall Luminosity: 1.3 10</a:t>
            </a:r>
            <a:r>
              <a:rPr lang="en-US" baseline="30000" dirty="0" smtClean="0"/>
              <a:t>31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xmlns="" val="2044026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1285550"/>
            <a:ext cx="6096000" cy="4572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Kinematic coverage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183" y="1263939"/>
            <a:ext cx="6116782" cy="458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4398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01976"/>
            <a:ext cx="12192000" cy="47968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50787" y="5116531"/>
            <a:ext cx="3041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Large P</a:t>
            </a:r>
            <a:r>
              <a:rPr lang="en-US" baseline="-25000" dirty="0" smtClean="0"/>
              <a:t>T</a:t>
            </a:r>
            <a:r>
              <a:rPr lang="en-US" dirty="0" smtClean="0"/>
              <a:t> and large |t|</a:t>
            </a:r>
          </a:p>
        </p:txBody>
      </p:sp>
      <p:sp>
        <p:nvSpPr>
          <p:cNvPr id="4" name="Rectangle 3"/>
          <p:cNvSpPr/>
          <p:nvPr/>
        </p:nvSpPr>
        <p:spPr>
          <a:xfrm>
            <a:off x="791110" y="2352782"/>
            <a:ext cx="2424701" cy="2373330"/>
          </a:xfrm>
          <a:prstGeom prst="rect">
            <a:avLst/>
          </a:prstGeom>
          <a:solidFill>
            <a:srgbClr val="00FDFF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91110" y="2800402"/>
            <a:ext cx="1618458" cy="1925710"/>
          </a:xfrm>
          <a:prstGeom prst="rect">
            <a:avLst/>
          </a:prstGeom>
          <a:solidFill>
            <a:srgbClr val="0432FF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3773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28700"/>
            <a:ext cx="12192000" cy="478616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Sections / Rates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90102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2464</TotalTime>
  <Words>298</Words>
  <Application>Microsoft Office PowerPoint</Application>
  <PresentationFormat>Custom</PresentationFormat>
  <Paragraphs>46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Pion production at High PT</vt:lpstr>
      <vt:lpstr>Introduction</vt:lpstr>
      <vt:lpstr>Existing Results</vt:lpstr>
      <vt:lpstr>Slide 4</vt:lpstr>
      <vt:lpstr>Slide 5</vt:lpstr>
      <vt:lpstr>Extension in GlueX</vt:lpstr>
      <vt:lpstr>Kinematic coverage</vt:lpstr>
      <vt:lpstr>Slide 8</vt:lpstr>
      <vt:lpstr>Cross Sections / Rates</vt:lpstr>
      <vt:lpstr>Beam times for 1000 events</vt:lpstr>
      <vt:lpstr>GlueX detector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Pion production at High PT</dc:title>
  <dc:creator>Werner Boeglin</dc:creator>
  <cp:lastModifiedBy>somov</cp:lastModifiedBy>
  <cp:revision>31</cp:revision>
  <cp:lastPrinted>2016-04-28T17:54:12Z</cp:lastPrinted>
  <dcterms:created xsi:type="dcterms:W3CDTF">2016-04-27T00:49:01Z</dcterms:created>
  <dcterms:modified xsi:type="dcterms:W3CDTF">2016-04-28T19:30:44Z</dcterms:modified>
</cp:coreProperties>
</file>