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49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4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7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5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6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7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6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8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443B0-EE33-40AD-B9AB-7020114DAB32}" type="datetimeFigureOut">
              <a:rPr lang="fr-FR" smtClean="0"/>
              <a:t>20/07/2018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E645-B528-4238-8031-F1DEFCCDD1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727" y="202019"/>
            <a:ext cx="840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NPS </a:t>
            </a:r>
            <a:r>
              <a:rPr lang="fr-FR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project</a:t>
            </a:r>
            <a:r>
              <a:rPr lang="fr-F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future plans for EIC</a:t>
            </a:r>
            <a:endParaRPr lang="fr-F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7029" y="1895104"/>
            <a:ext cx="486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Carlos </a:t>
            </a:r>
            <a:r>
              <a:rPr lang="fr-FR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Muñoz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</a:rPr>
              <a:t> Camacho, IPN-Orsay</a:t>
            </a:r>
          </a:p>
          <a:p>
            <a:r>
              <a:rPr lang="fr-FR" i="1" dirty="0">
                <a:solidFill>
                  <a:srgbClr val="0070C0"/>
                </a:solidFill>
                <a:latin typeface="Comic Sans MS" panose="030F0702030302020204" pitchFamily="66" charset="0"/>
              </a:rPr>
              <a:t>for the NPS Collaboration at Jefferson </a:t>
            </a:r>
            <a:r>
              <a:rPr lang="fr-FR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Lab</a:t>
            </a:r>
            <a:endParaRPr lang="fr-FR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5130" y="6410879"/>
            <a:ext cx="401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SICCAS, Shanghai, July 23 (2018)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2862252"/>
            <a:ext cx="4694405" cy="37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5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NPS </a:t>
            </a:r>
            <a:r>
              <a:rPr lang="fr-FR" dirty="0" err="1" smtClean="0">
                <a:latin typeface="Comic Sans MS" panose="030F0702030302020204" pitchFamily="66" charset="0"/>
              </a:rPr>
              <a:t>project</a:t>
            </a:r>
            <a:r>
              <a:rPr lang="fr-FR" dirty="0" smtClean="0">
                <a:latin typeface="Comic Sans MS" panose="030F0702030302020204" pitchFamily="66" charset="0"/>
              </a:rPr>
              <a:t> at </a:t>
            </a:r>
            <a:r>
              <a:rPr lang="fr-FR" dirty="0" err="1" smtClean="0">
                <a:latin typeface="Comic Sans MS" panose="030F0702030302020204" pitchFamily="66" charset="0"/>
              </a:rPr>
              <a:t>JLab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4209" y="606903"/>
            <a:ext cx="88122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601" y="962951"/>
            <a:ext cx="6789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Fully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funded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project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Several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experiments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approved</a:t>
            </a:r>
            <a:endParaRPr lang="fr-FR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First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experiment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could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run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as </a:t>
            </a:r>
            <a:r>
              <a:rPr lang="fr-FR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soon</a:t>
            </a:r>
            <a:r>
              <a:rPr lang="fr-FR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as 2021-22</a:t>
            </a:r>
            <a:endParaRPr lang="fr-FR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57" y="1924456"/>
            <a:ext cx="216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setup: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2368093"/>
            <a:ext cx="4447801" cy="307702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2664" r="30346" b="15859"/>
          <a:stretch/>
        </p:blipFill>
        <p:spPr>
          <a:xfrm>
            <a:off x="6595008" y="982877"/>
            <a:ext cx="2281954" cy="266228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1" y="3828251"/>
            <a:ext cx="4089836" cy="2944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7014" y="5962852"/>
            <a:ext cx="347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</a:t>
            </a:r>
            <a:r>
              <a:rPr lang="fr-F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based</a:t>
            </a:r>
            <a:r>
              <a:rPr lang="fr-F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 2x2x20 cm PWO </a:t>
            </a:r>
            <a:r>
              <a:rPr lang="fr-F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crystals</a:t>
            </a:r>
            <a:r>
              <a:rPr lang="fr-F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optically</a:t>
            </a:r>
            <a:r>
              <a:rPr lang="fr-F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coupled</a:t>
            </a:r>
            <a:r>
              <a:rPr lang="fr-F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to </a:t>
            </a:r>
            <a:r>
              <a:rPr lang="fr-F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PMTs</a:t>
            </a:r>
            <a:endParaRPr lang="fr-F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5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NPS </a:t>
            </a:r>
            <a:r>
              <a:rPr lang="fr-FR" dirty="0" err="1" smtClean="0">
                <a:latin typeface="Comic Sans MS" panose="030F0702030302020204" pitchFamily="66" charset="0"/>
              </a:rPr>
              <a:t>calorimeter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4209" y="606903"/>
            <a:ext cx="88122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26" y="1736904"/>
            <a:ext cx="3947154" cy="43413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76242" y="1828800"/>
            <a:ext cx="48552" cy="4199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472752" y="6303695"/>
            <a:ext cx="3688208" cy="56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05" y="3447206"/>
            <a:ext cx="1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36 </a:t>
            </a:r>
            <a:r>
              <a:rPr lang="fr-FR" dirty="0" err="1" smtClean="0"/>
              <a:t>rows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879417" y="6332017"/>
            <a:ext cx="1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36 </a:t>
            </a:r>
            <a:r>
              <a:rPr lang="fr-FR" dirty="0" err="1" smtClean="0"/>
              <a:t>columns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674172" y="826419"/>
            <a:ext cx="318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total of 36x30=</a:t>
            </a:r>
          </a:p>
          <a:p>
            <a:pPr algn="ctr"/>
            <a:r>
              <a:rPr lang="fr-FR" dirty="0" smtClean="0"/>
              <a:t>1080 PWO </a:t>
            </a:r>
            <a:r>
              <a:rPr lang="fr-FR" dirty="0" err="1" smtClean="0"/>
              <a:t>crystals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5583504" y="2893208"/>
            <a:ext cx="3560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(light </a:t>
            </a:r>
            <a:r>
              <a:rPr lang="fr-FR" dirty="0" err="1" smtClean="0"/>
              <a:t>yield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Radiation </a:t>
            </a:r>
            <a:r>
              <a:rPr lang="fr-FR" dirty="0" err="1" smtClean="0"/>
              <a:t>hardness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Uniformity</a:t>
            </a:r>
            <a:r>
              <a:rPr lang="fr-FR" dirty="0" smtClean="0"/>
              <a:t>:</a:t>
            </a:r>
          </a:p>
          <a:p>
            <a:r>
              <a:rPr lang="fr-FR" dirty="0" smtClean="0"/>
              <a:t>        - Crystal to </a:t>
            </a:r>
            <a:r>
              <a:rPr lang="fr-FR" dirty="0" err="1" smtClean="0"/>
              <a:t>crystal</a:t>
            </a:r>
            <a:endParaRPr lang="fr-FR" dirty="0"/>
          </a:p>
          <a:p>
            <a:r>
              <a:rPr lang="fr-FR" dirty="0" smtClean="0"/>
              <a:t>        - Along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5266155" y="2361939"/>
            <a:ext cx="3877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Critical </a:t>
            </a:r>
            <a:r>
              <a:rPr lang="fr-FR" sz="1600" u="sng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requirements</a:t>
            </a:r>
            <a:r>
              <a:rPr lang="fr-FR" sz="16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of the detector:</a:t>
            </a:r>
            <a:endParaRPr lang="fr-FR" sz="16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3504" y="5332651"/>
            <a:ext cx="342293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Timeline</a:t>
            </a:r>
            <a:r>
              <a:rPr lang="fr-FR" dirty="0" smtClean="0">
                <a:solidFill>
                  <a:srgbClr val="FF0000"/>
                </a:solidFill>
              </a:rPr>
              <a:t> to procure all </a:t>
            </a:r>
            <a:r>
              <a:rPr lang="fr-FR" dirty="0" err="1" smtClean="0">
                <a:solidFill>
                  <a:srgbClr val="FF0000"/>
                </a:solidFill>
              </a:rPr>
              <a:t>crystals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nd 2019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5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5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Longer </a:t>
            </a:r>
            <a:r>
              <a:rPr lang="fr-FR" dirty="0" err="1" smtClean="0">
                <a:latin typeface="Comic Sans MS" panose="030F0702030302020204" pitchFamily="66" charset="0"/>
              </a:rPr>
              <a:t>term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project</a:t>
            </a:r>
            <a:r>
              <a:rPr lang="fr-FR" dirty="0" smtClean="0">
                <a:latin typeface="Comic Sans MS" panose="030F0702030302020204" pitchFamily="66" charset="0"/>
              </a:rPr>
              <a:t>: </a:t>
            </a:r>
            <a:r>
              <a:rPr lang="fr-FR" dirty="0" err="1" smtClean="0">
                <a:latin typeface="Comic Sans MS" panose="030F0702030302020204" pitchFamily="66" charset="0"/>
              </a:rPr>
              <a:t>calorimeter</a:t>
            </a:r>
            <a:r>
              <a:rPr lang="fr-FR" dirty="0" smtClean="0">
                <a:latin typeface="Comic Sans MS" panose="030F0702030302020204" pitchFamily="66" charset="0"/>
              </a:rPr>
              <a:t> for the US Electron Ion </a:t>
            </a:r>
            <a:r>
              <a:rPr lang="fr-FR" dirty="0" err="1" smtClean="0">
                <a:latin typeface="Comic Sans MS" panose="030F0702030302020204" pitchFamily="66" charset="0"/>
              </a:rPr>
              <a:t>Collider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4209" y="606903"/>
            <a:ext cx="88122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1324975"/>
            <a:ext cx="8633632" cy="530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789" y="781273"/>
            <a:ext cx="757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2 alternative designs: one at BNL (New York) and one at </a:t>
            </a:r>
            <a:r>
              <a:rPr lang="fr-FR" dirty="0" err="1" smtClean="0">
                <a:solidFill>
                  <a:srgbClr val="0070C0"/>
                </a:solidFill>
              </a:rPr>
              <a:t>Jlab</a:t>
            </a:r>
            <a:r>
              <a:rPr lang="fr-FR" dirty="0" smtClean="0">
                <a:solidFill>
                  <a:srgbClr val="0070C0"/>
                </a:solidFill>
              </a:rPr>
              <a:t> (Virginia)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9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5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mic Sans MS" panose="030F0702030302020204" pitchFamily="66" charset="0"/>
              </a:rPr>
              <a:t>Calorimetry</a:t>
            </a:r>
            <a:r>
              <a:rPr lang="fr-FR" dirty="0" smtClean="0">
                <a:latin typeface="Comic Sans MS" panose="030F0702030302020204" pitchFamily="66" charset="0"/>
              </a:rPr>
              <a:t> for the Electron Ion </a:t>
            </a:r>
            <a:r>
              <a:rPr lang="fr-FR" dirty="0" err="1" smtClean="0">
                <a:latin typeface="Comic Sans MS" panose="030F0702030302020204" pitchFamily="66" charset="0"/>
              </a:rPr>
              <a:t>Collider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4209" y="606903"/>
            <a:ext cx="88122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89" y="3038490"/>
            <a:ext cx="64770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8"/>
          <p:cNvSpPr>
            <a:spLocks noChangeArrowheads="1"/>
          </p:cNvSpPr>
          <p:nvPr/>
        </p:nvSpPr>
        <p:spPr bwMode="auto">
          <a:xfrm>
            <a:off x="649739" y="4181490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" name="Right Arrow 9"/>
          <p:cNvSpPr>
            <a:spLocks noChangeArrowheads="1"/>
          </p:cNvSpPr>
          <p:nvPr/>
        </p:nvSpPr>
        <p:spPr bwMode="auto">
          <a:xfrm rot="8100000">
            <a:off x="7162317" y="3190088"/>
            <a:ext cx="836487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84618" y="2663039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 dirty="0">
                <a:solidFill>
                  <a:srgbClr val="FF0000"/>
                </a:solidFill>
              </a:rPr>
              <a:t>Example: JLEIC detector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2400" y="1519485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sz="1800" b="1">
                <a:solidFill>
                  <a:schemeClr val="tx1"/>
                </a:solidFill>
              </a:rPr>
              <a:t>PID requirements in the ion endcap </a:t>
            </a:r>
            <a:r>
              <a:rPr lang="en-US" altLang="en-US" sz="1800">
                <a:solidFill>
                  <a:schemeClr val="tx1"/>
                </a:solidFill>
              </a:rPr>
              <a:t>primarily driven by exclusive processes, e.g., DVCS (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>
                <a:solidFill>
                  <a:schemeClr val="tx1"/>
                </a:solidFill>
              </a:rPr>
              <a:t> vs. photons from </a:t>
            </a:r>
            <a:r>
              <a:rPr lang="en-US" altLang="en-US" sz="180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1800" baseline="30000">
                <a:solidFill>
                  <a:schemeClr val="tx1"/>
                </a:solidFill>
              </a:rPr>
              <a:t>0</a:t>
            </a:r>
            <a:r>
              <a:rPr lang="en-US" altLang="en-US" sz="1800">
                <a:solidFill>
                  <a:schemeClr val="tx1"/>
                </a:solidFill>
              </a:rPr>
              <a:t> decay) and to detect excitation in recoil baryons 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52400" y="816223"/>
            <a:ext cx="868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sz="1800" b="1">
                <a:solidFill>
                  <a:schemeClr val="tx1"/>
                </a:solidFill>
              </a:rPr>
              <a:t>PID requirements in the electron endcap </a:t>
            </a:r>
            <a:r>
              <a:rPr lang="en-US" altLang="en-US" sz="1800">
                <a:solidFill>
                  <a:schemeClr val="tx1"/>
                </a:solidFill>
              </a:rPr>
              <a:t>primarily driven by nearly real photo-production and semi-inclusive and exclusive processes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335088" y="2230685"/>
            <a:ext cx="632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3333FF"/>
                </a:solidFill>
              </a:rPr>
              <a:t>Detection at very small angle is needed</a:t>
            </a:r>
          </a:p>
        </p:txBody>
      </p:sp>
    </p:spTree>
    <p:extLst>
      <p:ext uri="{BB962C8B-B14F-4D97-AF65-F5344CB8AC3E}">
        <p14:creationId xmlns:p14="http://schemas.microsoft.com/office/powerpoint/2010/main" val="378446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706910"/>
            <a:ext cx="2781218" cy="289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5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Tentative plans </a:t>
            </a:r>
            <a:r>
              <a:rPr lang="fr-FR" dirty="0" err="1" smtClean="0">
                <a:latin typeface="Comic Sans MS" panose="030F0702030302020204" pitchFamily="66" charset="0"/>
              </a:rPr>
              <a:t>concerning</a:t>
            </a:r>
            <a:r>
              <a:rPr lang="fr-FR" dirty="0" smtClean="0">
                <a:latin typeface="Comic Sans MS" panose="030F0702030302020204" pitchFamily="66" charset="0"/>
              </a:rPr>
              <a:t> PWO in EIC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94209" y="606903"/>
            <a:ext cx="88122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5753" y="1174458"/>
            <a:ext cx="588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Design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still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under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study</a:t>
            </a:r>
            <a:endParaRPr lang="fr-FR" dirty="0" smtClean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Several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thousands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PWO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crystals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may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be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required</a:t>
            </a:r>
            <a:endParaRPr lang="fr-FR" dirty="0" smtClean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Specifications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will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be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similar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, but not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exactly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the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same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as for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previous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projects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(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still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under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solidFill>
                  <a:srgbClr val="CC00CC"/>
                </a:solidFill>
                <a:latin typeface="Comic Sans MS" panose="030F0702030302020204" pitchFamily="66" charset="0"/>
              </a:rPr>
              <a:t>study</a:t>
            </a:r>
            <a:r>
              <a:rPr lang="fr-FR" dirty="0" smtClean="0">
                <a:solidFill>
                  <a:srgbClr val="CC00CC"/>
                </a:solidFill>
                <a:latin typeface="Comic Sans MS" panose="030F0702030302020204" pitchFamily="66" charset="0"/>
              </a:rPr>
              <a:t>)</a:t>
            </a:r>
            <a:endParaRPr lang="fr-FR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738" y="4295163"/>
            <a:ext cx="5746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Tentative </a:t>
            </a:r>
            <a:r>
              <a:rPr lang="fr-FR" dirty="0" err="1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fr-FR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imeline</a:t>
            </a:r>
            <a:r>
              <a:rPr lang="fr-F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Detector R&amp;D </a:t>
            </a:r>
            <a:r>
              <a:rPr lang="fr-FR" dirty="0" err="1" smtClean="0"/>
              <a:t>ongoing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Accelerator and detectors construction 2020-2025+</a:t>
            </a:r>
          </a:p>
        </p:txBody>
      </p:sp>
    </p:spTree>
    <p:extLst>
      <p:ext uri="{BB962C8B-B14F-4D97-AF65-F5344CB8AC3E}">
        <p14:creationId xmlns:p14="http://schemas.microsoft.com/office/powerpoint/2010/main" val="2419036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252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Lucida Sans Unicode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</dc:creator>
  <cp:lastModifiedBy>Carlos</cp:lastModifiedBy>
  <cp:revision>5</cp:revision>
  <dcterms:created xsi:type="dcterms:W3CDTF">2018-07-20T14:52:35Z</dcterms:created>
  <dcterms:modified xsi:type="dcterms:W3CDTF">2018-07-20T15:35:58Z</dcterms:modified>
</cp:coreProperties>
</file>