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7E97E-5EFD-4CBD-984C-1D70660B2629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CF4F3-9639-4A28-8DFF-FD577789A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60888" cy="3421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063" y="4344030"/>
            <a:ext cx="5039876" cy="4122347"/>
          </a:xfrm>
          <a:noFill/>
        </p:spPr>
        <p:txBody>
          <a:bodyPr lIns="90022" tIns="44224" rIns="90022" bIns="44224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NSLS/BNL PLC Choice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Elliott Wolin</a:t>
            </a:r>
            <a:b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6-Jan-2010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Following are a few slides from a much longer presentation</a:t>
            </a:r>
          </a:p>
          <a:p>
            <a:r>
              <a:rPr lang="en-US" dirty="0" smtClean="0"/>
              <a:t>BNL chose Allen-Bradley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three month evaluation of four PLC vendors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many requirements not relevant to Hall D</a:t>
            </a:r>
          </a:p>
          <a:p>
            <a:r>
              <a:rPr lang="en-US" dirty="0" smtClean="0"/>
              <a:t>BNL will use over </a:t>
            </a:r>
            <a:r>
              <a:rPr lang="en-US" dirty="0" smtClean="0"/>
              <a:t>300 PLC’s and </a:t>
            </a:r>
            <a:r>
              <a:rPr lang="en-US" smtClean="0"/>
              <a:t>600 PLC racks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got VERY good pricing!</a:t>
            </a:r>
          </a:p>
          <a:p>
            <a:r>
              <a:rPr lang="en-US" dirty="0" smtClean="0"/>
              <a:t>Tight integration with IRMIS and EPICS</a:t>
            </a:r>
          </a:p>
          <a:p>
            <a:r>
              <a:rPr lang="en-US" dirty="0" smtClean="0"/>
              <a:t>We should greatly benefit from their work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their plans are similar to ours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theirs is much larger scale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they will be in production before us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should be able to borrow a lot of software from them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763000" cy="4930141"/>
        </p:xfrm>
        <a:graphic>
          <a:graphicData uri="http://schemas.openxmlformats.org/drawingml/2006/table">
            <a:tbl>
              <a:tblPr/>
              <a:tblGrid>
                <a:gridCol w="1857375"/>
                <a:gridCol w="463550"/>
                <a:gridCol w="1703388"/>
                <a:gridCol w="1701800"/>
                <a:gridCol w="1512887"/>
                <a:gridCol w="1524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Selection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Criteria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Rockwell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(A-B)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Siemens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Yokogawa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Customer Support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Not 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Wide Hardware Selection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Somewhat limited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Safety Support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Ease of EPICS Interfacing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Very, uses tagname accesses.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Possible, uses data structure and PLC software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Yes, register number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Yes, register number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TEXT import File style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XML defined structure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Text file, very verbose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Only form symbols and I/O addresses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Text Import of Tagnames and I/O Symbols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Text Import of Program Logic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Yes, very detailed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TEXT import form documented and supported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Yes, is standard form for import/export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Ability to merge Input files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Yes, supports partial merges as well.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Yes, for symbols and I/O addresses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Cost Comparison, Config #1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5 - 1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2+5 =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Cost Comparison, Config #2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5 - 1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3+5 =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US Company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Evaluation Totals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52400"/>
            <a:ext cx="8382000" cy="685800"/>
          </a:xfrm>
        </p:spPr>
        <p:txBody>
          <a:bodyPr lIns="0" rIns="0"/>
          <a:lstStyle/>
          <a:p>
            <a:pPr defTabSz="457200" eaLnBrk="1" hangingPunct="1">
              <a:tabLst>
                <a:tab pos="2286000" algn="l"/>
              </a:tabLst>
            </a:pPr>
            <a:r>
              <a:rPr lang="en-US" sz="3200" smtClean="0">
                <a:latin typeface="Arial" charset="0"/>
                <a:cs typeface="Arial" charset="0"/>
              </a:rPr>
              <a:t>PLC Selection Criteria and Results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219200" y="5486400"/>
            <a:ext cx="6673850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457200" eaLnBrk="0" hangingPunct="0">
              <a:lnSpc>
                <a:spcPct val="90000"/>
              </a:lnSpc>
              <a:buClr>
                <a:schemeClr val="folHlink"/>
              </a:buClr>
              <a:buSzPct val="135000"/>
              <a:tabLst>
                <a:tab pos="2286000" algn="l"/>
              </a:tabLst>
            </a:pPr>
            <a:r>
              <a:rPr lang="en-US" sz="2000" b="1">
                <a:ea typeface="Osaka" pitchFamily="-108" charset="-128"/>
              </a:rPr>
              <a:t>David Dudley</a:t>
            </a:r>
          </a:p>
          <a:p>
            <a:pPr algn="ctr" defTabSz="457200" eaLnBrk="0" hangingPunct="0">
              <a:lnSpc>
                <a:spcPct val="90000"/>
              </a:lnSpc>
              <a:buClr>
                <a:schemeClr val="folHlink"/>
              </a:buClr>
              <a:buSzPct val="135000"/>
              <a:tabLst>
                <a:tab pos="2286000" algn="l"/>
              </a:tabLst>
            </a:pPr>
            <a:r>
              <a:rPr lang="en-US" sz="2000" b="1">
                <a:ea typeface="Osaka" pitchFamily="-108" charset="-128"/>
              </a:rPr>
              <a:t>Sep 8, 2009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1143000"/>
            <a:ext cx="8164513" cy="4267200"/>
            <a:chOff x="-4" y="984"/>
            <a:chExt cx="5764" cy="2304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6795" t="6448" r="4916" b="25285"/>
            <a:stretch>
              <a:fillRect/>
            </a:stretch>
          </p:blipFill>
          <p:spPr bwMode="auto">
            <a:xfrm>
              <a:off x="0" y="984"/>
              <a:ext cx="5760" cy="2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6390" name="Freeform 8"/>
            <p:cNvSpPr>
              <a:spLocks/>
            </p:cNvSpPr>
            <p:nvPr/>
          </p:nvSpPr>
          <p:spPr bwMode="auto">
            <a:xfrm>
              <a:off x="-4" y="1024"/>
              <a:ext cx="1144" cy="192"/>
            </a:xfrm>
            <a:custGeom>
              <a:avLst/>
              <a:gdLst>
                <a:gd name="T0" fmla="*/ 0 w 1144"/>
                <a:gd name="T1" fmla="*/ 0 h 940"/>
                <a:gd name="T2" fmla="*/ 768 w 1144"/>
                <a:gd name="T3" fmla="*/ 0 h 940"/>
                <a:gd name="T4" fmla="*/ 1144 w 1144"/>
                <a:gd name="T5" fmla="*/ 0 h 940"/>
                <a:gd name="T6" fmla="*/ 864 w 1144"/>
                <a:gd name="T7" fmla="*/ 0 h 940"/>
                <a:gd name="T8" fmla="*/ 900 w 1144"/>
                <a:gd name="T9" fmla="*/ 0 h 940"/>
                <a:gd name="T10" fmla="*/ 960 w 1144"/>
                <a:gd name="T11" fmla="*/ 0 h 940"/>
                <a:gd name="T12" fmla="*/ 940 w 1144"/>
                <a:gd name="T13" fmla="*/ 0 h 940"/>
                <a:gd name="T14" fmla="*/ 980 w 1144"/>
                <a:gd name="T15" fmla="*/ 0 h 940"/>
                <a:gd name="T16" fmla="*/ 844 w 1144"/>
                <a:gd name="T17" fmla="*/ 0 h 940"/>
                <a:gd name="T18" fmla="*/ 776 w 1144"/>
                <a:gd name="T19" fmla="*/ 0 h 940"/>
                <a:gd name="T20" fmla="*/ 768 w 1144"/>
                <a:gd name="T21" fmla="*/ 0 h 940"/>
                <a:gd name="T22" fmla="*/ 732 w 1144"/>
                <a:gd name="T23" fmla="*/ 0 h 940"/>
                <a:gd name="T24" fmla="*/ 608 w 1144"/>
                <a:gd name="T25" fmla="*/ 0 h 940"/>
                <a:gd name="T26" fmla="*/ 540 w 1144"/>
                <a:gd name="T27" fmla="*/ 0 h 940"/>
                <a:gd name="T28" fmla="*/ 456 w 1144"/>
                <a:gd name="T29" fmla="*/ 0 h 940"/>
                <a:gd name="T30" fmla="*/ 488 w 1144"/>
                <a:gd name="T31" fmla="*/ 0 h 940"/>
                <a:gd name="T32" fmla="*/ 468 w 1144"/>
                <a:gd name="T33" fmla="*/ 0 h 940"/>
                <a:gd name="T34" fmla="*/ 4 w 1144"/>
                <a:gd name="T35" fmla="*/ 0 h 940"/>
                <a:gd name="T36" fmla="*/ 0 w 1144"/>
                <a:gd name="T37" fmla="*/ 0 h 9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4"/>
                <a:gd name="T58" fmla="*/ 0 h 940"/>
                <a:gd name="T59" fmla="*/ 1144 w 1144"/>
                <a:gd name="T60" fmla="*/ 940 h 9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4" h="940">
                  <a:moveTo>
                    <a:pt x="0" y="104"/>
                  </a:moveTo>
                  <a:lnTo>
                    <a:pt x="768" y="0"/>
                  </a:lnTo>
                  <a:lnTo>
                    <a:pt x="1144" y="212"/>
                  </a:lnTo>
                  <a:lnTo>
                    <a:pt x="864" y="288"/>
                  </a:lnTo>
                  <a:lnTo>
                    <a:pt x="900" y="388"/>
                  </a:lnTo>
                  <a:lnTo>
                    <a:pt x="960" y="404"/>
                  </a:lnTo>
                  <a:lnTo>
                    <a:pt x="940" y="448"/>
                  </a:lnTo>
                  <a:lnTo>
                    <a:pt x="980" y="468"/>
                  </a:lnTo>
                  <a:lnTo>
                    <a:pt x="844" y="592"/>
                  </a:lnTo>
                  <a:lnTo>
                    <a:pt x="776" y="708"/>
                  </a:lnTo>
                  <a:lnTo>
                    <a:pt x="768" y="792"/>
                  </a:lnTo>
                  <a:lnTo>
                    <a:pt x="732" y="780"/>
                  </a:lnTo>
                  <a:lnTo>
                    <a:pt x="608" y="812"/>
                  </a:lnTo>
                  <a:lnTo>
                    <a:pt x="540" y="776"/>
                  </a:lnTo>
                  <a:lnTo>
                    <a:pt x="456" y="800"/>
                  </a:lnTo>
                  <a:lnTo>
                    <a:pt x="488" y="824"/>
                  </a:lnTo>
                  <a:lnTo>
                    <a:pt x="468" y="848"/>
                  </a:lnTo>
                  <a:lnTo>
                    <a:pt x="4" y="94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CC66">
                <a:alpha val="27058"/>
              </a:srgbClr>
            </a:solidFill>
            <a:ln w="12700">
              <a:noFill/>
              <a:round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endParaRPr lang="en-US">
                <a:latin typeface="Arial Narrow" pitchFamily="-108" charset="0"/>
                <a:ea typeface="Osaka" pitchFamily="-108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are the PLC’s used for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0585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Complete control of accelerator operations</a:t>
            </a:r>
          </a:p>
          <a:p>
            <a:pPr lvl="1"/>
            <a:r>
              <a:rPr lang="en-US" dirty="0" smtClean="0"/>
              <a:t>Automatically manages control of machine operations under steady state conditions.</a:t>
            </a:r>
          </a:p>
          <a:p>
            <a:r>
              <a:rPr lang="en-US" dirty="0" smtClean="0"/>
              <a:t>Controls access to accelerator facilities.</a:t>
            </a:r>
          </a:p>
          <a:p>
            <a:pPr lvl="1"/>
            <a:r>
              <a:rPr lang="en-US" dirty="0" smtClean="0"/>
              <a:t>Provides the Personnel Protection System (PPS) which should prevent exposure to dangerous areas of facility.</a:t>
            </a:r>
          </a:p>
          <a:p>
            <a:pPr lvl="1"/>
            <a:r>
              <a:rPr lang="en-US" dirty="0" smtClean="0"/>
              <a:t>Manages the Equipment Protection System (EPS) to prevent damage to equipment during operation.</a:t>
            </a:r>
          </a:p>
          <a:p>
            <a:pPr lvl="1"/>
            <a:r>
              <a:rPr lang="en-US" dirty="0" smtClean="0"/>
              <a:t>Most actual control interfaces are linked through the PLC I/O systems.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are the PLC’s used for (cont’d)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98450" y="1143000"/>
            <a:ext cx="862965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Slow and Moderate Speed I/O are linked through the PLC, which can acquire and time stamp data.</a:t>
            </a:r>
          </a:p>
          <a:p>
            <a:r>
              <a:rPr lang="en-US" dirty="0" smtClean="0"/>
              <a:t>Automatic/semi-automatic or manual control of various subsystems used in the accelerator.  These systems include:</a:t>
            </a:r>
          </a:p>
          <a:p>
            <a:pPr lvl="1"/>
            <a:r>
              <a:rPr lang="en-US" dirty="0" smtClean="0"/>
              <a:t>Control and automatic operations of the Vacuum, RF, Power Supply, and other subsystems.</a:t>
            </a:r>
          </a:p>
          <a:p>
            <a:pPr lvl="1"/>
            <a:r>
              <a:rPr lang="en-US" dirty="0" smtClean="0"/>
              <a:t>Almost all equipment monitoring.</a:t>
            </a:r>
          </a:p>
          <a:p>
            <a:pPr lvl="1"/>
            <a:r>
              <a:rPr lang="en-US" dirty="0" smtClean="0"/>
              <a:t>Conventional Systems automatic control and monitoring.</a:t>
            </a:r>
          </a:p>
          <a:p>
            <a:pPr lvl="1"/>
            <a:r>
              <a:rPr lang="en-US" dirty="0" smtClean="0"/>
              <a:t>HVAC monitoring.</a:t>
            </a:r>
          </a:p>
          <a:p>
            <a:pPr lvl="1"/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are the PLC’s used for (cont’d)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Provides secure, automatic shutdown in case of personnel intrusion into secure areas.</a:t>
            </a:r>
          </a:p>
          <a:p>
            <a:pPr lvl="1"/>
            <a:r>
              <a:rPr lang="en-US" dirty="0" smtClean="0"/>
              <a:t>Protects the user from himself.</a:t>
            </a:r>
          </a:p>
          <a:p>
            <a:pPr lvl="1"/>
            <a:r>
              <a:rPr lang="en-US" dirty="0" smtClean="0"/>
              <a:t>Prevents access to hazardous areas during operation.</a:t>
            </a:r>
          </a:p>
          <a:p>
            <a:pPr lvl="1"/>
            <a:r>
              <a:rPr lang="en-US" dirty="0" smtClean="0"/>
              <a:t>Monitors radiation hazards in occupied areas.  Should dangerous levels occur, takes protective action.</a:t>
            </a:r>
          </a:p>
          <a:p>
            <a:pPr lvl="1"/>
            <a:r>
              <a:rPr lang="en-US" dirty="0" smtClean="0"/>
              <a:t>Provides for sequential systematic searching of secured areas before machine operation possible.</a:t>
            </a:r>
          </a:p>
          <a:p>
            <a:pPr lvl="1"/>
            <a:r>
              <a:rPr lang="en-US" dirty="0" smtClean="0"/>
              <a:t>Enables machine to operate when all required areas are secured, and all interlocks satisfied.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Which PLC’s were on the short list, and why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Rockwell Automation (Allen Bradley) Control Logic and Compact Logic.</a:t>
            </a:r>
          </a:p>
          <a:p>
            <a:pPr lvl="1"/>
            <a:r>
              <a:rPr lang="en-US" dirty="0" smtClean="0"/>
              <a:t>Handles Safety and Normal control systems</a:t>
            </a:r>
          </a:p>
          <a:p>
            <a:pPr lvl="1"/>
            <a:r>
              <a:rPr lang="en-US" dirty="0" smtClean="0"/>
              <a:t>Fast, Compact </a:t>
            </a:r>
            <a:r>
              <a:rPr lang="en-US" dirty="0" err="1" smtClean="0"/>
              <a:t>Logix</a:t>
            </a:r>
            <a:r>
              <a:rPr lang="en-US" dirty="0" smtClean="0"/>
              <a:t> performs 1k </a:t>
            </a:r>
            <a:r>
              <a:rPr lang="en-US" dirty="0" err="1" smtClean="0"/>
              <a:t>boolean</a:t>
            </a:r>
            <a:r>
              <a:rPr lang="en-US" dirty="0" smtClean="0"/>
              <a:t> instructions in 0.08 ms, Control </a:t>
            </a:r>
            <a:r>
              <a:rPr lang="en-US" dirty="0" err="1" smtClean="0"/>
              <a:t>Logix</a:t>
            </a:r>
            <a:r>
              <a:rPr lang="en-US" dirty="0" smtClean="0"/>
              <a:t> (L63) in 0.04 </a:t>
            </a:r>
            <a:r>
              <a:rPr lang="en-US" dirty="0" err="1" smtClean="0"/>
              <a:t>ms.</a:t>
            </a:r>
            <a:r>
              <a:rPr lang="en-US" dirty="0" smtClean="0"/>
              <a:t> “Typical” instructions in 0.5ms/1k, 0.25ms/1k respectively. </a:t>
            </a:r>
          </a:p>
          <a:p>
            <a:pPr lvl="1"/>
            <a:r>
              <a:rPr lang="en-US" dirty="0" smtClean="0"/>
              <a:t>Very popular in the US.</a:t>
            </a:r>
          </a:p>
          <a:p>
            <a:pPr lvl="1"/>
            <a:r>
              <a:rPr lang="en-US" dirty="0" smtClean="0"/>
              <a:t>Full complement of functions.</a:t>
            </a:r>
          </a:p>
          <a:p>
            <a:pPr lvl="1"/>
            <a:r>
              <a:rPr lang="en-US" dirty="0" smtClean="0"/>
              <a:t>Capable of loading/storing XML program descriptions.</a:t>
            </a:r>
          </a:p>
          <a:p>
            <a:pPr lvl="1"/>
            <a:r>
              <a:rPr lang="en-US" dirty="0" smtClean="0"/>
              <a:t>Used by a great variety of customers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 for PLC Integration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All IO is to be defined through the IRMIS system.</a:t>
            </a:r>
          </a:p>
          <a:p>
            <a:r>
              <a:rPr lang="en-US" smtClean="0"/>
              <a:t>PLC programming software MUST be able to load and store files created through the IRMIS system that defines I/O and or logic.</a:t>
            </a:r>
          </a:p>
          <a:p>
            <a:r>
              <a:rPr lang="en-US" smtClean="0"/>
              <a:t>PLC programming must be available over ethernet.</a:t>
            </a:r>
          </a:p>
          <a:p>
            <a:r>
              <a:rPr lang="en-US" smtClean="0"/>
              <a:t>All IOC communications to the PLCs will take place over ethernet.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Allen Bradley Logic example</a:t>
            </a:r>
          </a:p>
        </p:txBody>
      </p:sp>
      <p:pic>
        <p:nvPicPr>
          <p:cNvPr id="37891" name="Content Placeholder 3" descr="Logix5000 Ladder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2247" r="-12247"/>
          <a:stretch>
            <a:fillRect/>
          </a:stretch>
        </p:blipFill>
        <p:spPr>
          <a:xfrm>
            <a:off x="-381000" y="1066800"/>
            <a:ext cx="8629650" cy="47355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 XML File Example</a:t>
            </a:r>
          </a:p>
        </p:txBody>
      </p:sp>
      <p:pic>
        <p:nvPicPr>
          <p:cNvPr id="38915" name="Content Placeholder 3" descr="XML Marker f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2893" r="-22893"/>
          <a:stretch>
            <a:fillRect/>
          </a:stretch>
        </p:blipFill>
        <p:spPr>
          <a:xfrm>
            <a:off x="-1066800" y="1066800"/>
            <a:ext cx="11506200" cy="47355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717</Words>
  <Application>Microsoft Office PowerPoint</Application>
  <PresentationFormat>On-screen Show (4:3)</PresentationFormat>
  <Paragraphs>139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NSLS/BNL PLC Choice Elliott Wolin 6-Jan-2010 </vt:lpstr>
      <vt:lpstr>PLC Selection Criteria and Results</vt:lpstr>
      <vt:lpstr>What are the PLC’s used for</vt:lpstr>
      <vt:lpstr>What are the PLC’s used for (cont’d)</vt:lpstr>
      <vt:lpstr>What are the PLC’s used for (cont’d)</vt:lpstr>
      <vt:lpstr>Which PLC’s were on the short list, and why</vt:lpstr>
      <vt:lpstr>Requirements for PLC Integration</vt:lpstr>
      <vt:lpstr>Allen Bradley Logic example</vt:lpstr>
      <vt:lpstr>AB XML File Example</vt:lpstr>
      <vt:lpstr>Results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PLC Selection Criteria and Results</dc:title>
  <dc:creator>Elliott Wolin</dc:creator>
  <cp:lastModifiedBy>Elliott Wolin</cp:lastModifiedBy>
  <cp:revision>13</cp:revision>
  <dcterms:created xsi:type="dcterms:W3CDTF">2010-01-04T19:29:02Z</dcterms:created>
  <dcterms:modified xsi:type="dcterms:W3CDTF">2010-01-05T15:49:52Z</dcterms:modified>
</cp:coreProperties>
</file>