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8" r:id="rId3"/>
    <p:sldId id="273" r:id="rId4"/>
    <p:sldId id="274" r:id="rId5"/>
    <p:sldId id="275" r:id="rId6"/>
    <p:sldId id="278" r:id="rId7"/>
    <p:sldId id="280" r:id="rId8"/>
    <p:sldId id="279" r:id="rId9"/>
    <p:sldId id="277" r:id="rId10"/>
    <p:sldId id="281" r:id="rId11"/>
    <p:sldId id="276" r:id="rId12"/>
    <p:sldId id="285" r:id="rId13"/>
    <p:sldId id="286" r:id="rId14"/>
    <p:sldId id="289" r:id="rId15"/>
    <p:sldId id="287" r:id="rId16"/>
    <p:sldId id="288" r:id="rId17"/>
    <p:sldId id="290" r:id="rId18"/>
    <p:sldId id="291" r:id="rId19"/>
    <p:sldId id="292" r:id="rId20"/>
    <p:sldId id="270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990606"/>
    <a:srgbClr val="8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20601" autoAdjust="0"/>
    <p:restoredTop sz="99586" autoAdjust="0"/>
  </p:normalViewPr>
  <p:slideViewPr>
    <p:cSldViewPr snapToGrid="0" snapToObjects="1">
      <p:cViewPr>
        <p:scale>
          <a:sx n="100" d="100"/>
          <a:sy n="100" d="100"/>
        </p:scale>
        <p:origin x="-760" y="-6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9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1158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95B8-93F3-4341-B512-C762B0CBEDE6}" type="datetimeFigureOut">
              <a:rPr lang="en-US" smtClean="0"/>
              <a:pPr/>
              <a:t>5/9/11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977F3-90C5-5047-A716-0FA1CA7E40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95B8-93F3-4341-B512-C762B0CBEDE6}" type="datetimeFigureOut">
              <a:rPr lang="en-US" smtClean="0"/>
              <a:pPr/>
              <a:t>5/9/11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977F3-90C5-5047-A716-0FA1CA7E40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95B8-93F3-4341-B512-C762B0CBEDE6}" type="datetimeFigureOut">
              <a:rPr lang="en-US" smtClean="0"/>
              <a:pPr/>
              <a:t>5/9/11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977F3-90C5-5047-A716-0FA1CA7E40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95B8-93F3-4341-B512-C762B0CBEDE6}" type="datetimeFigureOut">
              <a:rPr lang="en-US" smtClean="0"/>
              <a:pPr/>
              <a:t>5/9/11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977F3-90C5-5047-A716-0FA1CA7E40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95B8-93F3-4341-B512-C762B0CBEDE6}" type="datetimeFigureOut">
              <a:rPr lang="en-US" smtClean="0"/>
              <a:pPr/>
              <a:t>5/9/11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977F3-90C5-5047-A716-0FA1CA7E40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95B8-93F3-4341-B512-C762B0CBEDE6}" type="datetimeFigureOut">
              <a:rPr lang="en-US" smtClean="0"/>
              <a:pPr/>
              <a:t>5/9/11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977F3-90C5-5047-A716-0FA1CA7E40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95B8-93F3-4341-B512-C762B0CBEDE6}" type="datetimeFigureOut">
              <a:rPr lang="en-US" smtClean="0"/>
              <a:pPr/>
              <a:t>5/9/11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977F3-90C5-5047-A716-0FA1CA7E40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95B8-93F3-4341-B512-C762B0CBEDE6}" type="datetimeFigureOut">
              <a:rPr lang="en-US" smtClean="0"/>
              <a:pPr/>
              <a:t>5/9/11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977F3-90C5-5047-A716-0FA1CA7E40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95B8-93F3-4341-B512-C762B0CBEDE6}" type="datetimeFigureOut">
              <a:rPr lang="en-US" smtClean="0"/>
              <a:pPr/>
              <a:t>5/9/11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977F3-90C5-5047-A716-0FA1CA7E40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95B8-93F3-4341-B512-C762B0CBEDE6}" type="datetimeFigureOut">
              <a:rPr lang="en-US" smtClean="0"/>
              <a:pPr/>
              <a:t>5/9/11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977F3-90C5-5047-A716-0FA1CA7E40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95B8-93F3-4341-B512-C762B0CBEDE6}" type="datetimeFigureOut">
              <a:rPr lang="en-US" smtClean="0"/>
              <a:pPr/>
              <a:t>5/9/11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977F3-90C5-5047-A716-0FA1CA7E40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9895B8-93F3-4341-B512-C762B0CBEDE6}" type="datetimeFigureOut">
              <a:rPr lang="en-US" smtClean="0"/>
              <a:pPr/>
              <a:t>5/9/11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977F3-90C5-5047-A716-0FA1CA7E402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7.jpeg"/><Relationship Id="rId5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9.jpeg"/><Relationship Id="rId5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6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orthole.jpg"/>
          <p:cNvPicPr>
            <a:picLocks noChangeAspect="1"/>
          </p:cNvPicPr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>
            <a:off x="-63500" y="-60646"/>
            <a:ext cx="9296400" cy="69664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5734" y="1731818"/>
            <a:ext cx="7772400" cy="1470025"/>
          </a:xfrm>
        </p:spPr>
        <p:txBody>
          <a:bodyPr/>
          <a:lstStyle/>
          <a:p>
            <a:r>
              <a:rPr lang="en-US" dirty="0" smtClean="0"/>
              <a:t>Central Drift Chamber Update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3555" y="5059623"/>
            <a:ext cx="8296890" cy="536558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solidFill>
                  <a:schemeClr val="accent1"/>
                </a:solidFill>
              </a:rPr>
              <a:t>GlueX</a:t>
            </a:r>
            <a:r>
              <a:rPr lang="en-US" sz="2400" dirty="0" smtClean="0">
                <a:solidFill>
                  <a:schemeClr val="accent1"/>
                </a:solidFill>
              </a:rPr>
              <a:t> Collaboration Meeting, Indiana University, May 2011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75734" y="3452091"/>
            <a:ext cx="7772400" cy="11889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Naomi Jarvis</a:t>
            </a:r>
            <a:endParaRPr kumimoji="0" lang="en-US" sz="3200" b="0" i="0" u="none" strike="noStrike" kern="1200" cap="none" spc="0" normalizeH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baseline="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Carnegie Mellon University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9" descr="Physics_logo_trans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555" y="278516"/>
            <a:ext cx="1524000" cy="1004957"/>
          </a:xfrm>
          <a:prstGeom prst="rect">
            <a:avLst/>
          </a:prstGeom>
        </p:spPr>
      </p:pic>
      <p:pic>
        <p:nvPicPr>
          <p:cNvPr id="26" name="Picture 25" descr="Gluex_logo_wt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0182" y="278516"/>
            <a:ext cx="2070262" cy="6072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05580"/>
            <a:ext cx="7772400" cy="911068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CDC Construction: Phase 4 Preparations 		</a:t>
            </a:r>
            <a:endParaRPr lang="en-US" sz="3200" dirty="0"/>
          </a:p>
        </p:txBody>
      </p:sp>
      <p:pic>
        <p:nvPicPr>
          <p:cNvPr id="11" name="Picture 10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4217" y="126175"/>
            <a:ext cx="1300716" cy="381543"/>
          </a:xfrm>
          <a:prstGeom prst="rect">
            <a:avLst/>
          </a:prstGeom>
        </p:spPr>
      </p:pic>
      <p:pic>
        <p:nvPicPr>
          <p:cNvPr id="13" name="Picture 12" descr="Physics_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431" y="90901"/>
            <a:ext cx="884694" cy="583385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2251281" y="90901"/>
            <a:ext cx="4641439" cy="4187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CDC Update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39800" y="1955800"/>
            <a:ext cx="72644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 smtClean="0">
                <a:solidFill>
                  <a:schemeClr val="accent1"/>
                </a:solidFill>
              </a:rPr>
              <a:t>Hook-up wires 	</a:t>
            </a:r>
          </a:p>
          <a:p>
            <a:pPr>
              <a:spcAft>
                <a:spcPts val="600"/>
              </a:spcAft>
            </a:pPr>
            <a:r>
              <a:rPr lang="en-US" sz="2000" dirty="0" smtClean="0">
                <a:solidFill>
                  <a:schemeClr val="accent1"/>
                </a:solidFill>
              </a:rPr>
              <a:t>		</a:t>
            </a:r>
            <a:r>
              <a:rPr lang="en-US" sz="2000" dirty="0" smtClean="0">
                <a:solidFill>
                  <a:schemeClr val="tx2"/>
                </a:solidFill>
              </a:rPr>
              <a:t>20% are half-made</a:t>
            </a:r>
          </a:p>
          <a:p>
            <a:pPr>
              <a:spcAft>
                <a:spcPts val="600"/>
              </a:spcAft>
            </a:pPr>
            <a:r>
              <a:rPr lang="en-US" sz="2000" dirty="0" smtClean="0">
                <a:solidFill>
                  <a:schemeClr val="accent1"/>
                </a:solidFill>
              </a:rPr>
              <a:t>HVB connection layout</a:t>
            </a:r>
          </a:p>
          <a:p>
            <a:pPr>
              <a:spcAft>
                <a:spcPts val="600"/>
              </a:spcAft>
            </a:pPr>
            <a:r>
              <a:rPr lang="en-US" sz="2000" dirty="0" smtClean="0">
                <a:solidFill>
                  <a:schemeClr val="tx2"/>
                </a:solidFill>
              </a:rPr>
              <a:t>		Aim for shortest max wire lengths</a:t>
            </a:r>
          </a:p>
          <a:p>
            <a:pPr>
              <a:spcAft>
                <a:spcPts val="600"/>
              </a:spcAft>
            </a:pPr>
            <a:endParaRPr lang="en-US" sz="2000" dirty="0" smtClean="0">
              <a:solidFill>
                <a:schemeClr val="tx2"/>
              </a:solidFill>
            </a:endParaRPr>
          </a:p>
          <a:p>
            <a:pPr>
              <a:spcAft>
                <a:spcPts val="600"/>
              </a:spcAft>
            </a:pPr>
            <a:endParaRPr lang="en-US" sz="2000" dirty="0" smtClean="0">
              <a:solidFill>
                <a:schemeClr val="tx2"/>
              </a:solidFill>
            </a:endParaRPr>
          </a:p>
          <a:p>
            <a:pPr>
              <a:spcAft>
                <a:spcPts val="600"/>
              </a:spcAft>
            </a:pPr>
            <a:endParaRPr lang="en-US" sz="2000" dirty="0">
              <a:solidFill>
                <a:schemeClr val="tx2"/>
              </a:solidFill>
            </a:endParaRPr>
          </a:p>
        </p:txBody>
      </p:sp>
      <p:pic>
        <p:nvPicPr>
          <p:cNvPr id="10" name="Picture 9" descr="ferrules.jpg"/>
          <p:cNvPicPr>
            <a:picLocks noChangeAspect="1"/>
          </p:cNvPicPr>
          <p:nvPr/>
        </p:nvPicPr>
        <p:blipFill>
          <a:blip r:embed="rId4">
            <a:lum bright="9000"/>
          </a:blip>
          <a:stretch>
            <a:fillRect/>
          </a:stretch>
        </p:blipFill>
        <p:spPr>
          <a:xfrm>
            <a:off x="5978059" y="1716648"/>
            <a:ext cx="2480141" cy="3308170"/>
          </a:xfrm>
          <a:prstGeom prst="rect">
            <a:avLst/>
          </a:prstGeom>
        </p:spPr>
      </p:pic>
      <p:pic>
        <p:nvPicPr>
          <p:cNvPr id="12" name="Picture 11" descr="sIMG_5227.jpg"/>
          <p:cNvPicPr>
            <a:picLocks noChangeAspect="1"/>
          </p:cNvPicPr>
          <p:nvPr/>
        </p:nvPicPr>
        <p:blipFill>
          <a:blip r:embed="rId5">
            <a:lum bright="5000"/>
          </a:blip>
          <a:stretch>
            <a:fillRect/>
          </a:stretch>
        </p:blipFill>
        <p:spPr>
          <a:xfrm rot="16200000">
            <a:off x="1638300" y="3190873"/>
            <a:ext cx="2971802" cy="39624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05580"/>
            <a:ext cx="7772400" cy="91106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Prototype studies			</a:t>
            </a:r>
            <a:endParaRPr lang="en-US" sz="3200" dirty="0"/>
          </a:p>
        </p:txBody>
      </p:sp>
      <p:pic>
        <p:nvPicPr>
          <p:cNvPr id="11" name="Picture 10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4217" y="126175"/>
            <a:ext cx="1300716" cy="381543"/>
          </a:xfrm>
          <a:prstGeom prst="rect">
            <a:avLst/>
          </a:prstGeom>
        </p:spPr>
      </p:pic>
      <p:pic>
        <p:nvPicPr>
          <p:cNvPr id="13" name="Picture 12" descr="Physics_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431" y="90901"/>
            <a:ext cx="884694" cy="583385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2251281" y="90901"/>
            <a:ext cx="4641439" cy="4187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CDC Update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07257" y="1984369"/>
            <a:ext cx="59783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 smtClean="0">
                <a:solidFill>
                  <a:schemeClr val="tx2"/>
                </a:solidFill>
              </a:rPr>
              <a:t>New fADC125, preamp, plenum, gas </a:t>
            </a:r>
            <a:r>
              <a:rPr lang="en-US" sz="2000" dirty="0" err="1" smtClean="0">
                <a:solidFill>
                  <a:schemeClr val="tx2"/>
                </a:solidFill>
              </a:rPr>
              <a:t>MFCs</a:t>
            </a:r>
            <a:endParaRPr lang="en-US" sz="2000" dirty="0" smtClean="0">
              <a:solidFill>
                <a:schemeClr val="tx2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2000" dirty="0" smtClean="0">
                <a:solidFill>
                  <a:schemeClr val="tx2"/>
                </a:solidFill>
              </a:rPr>
              <a:t>CODA 2.5, cosmic ray data, 50/50 Ar/CO</a:t>
            </a:r>
            <a:r>
              <a:rPr lang="en-US" sz="2000" baseline="-25000" dirty="0" smtClean="0">
                <a:solidFill>
                  <a:schemeClr val="tx2"/>
                </a:solidFill>
              </a:rPr>
              <a:t>2</a:t>
            </a:r>
          </a:p>
          <a:p>
            <a:pPr>
              <a:spcAft>
                <a:spcPts val="600"/>
              </a:spcAft>
            </a:pPr>
            <a:endParaRPr lang="en-US" sz="2000" dirty="0" smtClean="0">
              <a:solidFill>
                <a:schemeClr val="tx2"/>
              </a:solidFill>
            </a:endParaRPr>
          </a:p>
          <a:p>
            <a:pPr>
              <a:spcAft>
                <a:spcPts val="600"/>
              </a:spcAft>
            </a:pPr>
            <a:endParaRPr lang="en-US" sz="2000" dirty="0" smtClean="0">
              <a:solidFill>
                <a:schemeClr val="tx2"/>
              </a:solidFill>
            </a:endParaRPr>
          </a:p>
          <a:p>
            <a:pPr>
              <a:spcAft>
                <a:spcPts val="600"/>
              </a:spcAft>
            </a:pPr>
            <a:endParaRPr lang="en-US" sz="2000" dirty="0">
              <a:solidFill>
                <a:schemeClr val="tx2"/>
              </a:solidFill>
            </a:endParaRPr>
          </a:p>
        </p:txBody>
      </p:sp>
      <p:pic>
        <p:nvPicPr>
          <p:cNvPr id="15" name="Picture 14" descr="IMG_5267.JPG"/>
          <p:cNvPicPr>
            <a:picLocks noChangeAspect="1"/>
          </p:cNvPicPr>
          <p:nvPr/>
        </p:nvPicPr>
        <p:blipFill>
          <a:blip r:embed="rId4"/>
          <a:srcRect l="13500" r="3375" b="13500"/>
          <a:stretch>
            <a:fillRect/>
          </a:stretch>
        </p:blipFill>
        <p:spPr>
          <a:xfrm rot="16200000">
            <a:off x="202566" y="2624664"/>
            <a:ext cx="4097429" cy="3197840"/>
          </a:xfrm>
          <a:prstGeom prst="rect">
            <a:avLst/>
          </a:prstGeom>
        </p:spPr>
      </p:pic>
      <p:pic>
        <p:nvPicPr>
          <p:cNvPr id="16" name="Picture 15" descr="sIMG_524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8484" y="3060700"/>
            <a:ext cx="4282131" cy="32115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05580"/>
            <a:ext cx="7772400" cy="91106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Event </a:t>
            </a:r>
            <a:r>
              <a:rPr lang="en-US" sz="3200" dirty="0" err="1" smtClean="0"/>
              <a:t>fADC</a:t>
            </a:r>
            <a:r>
              <a:rPr lang="en-US" sz="3200" dirty="0" smtClean="0"/>
              <a:t> data			</a:t>
            </a:r>
            <a:endParaRPr lang="en-US" sz="3200" dirty="0"/>
          </a:p>
        </p:txBody>
      </p:sp>
      <p:pic>
        <p:nvPicPr>
          <p:cNvPr id="11" name="Picture 10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4217" y="126175"/>
            <a:ext cx="1300716" cy="381543"/>
          </a:xfrm>
          <a:prstGeom prst="rect">
            <a:avLst/>
          </a:prstGeom>
        </p:spPr>
      </p:pic>
      <p:pic>
        <p:nvPicPr>
          <p:cNvPr id="13" name="Picture 12" descr="Physics_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431" y="90901"/>
            <a:ext cx="884694" cy="583385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2251281" y="90901"/>
            <a:ext cx="4641439" cy="4187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CDC Update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9432" y="1955801"/>
            <a:ext cx="73301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 smtClean="0">
                <a:solidFill>
                  <a:schemeClr val="tx2"/>
                </a:solidFill>
              </a:rPr>
              <a:t>Cosmic ray data with small prototype – event in one straw shown</a:t>
            </a:r>
          </a:p>
          <a:p>
            <a:pPr>
              <a:spcAft>
                <a:spcPts val="600"/>
              </a:spcAft>
            </a:pPr>
            <a:r>
              <a:rPr lang="en-US" sz="2000" dirty="0" smtClean="0">
                <a:solidFill>
                  <a:schemeClr val="tx2"/>
                </a:solidFill>
              </a:rPr>
              <a:t>Using 512 </a:t>
            </a:r>
            <a:r>
              <a:rPr lang="en-US" sz="2000" dirty="0" err="1" smtClean="0">
                <a:solidFill>
                  <a:schemeClr val="tx2"/>
                </a:solidFill>
              </a:rPr>
              <a:t>x</a:t>
            </a:r>
            <a:r>
              <a:rPr lang="en-US" sz="2000" dirty="0" smtClean="0">
                <a:solidFill>
                  <a:schemeClr val="tx2"/>
                </a:solidFill>
              </a:rPr>
              <a:t> 8ns samples and </a:t>
            </a:r>
            <a:r>
              <a:rPr lang="en-US" sz="2000" dirty="0" err="1" smtClean="0">
                <a:solidFill>
                  <a:schemeClr val="tx2"/>
                </a:solidFill>
              </a:rPr>
              <a:t>fADC</a:t>
            </a:r>
            <a:r>
              <a:rPr lang="en-US" sz="2000" dirty="0" smtClean="0">
                <a:solidFill>
                  <a:schemeClr val="tx2"/>
                </a:solidFill>
              </a:rPr>
              <a:t> range 0-4095</a:t>
            </a:r>
          </a:p>
          <a:p>
            <a:pPr>
              <a:spcAft>
                <a:spcPts val="600"/>
              </a:spcAft>
            </a:pPr>
            <a:r>
              <a:rPr lang="en-US" sz="2000" dirty="0" smtClean="0">
                <a:solidFill>
                  <a:schemeClr val="tx2"/>
                </a:solidFill>
              </a:rPr>
              <a:t>Noise is ~ 11 ADC values</a:t>
            </a:r>
          </a:p>
          <a:p>
            <a:pPr>
              <a:spcAft>
                <a:spcPts val="600"/>
              </a:spcAft>
            </a:pPr>
            <a:endParaRPr lang="en-US" sz="2000" dirty="0" smtClean="0">
              <a:solidFill>
                <a:schemeClr val="tx2"/>
              </a:solidFill>
            </a:endParaRPr>
          </a:p>
          <a:p>
            <a:pPr>
              <a:spcAft>
                <a:spcPts val="600"/>
              </a:spcAft>
            </a:pPr>
            <a:endParaRPr lang="en-US" sz="2000" dirty="0">
              <a:solidFill>
                <a:schemeClr val="tx2"/>
              </a:solidFill>
            </a:endParaRPr>
          </a:p>
        </p:txBody>
      </p:sp>
      <p:pic>
        <p:nvPicPr>
          <p:cNvPr id="7" name="Picture 6" descr="run_31660_evt_29_ch2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431" y="3488393"/>
            <a:ext cx="4044262" cy="2736850"/>
          </a:xfrm>
          <a:prstGeom prst="rect">
            <a:avLst/>
          </a:prstGeom>
        </p:spPr>
      </p:pic>
      <p:pic>
        <p:nvPicPr>
          <p:cNvPr id="10" name="Picture 9" descr="run_31660_evt_29_ch23_z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3488393"/>
            <a:ext cx="4044262" cy="2736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05580"/>
            <a:ext cx="7772400" cy="91106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Amplitude histogram			</a:t>
            </a:r>
            <a:endParaRPr lang="en-US" sz="3200" dirty="0"/>
          </a:p>
        </p:txBody>
      </p:sp>
      <p:pic>
        <p:nvPicPr>
          <p:cNvPr id="11" name="Picture 10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4217" y="126175"/>
            <a:ext cx="1300716" cy="381543"/>
          </a:xfrm>
          <a:prstGeom prst="rect">
            <a:avLst/>
          </a:prstGeom>
        </p:spPr>
      </p:pic>
      <p:pic>
        <p:nvPicPr>
          <p:cNvPr id="13" name="Picture 12" descr="Physics_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431" y="90901"/>
            <a:ext cx="884694" cy="583385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2251281" y="90901"/>
            <a:ext cx="4641439" cy="4187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CDC Update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7738" y="1828801"/>
            <a:ext cx="7930462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 smtClean="0">
                <a:solidFill>
                  <a:schemeClr val="tx2"/>
                </a:solidFill>
              </a:rPr>
              <a:t>Calculate mean pedestal for first 100 samples in each 100 events</a:t>
            </a:r>
          </a:p>
          <a:p>
            <a:pPr>
              <a:spcAft>
                <a:spcPts val="600"/>
              </a:spcAft>
            </a:pPr>
            <a:r>
              <a:rPr lang="en-US" sz="2000" dirty="0" smtClean="0">
                <a:solidFill>
                  <a:schemeClr val="tx2"/>
                </a:solidFill>
              </a:rPr>
              <a:t>Subtract pedestal from ADC values</a:t>
            </a:r>
          </a:p>
          <a:p>
            <a:pPr>
              <a:spcAft>
                <a:spcPts val="600"/>
              </a:spcAft>
            </a:pPr>
            <a:r>
              <a:rPr lang="en-US" sz="2000" dirty="0" smtClean="0">
                <a:solidFill>
                  <a:schemeClr val="tx2"/>
                </a:solidFill>
              </a:rPr>
              <a:t>Select event where ADC value rises above a threshold (5 sigma): hit</a:t>
            </a:r>
          </a:p>
          <a:p>
            <a:pPr>
              <a:spcAft>
                <a:spcPts val="600"/>
              </a:spcAft>
            </a:pPr>
            <a:r>
              <a:rPr lang="en-US" sz="2000" dirty="0" smtClean="0">
                <a:solidFill>
                  <a:schemeClr val="tx2"/>
                </a:solidFill>
              </a:rPr>
              <a:t>Histogram the first maximum in the ADC value after crossing the threshold</a:t>
            </a:r>
          </a:p>
          <a:p>
            <a:pPr>
              <a:spcAft>
                <a:spcPts val="600"/>
              </a:spcAft>
            </a:pPr>
            <a:endParaRPr lang="en-US" sz="2000" dirty="0" smtClean="0">
              <a:solidFill>
                <a:schemeClr val="tx2"/>
              </a:solidFill>
            </a:endParaRPr>
          </a:p>
          <a:p>
            <a:pPr>
              <a:spcAft>
                <a:spcPts val="600"/>
              </a:spcAft>
            </a:pPr>
            <a:endParaRPr lang="en-US" sz="2000" dirty="0" smtClean="0">
              <a:solidFill>
                <a:schemeClr val="tx2"/>
              </a:solidFill>
            </a:endParaRPr>
          </a:p>
          <a:p>
            <a:pPr>
              <a:spcAft>
                <a:spcPts val="600"/>
              </a:spcAft>
            </a:pPr>
            <a:endParaRPr lang="en-US" sz="2000" dirty="0">
              <a:solidFill>
                <a:schemeClr val="tx2"/>
              </a:solidFill>
            </a:endParaRPr>
          </a:p>
        </p:txBody>
      </p:sp>
      <p:pic>
        <p:nvPicPr>
          <p:cNvPr id="10" name="Picture 9" descr="run_31660_amp6_fi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8320" y="3733800"/>
            <a:ext cx="3962399" cy="2681451"/>
          </a:xfrm>
          <a:prstGeom prst="rect">
            <a:avLst/>
          </a:prstGeom>
        </p:spPr>
      </p:pic>
      <p:pic>
        <p:nvPicPr>
          <p:cNvPr id="12" name="Picture 11" descr="run_31646_amp6_fi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738" y="3733800"/>
            <a:ext cx="3962400" cy="26814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05580"/>
            <a:ext cx="7772400" cy="91106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Integrated amplitude histogram			</a:t>
            </a:r>
            <a:endParaRPr lang="en-US" sz="3200" dirty="0"/>
          </a:p>
        </p:txBody>
      </p:sp>
      <p:pic>
        <p:nvPicPr>
          <p:cNvPr id="11" name="Picture 10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4217" y="126175"/>
            <a:ext cx="1300716" cy="381543"/>
          </a:xfrm>
          <a:prstGeom prst="rect">
            <a:avLst/>
          </a:prstGeom>
        </p:spPr>
      </p:pic>
      <p:pic>
        <p:nvPicPr>
          <p:cNvPr id="13" name="Picture 12" descr="Physics_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431" y="90901"/>
            <a:ext cx="884694" cy="583385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2251281" y="90901"/>
            <a:ext cx="4641439" cy="4187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CDC Update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7738" y="1828801"/>
            <a:ext cx="7930462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 smtClean="0">
                <a:solidFill>
                  <a:schemeClr val="tx2"/>
                </a:solidFill>
              </a:rPr>
              <a:t>Subtract mean pedestal from ADC values</a:t>
            </a:r>
          </a:p>
          <a:p>
            <a:pPr>
              <a:spcAft>
                <a:spcPts val="600"/>
              </a:spcAft>
            </a:pPr>
            <a:r>
              <a:rPr lang="en-US" sz="2000" dirty="0" smtClean="0">
                <a:solidFill>
                  <a:schemeClr val="tx2"/>
                </a:solidFill>
              </a:rPr>
              <a:t>Select event where ADC value rises above a threshold (5 sigma): hits</a:t>
            </a:r>
          </a:p>
          <a:p>
            <a:pPr>
              <a:spcAft>
                <a:spcPts val="600"/>
              </a:spcAft>
            </a:pPr>
            <a:endParaRPr lang="en-US" sz="2000" dirty="0" smtClean="0">
              <a:solidFill>
                <a:schemeClr val="tx2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2000" dirty="0" smtClean="0">
                <a:solidFill>
                  <a:schemeClr val="tx2"/>
                </a:solidFill>
              </a:rPr>
              <a:t>Sum the ADC values from the threshold crossing point out to 664ns later</a:t>
            </a:r>
          </a:p>
          <a:p>
            <a:pPr>
              <a:spcAft>
                <a:spcPts val="600"/>
              </a:spcAft>
            </a:pPr>
            <a:endParaRPr lang="en-US" sz="2000" dirty="0" smtClean="0">
              <a:solidFill>
                <a:schemeClr val="tx2"/>
              </a:solidFill>
            </a:endParaRPr>
          </a:p>
          <a:p>
            <a:pPr>
              <a:spcAft>
                <a:spcPts val="600"/>
              </a:spcAft>
            </a:pPr>
            <a:endParaRPr lang="en-US" sz="2000" dirty="0" smtClean="0">
              <a:solidFill>
                <a:schemeClr val="tx2"/>
              </a:solidFill>
            </a:endParaRPr>
          </a:p>
          <a:p>
            <a:pPr>
              <a:spcAft>
                <a:spcPts val="600"/>
              </a:spcAft>
            </a:pPr>
            <a:endParaRPr lang="en-US" sz="2000" dirty="0">
              <a:solidFill>
                <a:schemeClr val="tx2"/>
              </a:solidFill>
            </a:endParaRPr>
          </a:p>
        </p:txBody>
      </p:sp>
      <p:pic>
        <p:nvPicPr>
          <p:cNvPr id="9" name="Picture 8" descr="run_31646_int66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737" y="3727978"/>
            <a:ext cx="3995237" cy="2687273"/>
          </a:xfrm>
          <a:prstGeom prst="rect">
            <a:avLst/>
          </a:prstGeom>
        </p:spPr>
      </p:pic>
      <p:pic>
        <p:nvPicPr>
          <p:cNvPr id="15" name="Picture 14" descr="run_31660_integ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4602" y="3727978"/>
            <a:ext cx="3977799" cy="26918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05580"/>
            <a:ext cx="7772400" cy="91106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Drift-time histogram			</a:t>
            </a:r>
            <a:endParaRPr lang="en-US" sz="3200" dirty="0"/>
          </a:p>
        </p:txBody>
      </p:sp>
      <p:pic>
        <p:nvPicPr>
          <p:cNvPr id="11" name="Picture 10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4217" y="126175"/>
            <a:ext cx="1300716" cy="381543"/>
          </a:xfrm>
          <a:prstGeom prst="rect">
            <a:avLst/>
          </a:prstGeom>
        </p:spPr>
      </p:pic>
      <p:pic>
        <p:nvPicPr>
          <p:cNvPr id="13" name="Picture 12" descr="Physics_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431" y="90901"/>
            <a:ext cx="884694" cy="583385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2251281" y="90901"/>
            <a:ext cx="4641439" cy="4187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CDC Update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7738" y="1828801"/>
            <a:ext cx="7930462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 smtClean="0">
                <a:solidFill>
                  <a:schemeClr val="tx2"/>
                </a:solidFill>
              </a:rPr>
              <a:t>Define leading edge in ADC data (bins with step &gt; 0.3 </a:t>
            </a:r>
            <a:r>
              <a:rPr lang="en-US" sz="2000" dirty="0" err="1" smtClean="0">
                <a:solidFill>
                  <a:schemeClr val="tx2"/>
                </a:solidFill>
              </a:rPr>
              <a:t>x</a:t>
            </a:r>
            <a:r>
              <a:rPr lang="en-US" sz="2000" dirty="0" smtClean="0">
                <a:solidFill>
                  <a:schemeClr val="tx2"/>
                </a:solidFill>
              </a:rPr>
              <a:t> max step)</a:t>
            </a:r>
          </a:p>
          <a:p>
            <a:pPr>
              <a:spcAft>
                <a:spcPts val="600"/>
              </a:spcAft>
            </a:pPr>
            <a:r>
              <a:rPr lang="en-US" sz="2000" dirty="0" smtClean="0">
                <a:solidFill>
                  <a:schemeClr val="tx2"/>
                </a:solidFill>
              </a:rPr>
              <a:t>Extract time by DCOG (average of leading edge bins weighted by step size)</a:t>
            </a:r>
          </a:p>
          <a:p>
            <a:pPr>
              <a:spcAft>
                <a:spcPts val="600"/>
              </a:spcAft>
            </a:pPr>
            <a:endParaRPr lang="en-US" sz="2000" dirty="0" smtClean="0">
              <a:solidFill>
                <a:schemeClr val="tx2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2000" dirty="0" smtClean="0">
                <a:solidFill>
                  <a:schemeClr val="tx2"/>
                </a:solidFill>
              </a:rPr>
              <a:t>Select events with 5 or more hits</a:t>
            </a:r>
          </a:p>
          <a:p>
            <a:pPr>
              <a:spcAft>
                <a:spcPts val="600"/>
              </a:spcAft>
            </a:pPr>
            <a:r>
              <a:rPr lang="en-US" sz="2000" dirty="0" smtClean="0">
                <a:solidFill>
                  <a:schemeClr val="tx2"/>
                </a:solidFill>
              </a:rPr>
              <a:t>Histogram drift times and extract </a:t>
            </a:r>
            <a:r>
              <a:rPr lang="en-US" sz="2000" dirty="0" err="1" smtClean="0">
                <a:solidFill>
                  <a:schemeClr val="tx2"/>
                </a:solidFill>
              </a:rPr>
              <a:t>t</a:t>
            </a:r>
            <a:r>
              <a:rPr lang="en-US" sz="2000" dirty="0" smtClean="0">
                <a:solidFill>
                  <a:schemeClr val="tx2"/>
                </a:solidFill>
              </a:rPr>
              <a:t>-zero from histogram: fit leading edge/take point on edge</a:t>
            </a:r>
          </a:p>
          <a:p>
            <a:pPr>
              <a:spcAft>
                <a:spcPts val="600"/>
              </a:spcAft>
            </a:pPr>
            <a:endParaRPr lang="en-US" sz="2000" dirty="0" smtClean="0">
              <a:solidFill>
                <a:schemeClr val="tx2"/>
              </a:solidFill>
            </a:endParaRPr>
          </a:p>
          <a:p>
            <a:pPr>
              <a:spcAft>
                <a:spcPts val="600"/>
              </a:spcAft>
            </a:pPr>
            <a:endParaRPr lang="en-US" sz="2000" dirty="0">
              <a:solidFill>
                <a:schemeClr val="tx2"/>
              </a:solidFill>
            </a:endParaRPr>
          </a:p>
        </p:txBody>
      </p:sp>
      <p:pic>
        <p:nvPicPr>
          <p:cNvPr id="9" name="Picture 8" descr="run_31646_drift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4377065"/>
            <a:ext cx="2880714" cy="1949449"/>
          </a:xfrm>
          <a:prstGeom prst="rect">
            <a:avLst/>
          </a:prstGeom>
        </p:spPr>
      </p:pic>
      <p:pic>
        <p:nvPicPr>
          <p:cNvPr id="10" name="Picture 9" descr="run_31646_drift6_z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4412" y="4377065"/>
            <a:ext cx="2516786" cy="1703170"/>
          </a:xfrm>
          <a:prstGeom prst="rect">
            <a:avLst/>
          </a:prstGeom>
        </p:spPr>
      </p:pic>
      <p:pic>
        <p:nvPicPr>
          <p:cNvPr id="12" name="Picture 11" descr="run_31646_drift6_binn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4218" y="4377065"/>
            <a:ext cx="2880715" cy="19494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05580"/>
            <a:ext cx="7772400" cy="91106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Tracking			</a:t>
            </a:r>
            <a:endParaRPr lang="en-US" sz="3200" dirty="0"/>
          </a:p>
        </p:txBody>
      </p:sp>
      <p:pic>
        <p:nvPicPr>
          <p:cNvPr id="11" name="Picture 10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4217" y="126175"/>
            <a:ext cx="1300716" cy="381543"/>
          </a:xfrm>
          <a:prstGeom prst="rect">
            <a:avLst/>
          </a:prstGeom>
        </p:spPr>
      </p:pic>
      <p:pic>
        <p:nvPicPr>
          <p:cNvPr id="13" name="Picture 12" descr="Physics_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431" y="90901"/>
            <a:ext cx="884694" cy="583385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2251281" y="90901"/>
            <a:ext cx="4641439" cy="4187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CDC Update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03300" y="1828801"/>
            <a:ext cx="7264400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 smtClean="0">
                <a:solidFill>
                  <a:schemeClr val="tx2"/>
                </a:solidFill>
              </a:rPr>
              <a:t>Select events with 5+ hits</a:t>
            </a:r>
          </a:p>
          <a:p>
            <a:pPr>
              <a:spcAft>
                <a:spcPts val="600"/>
              </a:spcAft>
            </a:pPr>
            <a:r>
              <a:rPr lang="en-US" sz="2000" dirty="0" smtClean="0">
                <a:solidFill>
                  <a:schemeClr val="tx2"/>
                </a:solidFill>
              </a:rPr>
              <a:t>Use Garfield simulation to convert drift time into distance by interpolation</a:t>
            </a:r>
          </a:p>
          <a:p>
            <a:pPr>
              <a:spcAft>
                <a:spcPts val="600"/>
              </a:spcAft>
            </a:pPr>
            <a:r>
              <a:rPr lang="en-US" sz="2000" dirty="0" smtClean="0">
                <a:solidFill>
                  <a:schemeClr val="tx2"/>
                </a:solidFill>
              </a:rPr>
              <a:t>Find track – look at each pair of hits, calculate 2 possible straight line tracks, include other hits, find the most likely track</a:t>
            </a:r>
          </a:p>
          <a:p>
            <a:pPr>
              <a:spcAft>
                <a:spcPts val="600"/>
              </a:spcAft>
            </a:pPr>
            <a:r>
              <a:rPr lang="en-US" sz="2000" dirty="0" smtClean="0">
                <a:solidFill>
                  <a:schemeClr val="tx2"/>
                </a:solidFill>
              </a:rPr>
              <a:t>Fit track – send the most likely track to </a:t>
            </a:r>
            <a:r>
              <a:rPr lang="en-US" sz="2000" dirty="0" err="1" smtClean="0">
                <a:solidFill>
                  <a:schemeClr val="tx2"/>
                </a:solidFill>
              </a:rPr>
              <a:t>minuit</a:t>
            </a:r>
            <a:r>
              <a:rPr lang="en-US" sz="2000" dirty="0" smtClean="0">
                <a:solidFill>
                  <a:schemeClr val="tx2"/>
                </a:solidFill>
              </a:rPr>
              <a:t> to fit radius</a:t>
            </a:r>
          </a:p>
          <a:p>
            <a:pPr>
              <a:spcAft>
                <a:spcPts val="600"/>
              </a:spcAft>
            </a:pPr>
            <a:r>
              <a:rPr lang="en-US" sz="2000" dirty="0" smtClean="0">
                <a:solidFill>
                  <a:schemeClr val="tx2"/>
                </a:solidFill>
              </a:rPr>
              <a:t>Calculate residuals – distance between fitted track radius and interpolated </a:t>
            </a:r>
            <a:r>
              <a:rPr lang="en-US" sz="2000" dirty="0" err="1" smtClean="0">
                <a:solidFill>
                  <a:schemeClr val="tx2"/>
                </a:solidFill>
              </a:rPr>
              <a:t>driftdistance</a:t>
            </a:r>
            <a:r>
              <a:rPr lang="en-US" sz="2000" dirty="0" smtClean="0">
                <a:solidFill>
                  <a:schemeClr val="tx2"/>
                </a:solidFill>
              </a:rPr>
              <a:t>, and again after excluding the straw of interest from the fit</a:t>
            </a:r>
          </a:p>
          <a:p>
            <a:pPr>
              <a:spcAft>
                <a:spcPts val="600"/>
              </a:spcAft>
            </a:pPr>
            <a:r>
              <a:rPr lang="en-US" sz="2000" dirty="0" smtClean="0">
                <a:solidFill>
                  <a:schemeClr val="tx2"/>
                </a:solidFill>
              </a:rPr>
              <a:t>Adjust </a:t>
            </a:r>
            <a:r>
              <a:rPr lang="en-US" sz="2000" dirty="0" err="1" smtClean="0">
                <a:solidFill>
                  <a:schemeClr val="tx2"/>
                </a:solidFill>
              </a:rPr>
              <a:t>tzero</a:t>
            </a:r>
            <a:r>
              <a:rPr lang="en-US" sz="2000" dirty="0" smtClean="0">
                <a:solidFill>
                  <a:schemeClr val="tx2"/>
                </a:solidFill>
              </a:rPr>
              <a:t>?   times &lt; </a:t>
            </a:r>
            <a:r>
              <a:rPr lang="en-US" sz="2000" dirty="0" err="1" smtClean="0">
                <a:solidFill>
                  <a:schemeClr val="tx2"/>
                </a:solidFill>
              </a:rPr>
              <a:t>tzero</a:t>
            </a:r>
            <a:r>
              <a:rPr lang="en-US" sz="2000" dirty="0" smtClean="0">
                <a:solidFill>
                  <a:schemeClr val="tx2"/>
                </a:solidFill>
              </a:rPr>
              <a:t> are assigned to </a:t>
            </a:r>
            <a:r>
              <a:rPr lang="en-US" sz="2000" dirty="0" err="1" smtClean="0">
                <a:solidFill>
                  <a:schemeClr val="tx2"/>
                </a:solidFill>
              </a:rPr>
              <a:t>tzero</a:t>
            </a:r>
            <a:endParaRPr lang="en-US" sz="2000" dirty="0" smtClean="0">
              <a:solidFill>
                <a:schemeClr val="tx2"/>
              </a:solidFill>
            </a:endParaRPr>
          </a:p>
          <a:p>
            <a:pPr>
              <a:spcAft>
                <a:spcPts val="600"/>
              </a:spcAft>
            </a:pPr>
            <a:endParaRPr lang="en-US" sz="2000" dirty="0" smtClean="0">
              <a:solidFill>
                <a:schemeClr val="tx2"/>
              </a:solidFill>
            </a:endParaRPr>
          </a:p>
          <a:p>
            <a:pPr>
              <a:spcAft>
                <a:spcPts val="600"/>
              </a:spcAft>
            </a:pPr>
            <a:endParaRPr lang="en-US" sz="2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05580"/>
            <a:ext cx="7772400" cy="91106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Resolution			</a:t>
            </a:r>
            <a:endParaRPr lang="en-US" sz="3200" dirty="0"/>
          </a:p>
        </p:txBody>
      </p:sp>
      <p:pic>
        <p:nvPicPr>
          <p:cNvPr id="11" name="Picture 10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4217" y="126175"/>
            <a:ext cx="1300716" cy="381543"/>
          </a:xfrm>
          <a:prstGeom prst="rect">
            <a:avLst/>
          </a:prstGeom>
        </p:spPr>
      </p:pic>
      <p:pic>
        <p:nvPicPr>
          <p:cNvPr id="13" name="Picture 12" descr="Physics_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431" y="90901"/>
            <a:ext cx="884694" cy="583385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2251281" y="90901"/>
            <a:ext cx="4641439" cy="4187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CDC Update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7738" y="1828800"/>
            <a:ext cx="793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 smtClean="0">
                <a:solidFill>
                  <a:schemeClr val="tx2"/>
                </a:solidFill>
              </a:rPr>
              <a:t>Prototype horizontal, </a:t>
            </a:r>
            <a:r>
              <a:rPr lang="en-US" sz="2000" dirty="0" err="1" smtClean="0">
                <a:solidFill>
                  <a:schemeClr val="tx2"/>
                </a:solidFill>
              </a:rPr>
              <a:t>tzero</a:t>
            </a:r>
            <a:r>
              <a:rPr lang="en-US" sz="2000" dirty="0" smtClean="0">
                <a:solidFill>
                  <a:schemeClr val="tx2"/>
                </a:solidFill>
              </a:rPr>
              <a:t> = maximum bin in drift time histogram</a:t>
            </a:r>
            <a:endParaRPr lang="en-US" sz="2000" dirty="0">
              <a:solidFill>
                <a:schemeClr val="tx2"/>
              </a:solidFill>
            </a:endParaRPr>
          </a:p>
        </p:txBody>
      </p:sp>
      <p:pic>
        <p:nvPicPr>
          <p:cNvPr id="8" name="Picture 7" descr="run_31646_track7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1727" y="2434320"/>
            <a:ext cx="2752346" cy="2175780"/>
          </a:xfrm>
          <a:prstGeom prst="rect">
            <a:avLst/>
          </a:prstGeom>
        </p:spPr>
      </p:pic>
      <p:pic>
        <p:nvPicPr>
          <p:cNvPr id="9" name="Picture 8" descr="run_31646_track7_reso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2141" y="2434320"/>
            <a:ext cx="3234787" cy="2175780"/>
          </a:xfrm>
          <a:prstGeom prst="rect">
            <a:avLst/>
          </a:prstGeom>
        </p:spPr>
      </p:pic>
      <p:pic>
        <p:nvPicPr>
          <p:cNvPr id="10" name="Picture 9" descr="run_31646_resids_drift_track7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51727" y="4787115"/>
            <a:ext cx="2752347" cy="1862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05580"/>
            <a:ext cx="7772400" cy="91106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Resolution			</a:t>
            </a:r>
            <a:endParaRPr lang="en-US" sz="3200" dirty="0"/>
          </a:p>
        </p:txBody>
      </p:sp>
      <p:pic>
        <p:nvPicPr>
          <p:cNvPr id="11" name="Picture 10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4217" y="126175"/>
            <a:ext cx="1300716" cy="381543"/>
          </a:xfrm>
          <a:prstGeom prst="rect">
            <a:avLst/>
          </a:prstGeom>
        </p:spPr>
      </p:pic>
      <p:pic>
        <p:nvPicPr>
          <p:cNvPr id="13" name="Picture 12" descr="Physics_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431" y="90901"/>
            <a:ext cx="884694" cy="583385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2251281" y="90901"/>
            <a:ext cx="4641439" cy="4187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CDC Update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7738" y="1828800"/>
            <a:ext cx="793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 smtClean="0">
                <a:solidFill>
                  <a:schemeClr val="tx2"/>
                </a:solidFill>
              </a:rPr>
              <a:t>Prototype 45°, </a:t>
            </a:r>
            <a:r>
              <a:rPr lang="en-US" sz="2000" dirty="0" err="1" smtClean="0">
                <a:solidFill>
                  <a:schemeClr val="tx2"/>
                </a:solidFill>
              </a:rPr>
              <a:t>tzero</a:t>
            </a:r>
            <a:r>
              <a:rPr lang="en-US" sz="2000" dirty="0" smtClean="0">
                <a:solidFill>
                  <a:schemeClr val="tx2"/>
                </a:solidFill>
              </a:rPr>
              <a:t> = maximum bin in drift time histogram</a:t>
            </a:r>
            <a:endParaRPr lang="en-US" sz="2000" dirty="0">
              <a:solidFill>
                <a:schemeClr val="tx2"/>
              </a:solidFill>
            </a:endParaRPr>
          </a:p>
        </p:txBody>
      </p:sp>
      <p:pic>
        <p:nvPicPr>
          <p:cNvPr id="12" name="Picture 11" descr="run_31660_resids_track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6125" y="2481623"/>
            <a:ext cx="2863162" cy="1937571"/>
          </a:xfrm>
          <a:prstGeom prst="rect">
            <a:avLst/>
          </a:prstGeom>
        </p:spPr>
      </p:pic>
      <p:pic>
        <p:nvPicPr>
          <p:cNvPr id="16" name="Picture 15" descr="run_31660_track9_reso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8201" y="2451100"/>
            <a:ext cx="2926016" cy="1968094"/>
          </a:xfrm>
          <a:prstGeom prst="rect">
            <a:avLst/>
          </a:prstGeom>
        </p:spPr>
      </p:pic>
      <p:pic>
        <p:nvPicPr>
          <p:cNvPr id="17" name="Picture 16" descr="run_31660_resids_drift_track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6125" y="4546600"/>
            <a:ext cx="3105918" cy="2101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05580"/>
            <a:ext cx="7772400" cy="91106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Resolution			</a:t>
            </a:r>
            <a:endParaRPr lang="en-US" sz="3200" dirty="0"/>
          </a:p>
        </p:txBody>
      </p:sp>
      <p:pic>
        <p:nvPicPr>
          <p:cNvPr id="11" name="Picture 10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4217" y="126175"/>
            <a:ext cx="1300716" cy="381543"/>
          </a:xfrm>
          <a:prstGeom prst="rect">
            <a:avLst/>
          </a:prstGeom>
        </p:spPr>
      </p:pic>
      <p:pic>
        <p:nvPicPr>
          <p:cNvPr id="13" name="Picture 12" descr="Physics_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431" y="90901"/>
            <a:ext cx="884694" cy="583385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2251281" y="90901"/>
            <a:ext cx="4641439" cy="4187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CDC Update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7738" y="1828800"/>
            <a:ext cx="793046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 smtClean="0">
                <a:solidFill>
                  <a:schemeClr val="tx2"/>
                </a:solidFill>
              </a:rPr>
              <a:t>Prototype 45°, </a:t>
            </a:r>
            <a:r>
              <a:rPr lang="en-US" sz="2000" dirty="0" err="1" smtClean="0">
                <a:solidFill>
                  <a:schemeClr val="tx2"/>
                </a:solidFill>
              </a:rPr>
              <a:t>tzero</a:t>
            </a:r>
            <a:r>
              <a:rPr lang="en-US" sz="2000" dirty="0" smtClean="0">
                <a:solidFill>
                  <a:schemeClr val="tx2"/>
                </a:solidFill>
              </a:rPr>
              <a:t> = half-way up leading edge of drift time histogram</a:t>
            </a:r>
          </a:p>
          <a:p>
            <a:pPr>
              <a:spcAft>
                <a:spcPts val="600"/>
              </a:spcAft>
            </a:pPr>
            <a:r>
              <a:rPr lang="en-US" sz="2000" dirty="0" smtClean="0">
                <a:solidFill>
                  <a:schemeClr val="tx2"/>
                </a:solidFill>
              </a:rPr>
              <a:t>Leading edge: counts&gt;10% of max counts, fit to straight line, find start</a:t>
            </a:r>
            <a:endParaRPr lang="en-US" sz="2000" dirty="0">
              <a:solidFill>
                <a:schemeClr val="tx2"/>
              </a:solidFill>
            </a:endParaRPr>
          </a:p>
        </p:txBody>
      </p:sp>
      <p:pic>
        <p:nvPicPr>
          <p:cNvPr id="15" name="Picture 14" descr="run_31660_resids6_track8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6125" y="2819436"/>
            <a:ext cx="2793590" cy="1917664"/>
          </a:xfrm>
          <a:prstGeom prst="rect">
            <a:avLst/>
          </a:prstGeom>
        </p:spPr>
      </p:pic>
      <p:pic>
        <p:nvPicPr>
          <p:cNvPr id="18" name="Picture 17" descr="run_31660_track8_reso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3786" y="2819435"/>
            <a:ext cx="2851042" cy="1917665"/>
          </a:xfrm>
          <a:prstGeom prst="rect">
            <a:avLst/>
          </a:prstGeom>
        </p:spPr>
      </p:pic>
      <p:pic>
        <p:nvPicPr>
          <p:cNvPr id="19" name="Picture 18" descr="run_31660_resids_drift_track8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6125" y="4884960"/>
            <a:ext cx="2793590" cy="18904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05580"/>
            <a:ext cx="7772400" cy="91106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 CDC Team			</a:t>
            </a:r>
            <a:endParaRPr lang="en-US" sz="3200" dirty="0"/>
          </a:p>
        </p:txBody>
      </p:sp>
      <p:pic>
        <p:nvPicPr>
          <p:cNvPr id="11" name="Picture 10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4217" y="126175"/>
            <a:ext cx="1300716" cy="381543"/>
          </a:xfrm>
          <a:prstGeom prst="rect">
            <a:avLst/>
          </a:prstGeom>
        </p:spPr>
      </p:pic>
      <p:pic>
        <p:nvPicPr>
          <p:cNvPr id="13" name="Picture 12" descr="Physics_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431" y="90901"/>
            <a:ext cx="884694" cy="583385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2251281" y="90901"/>
            <a:ext cx="4641439" cy="4187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CDC Update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16023" y="1797024"/>
            <a:ext cx="5978319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solidFill>
                  <a:schemeClr val="accent1"/>
                </a:solidFill>
              </a:rPr>
              <a:t>Project Leader: </a:t>
            </a:r>
            <a:r>
              <a:rPr lang="en-US" dirty="0" smtClean="0">
                <a:solidFill>
                  <a:schemeClr val="tx2"/>
                </a:solidFill>
              </a:rPr>
              <a:t>Curtis Meyer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chemeClr val="accent1"/>
                </a:solidFill>
              </a:rPr>
              <a:t>Project Scientist:</a:t>
            </a:r>
            <a:r>
              <a:rPr lang="en-US" dirty="0" smtClean="0">
                <a:solidFill>
                  <a:schemeClr val="tx2"/>
                </a:solidFill>
              </a:rPr>
              <a:t> Naomi Jarvis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chemeClr val="accent1"/>
                </a:solidFill>
              </a:rPr>
              <a:t>Construction Manager: </a:t>
            </a:r>
            <a:r>
              <a:rPr lang="en-US" dirty="0" smtClean="0">
                <a:solidFill>
                  <a:schemeClr val="tx2"/>
                </a:solidFill>
              </a:rPr>
              <a:t>Gary Wilkin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chemeClr val="accent1"/>
                </a:solidFill>
              </a:rPr>
              <a:t>Technicians:</a:t>
            </a:r>
            <a:r>
              <a:rPr lang="en-US" dirty="0" smtClean="0">
                <a:solidFill>
                  <a:schemeClr val="tx2"/>
                </a:solidFill>
              </a:rPr>
              <a:t> Amy </a:t>
            </a:r>
            <a:r>
              <a:rPr lang="en-US" dirty="0" err="1" smtClean="0">
                <a:solidFill>
                  <a:schemeClr val="tx2"/>
                </a:solidFill>
              </a:rPr>
              <a:t>Woodhall</a:t>
            </a:r>
            <a:r>
              <a:rPr lang="en-US" dirty="0" smtClean="0">
                <a:solidFill>
                  <a:schemeClr val="tx2"/>
                </a:solidFill>
              </a:rPr>
              <a:t>, Kaitlin Mueller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Undergraduate Students:</a:t>
            </a:r>
            <a:endParaRPr lang="en-US" dirty="0" smtClean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2011: </a:t>
            </a:r>
            <a:r>
              <a:rPr lang="en-US" dirty="0" err="1" smtClean="0">
                <a:solidFill>
                  <a:schemeClr val="tx2"/>
                </a:solidFill>
              </a:rPr>
              <a:t>Rahul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Kurl</a:t>
            </a:r>
            <a:r>
              <a:rPr lang="en-US" dirty="0" smtClean="0">
                <a:solidFill>
                  <a:schemeClr val="tx2"/>
                </a:solidFill>
              </a:rPr>
              <a:t>, </a:t>
            </a:r>
            <a:r>
              <a:rPr lang="en-US" dirty="0" err="1" smtClean="0">
                <a:solidFill>
                  <a:schemeClr val="tx2"/>
                </a:solidFill>
              </a:rPr>
              <a:t>Maddi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Brumbaugh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+ …		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10" name="Picture 9" descr="naom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7093" y="4643358"/>
            <a:ext cx="1688472" cy="1828800"/>
          </a:xfrm>
          <a:prstGeom prst="rect">
            <a:avLst/>
          </a:prstGeom>
          <a:effectLst>
            <a:softEdge rad="25400"/>
          </a:effectLst>
        </p:spPr>
      </p:pic>
      <p:pic>
        <p:nvPicPr>
          <p:cNvPr id="17" name="Picture 16" descr="amy_clip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428" y="4109676"/>
            <a:ext cx="1831853" cy="1828800"/>
          </a:xfrm>
          <a:prstGeom prst="rect">
            <a:avLst/>
          </a:prstGeom>
          <a:effectLst>
            <a:softEdge rad="25400"/>
          </a:effectLst>
        </p:spPr>
      </p:pic>
      <p:pic>
        <p:nvPicPr>
          <p:cNvPr id="22" name="Picture 21" descr="gary_clip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537" y="1439886"/>
            <a:ext cx="1770744" cy="1828800"/>
          </a:xfrm>
          <a:prstGeom prst="rect">
            <a:avLst/>
          </a:prstGeom>
          <a:effectLst>
            <a:softEdge rad="25400"/>
          </a:effectLst>
        </p:spPr>
      </p:pic>
      <p:pic>
        <p:nvPicPr>
          <p:cNvPr id="23" name="Picture 22" descr="curtis_cli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94265" y="1122386"/>
            <a:ext cx="1696877" cy="1828800"/>
          </a:xfrm>
          <a:prstGeom prst="rect">
            <a:avLst/>
          </a:prstGeom>
          <a:effectLst>
            <a:softEdge rad="25400"/>
          </a:effectLst>
        </p:spPr>
      </p:pic>
      <p:pic>
        <p:nvPicPr>
          <p:cNvPr id="15" name="Picture 14" descr="kait_clip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92720" y="3728676"/>
            <a:ext cx="1769971" cy="1828800"/>
          </a:xfrm>
          <a:prstGeom prst="rect">
            <a:avLst/>
          </a:prstGeom>
          <a:effectLst>
            <a:softEdge rad="25400"/>
          </a:effectLst>
        </p:spPr>
      </p:pic>
      <p:pic>
        <p:nvPicPr>
          <p:cNvPr id="12" name="Picture 11" descr="Rahul_clip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05209" y="4642794"/>
            <a:ext cx="1813289" cy="18293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hysics_logo_trans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31" y="90901"/>
            <a:ext cx="884694" cy="583385"/>
          </a:xfrm>
          <a:prstGeom prst="rect">
            <a:avLst/>
          </a:prstGeom>
        </p:spPr>
      </p:pic>
      <p:pic>
        <p:nvPicPr>
          <p:cNvPr id="11" name="Picture 10" descr="Gluex_logo_wt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4217" y="128129"/>
            <a:ext cx="1300716" cy="3815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04672"/>
            <a:ext cx="7772400" cy="91106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What next?</a:t>
            </a:r>
            <a:endParaRPr lang="en-US" sz="32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251281" y="90901"/>
            <a:ext cx="4641439" cy="4187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CDC Update</a:t>
            </a:r>
          </a:p>
        </p:txBody>
      </p:sp>
      <p:sp>
        <p:nvSpPr>
          <p:cNvPr id="9" name="Rectangle 8"/>
          <p:cNvSpPr/>
          <p:nvPr/>
        </p:nvSpPr>
        <p:spPr>
          <a:xfrm>
            <a:off x="948374" y="1745848"/>
            <a:ext cx="6625843" cy="5078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Prototype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Tune the timing methods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Put algorithm onto </a:t>
            </a:r>
            <a:r>
              <a:rPr lang="en-US" dirty="0" err="1" smtClean="0">
                <a:solidFill>
                  <a:schemeClr val="tx2"/>
                </a:solidFill>
              </a:rPr>
              <a:t>fADC</a:t>
            </a:r>
            <a:endParaRPr lang="en-US" dirty="0" smtClean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Revisit integration method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Revisit gas mix and flow rates</a:t>
            </a:r>
          </a:p>
          <a:p>
            <a:endParaRPr lang="en-US" dirty="0" smtClean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accent1"/>
                </a:solidFill>
              </a:rPr>
              <a:t>CDC Phase 2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Straw installation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Also need to install gas lines and shell.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Wire tension tests</a:t>
            </a:r>
          </a:p>
          <a:p>
            <a:endParaRPr lang="en-US" dirty="0" smtClean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accent1"/>
                </a:solidFill>
              </a:rPr>
              <a:t>Phase 3 </a:t>
            </a:r>
            <a:r>
              <a:rPr lang="en-US" dirty="0" smtClean="0">
                <a:solidFill>
                  <a:schemeClr val="tx2"/>
                </a:solidFill>
              </a:rPr>
              <a:t>Stringing (2011/2012) </a:t>
            </a:r>
          </a:p>
          <a:p>
            <a:endParaRPr lang="en-US" dirty="0" smtClean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accent1"/>
                </a:solidFill>
              </a:rPr>
              <a:t>Phase 4 </a:t>
            </a:r>
            <a:r>
              <a:rPr lang="en-US" dirty="0" smtClean="0">
                <a:solidFill>
                  <a:schemeClr val="tx2"/>
                </a:solidFill>
              </a:rPr>
              <a:t>Electrical hookup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Some details to be finalized</a:t>
            </a:r>
          </a:p>
          <a:p>
            <a:endParaRPr lang="en-US" dirty="0" smtClean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accent1"/>
                </a:solidFill>
              </a:rPr>
              <a:t>Remaining: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Operational testing, transport </a:t>
            </a:r>
          </a:p>
        </p:txBody>
      </p:sp>
      <p:pic>
        <p:nvPicPr>
          <p:cNvPr id="14" name="Picture 13" descr="sIMG_535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4446588" y="2560236"/>
            <a:ext cx="4584700" cy="3438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8181" y="980115"/>
            <a:ext cx="3886200" cy="91106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Outline			</a:t>
            </a:r>
            <a:endParaRPr lang="en-US" sz="3200" dirty="0"/>
          </a:p>
        </p:txBody>
      </p:sp>
      <p:pic>
        <p:nvPicPr>
          <p:cNvPr id="11" name="Picture 10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4217" y="126175"/>
            <a:ext cx="1300716" cy="381543"/>
          </a:xfrm>
          <a:prstGeom prst="rect">
            <a:avLst/>
          </a:prstGeom>
        </p:spPr>
      </p:pic>
      <p:pic>
        <p:nvPicPr>
          <p:cNvPr id="13" name="Picture 12" descr="Physics_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431" y="90901"/>
            <a:ext cx="884694" cy="583385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2251281" y="90901"/>
            <a:ext cx="4641439" cy="4187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CDC Update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4401" y="2235200"/>
            <a:ext cx="5978319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 smtClean="0">
                <a:solidFill>
                  <a:schemeClr val="accent1"/>
                </a:solidFill>
              </a:rPr>
              <a:t>CDC Construction</a:t>
            </a:r>
          </a:p>
          <a:p>
            <a:pPr>
              <a:spcAft>
                <a:spcPts val="600"/>
              </a:spcAft>
            </a:pPr>
            <a:r>
              <a:rPr lang="en-US" sz="2000" dirty="0" smtClean="0">
                <a:solidFill>
                  <a:schemeClr val="tx2"/>
                </a:solidFill>
              </a:rPr>
              <a:t>	Current status</a:t>
            </a:r>
          </a:p>
          <a:p>
            <a:pPr>
              <a:spcAft>
                <a:spcPts val="600"/>
              </a:spcAft>
            </a:pPr>
            <a:r>
              <a:rPr lang="en-US" sz="2000" dirty="0" smtClean="0">
                <a:solidFill>
                  <a:schemeClr val="tx2"/>
                </a:solidFill>
              </a:rPr>
              <a:t>	Prep work for next stage</a:t>
            </a:r>
          </a:p>
          <a:p>
            <a:pPr>
              <a:spcAft>
                <a:spcPts val="600"/>
              </a:spcAft>
            </a:pPr>
            <a:endParaRPr lang="en-US" sz="2000" dirty="0" smtClean="0">
              <a:solidFill>
                <a:schemeClr val="tx2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2000" dirty="0" smtClean="0">
                <a:solidFill>
                  <a:schemeClr val="accent1"/>
                </a:solidFill>
              </a:rPr>
              <a:t>Prototype studies</a:t>
            </a:r>
          </a:p>
          <a:p>
            <a:pPr>
              <a:spcAft>
                <a:spcPts val="600"/>
              </a:spcAft>
            </a:pPr>
            <a:endParaRPr lang="en-US" sz="2000" dirty="0">
              <a:solidFill>
                <a:schemeClr val="tx2"/>
              </a:solidFill>
            </a:endParaRPr>
          </a:p>
        </p:txBody>
      </p:sp>
      <p:pic>
        <p:nvPicPr>
          <p:cNvPr id="7" name="Picture 6" descr="sIMG_527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980115"/>
            <a:ext cx="4130470" cy="55072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05580"/>
            <a:ext cx="7772400" cy="91106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CDC Construction: Current status			</a:t>
            </a:r>
            <a:endParaRPr lang="en-US" sz="3200" dirty="0"/>
          </a:p>
        </p:txBody>
      </p:sp>
      <p:pic>
        <p:nvPicPr>
          <p:cNvPr id="11" name="Picture 10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4217" y="126175"/>
            <a:ext cx="1300716" cy="381543"/>
          </a:xfrm>
          <a:prstGeom prst="rect">
            <a:avLst/>
          </a:prstGeom>
        </p:spPr>
      </p:pic>
      <p:pic>
        <p:nvPicPr>
          <p:cNvPr id="13" name="Picture 12" descr="Physics_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431" y="90901"/>
            <a:ext cx="884694" cy="583385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2251281" y="90901"/>
            <a:ext cx="4641439" cy="4187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CDC Update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95898" y="1955800"/>
            <a:ext cx="597831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 smtClean="0">
                <a:solidFill>
                  <a:schemeClr val="accent1"/>
                </a:solidFill>
              </a:rPr>
              <a:t>Phase 1: Mounting and Alignment of Endplates</a:t>
            </a:r>
          </a:p>
          <a:p>
            <a:pPr>
              <a:spcAft>
                <a:spcPts val="600"/>
              </a:spcAft>
            </a:pPr>
            <a:r>
              <a:rPr lang="en-US" sz="2000" dirty="0" smtClean="0">
                <a:solidFill>
                  <a:schemeClr val="tx2"/>
                </a:solidFill>
              </a:rPr>
              <a:t>		complete</a:t>
            </a:r>
          </a:p>
          <a:p>
            <a:pPr>
              <a:spcAft>
                <a:spcPts val="600"/>
              </a:spcAft>
            </a:pPr>
            <a:endParaRPr lang="en-US" sz="2000" dirty="0" smtClean="0">
              <a:solidFill>
                <a:schemeClr val="tx2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2000" dirty="0" smtClean="0">
                <a:solidFill>
                  <a:schemeClr val="accent1"/>
                </a:solidFill>
              </a:rPr>
              <a:t>Phase 2: Installation of Straws (gas lines + outer shell)</a:t>
            </a:r>
          </a:p>
          <a:p>
            <a:pPr>
              <a:spcAft>
                <a:spcPts val="600"/>
              </a:spcAft>
            </a:pPr>
            <a:r>
              <a:rPr lang="en-US" sz="2000" dirty="0" smtClean="0">
                <a:solidFill>
                  <a:schemeClr val="tx2"/>
                </a:solidFill>
              </a:rPr>
              <a:t>		Completed rows 1-19 of 28</a:t>
            </a:r>
          </a:p>
          <a:p>
            <a:pPr>
              <a:spcAft>
                <a:spcPts val="600"/>
              </a:spcAft>
            </a:pPr>
            <a:r>
              <a:rPr lang="en-US" sz="2000" dirty="0" smtClean="0">
                <a:solidFill>
                  <a:schemeClr val="tx2"/>
                </a:solidFill>
              </a:rPr>
              <a:t>		Used up straws – rest expected soon</a:t>
            </a:r>
          </a:p>
          <a:p>
            <a:pPr>
              <a:spcAft>
                <a:spcPts val="600"/>
              </a:spcAft>
            </a:pPr>
            <a:endParaRPr lang="en-US" sz="2000" dirty="0" smtClean="0">
              <a:solidFill>
                <a:schemeClr val="tx2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2000" dirty="0" smtClean="0">
                <a:solidFill>
                  <a:schemeClr val="accent1"/>
                </a:solidFill>
              </a:rPr>
              <a:t>Phase 3: Wire Stringing</a:t>
            </a:r>
          </a:p>
          <a:p>
            <a:pPr>
              <a:spcAft>
                <a:spcPts val="600"/>
              </a:spcAft>
            </a:pPr>
            <a:r>
              <a:rPr lang="en-US" sz="2000" dirty="0" smtClean="0">
                <a:solidFill>
                  <a:schemeClr val="tx2"/>
                </a:solidFill>
              </a:rPr>
              <a:t>		Started work on row 1</a:t>
            </a:r>
          </a:p>
          <a:p>
            <a:pPr>
              <a:spcAft>
                <a:spcPts val="600"/>
              </a:spcAft>
            </a:pPr>
            <a:endParaRPr lang="en-US" sz="2000" dirty="0" smtClean="0">
              <a:solidFill>
                <a:schemeClr val="tx2"/>
              </a:solidFill>
            </a:endParaRPr>
          </a:p>
          <a:p>
            <a:pPr>
              <a:spcAft>
                <a:spcPts val="600"/>
              </a:spcAft>
            </a:pPr>
            <a:endParaRPr lang="en-US" sz="2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05580"/>
            <a:ext cx="7772400" cy="911068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CDC Construction: Phase 2 Components		</a:t>
            </a:r>
            <a:endParaRPr lang="en-US" sz="3200" dirty="0"/>
          </a:p>
        </p:txBody>
      </p:sp>
      <p:pic>
        <p:nvPicPr>
          <p:cNvPr id="11" name="Picture 10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4217" y="126175"/>
            <a:ext cx="1300716" cy="381543"/>
          </a:xfrm>
          <a:prstGeom prst="rect">
            <a:avLst/>
          </a:prstGeom>
        </p:spPr>
      </p:pic>
      <p:pic>
        <p:nvPicPr>
          <p:cNvPr id="13" name="Picture 12" descr="Physics_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431" y="90901"/>
            <a:ext cx="884694" cy="583385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2251281" y="90901"/>
            <a:ext cx="4641439" cy="4187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CDC Update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85799" y="1716648"/>
          <a:ext cx="8001000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7601"/>
                <a:gridCol w="3733800"/>
                <a:gridCol w="1879599"/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Component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Status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Acceptance</a:t>
                      </a:r>
                      <a:endParaRPr 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Straws (1900)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Checked, trimmed, installed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82%</a:t>
                      </a:r>
                      <a:endParaRPr 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Straws</a:t>
                      </a:r>
                      <a:r>
                        <a:rPr lang="en-US" baseline="0" dirty="0" smtClean="0"/>
                        <a:t> (250)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Checked, trimmed, installed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90%</a:t>
                      </a:r>
                      <a:endParaRPr 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Straws (rest)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Pending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Al donuts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Checked, cleaned,</a:t>
                      </a:r>
                      <a:r>
                        <a:rPr lang="en-US" baseline="0" dirty="0" smtClean="0"/>
                        <a:t> some installed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 100%</a:t>
                      </a:r>
                      <a:endParaRPr 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Al </a:t>
                      </a:r>
                      <a:r>
                        <a:rPr lang="en-US" dirty="0" err="1" smtClean="0"/>
                        <a:t>feedthrus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Checked, cleaned,</a:t>
                      </a:r>
                      <a:r>
                        <a:rPr lang="en-US" baseline="0" dirty="0" smtClean="0"/>
                        <a:t> some installed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 100%</a:t>
                      </a:r>
                      <a:endParaRPr 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Noryl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donuts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Checked, cleaned,</a:t>
                      </a:r>
                      <a:r>
                        <a:rPr lang="en-US" baseline="0" dirty="0" smtClean="0"/>
                        <a:t> some installed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 100%</a:t>
                      </a:r>
                      <a:endParaRPr 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Noryl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feedthrus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Checked, cleaned,</a:t>
                      </a:r>
                      <a:r>
                        <a:rPr lang="en-US" baseline="0" dirty="0" smtClean="0"/>
                        <a:t> some installed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 100%</a:t>
                      </a:r>
                      <a:endParaRPr 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Gas lines + steel nipples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Gas line glue widgets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 be</a:t>
                      </a:r>
                      <a:r>
                        <a:rPr lang="en-US" baseline="0" dirty="0" smtClean="0"/>
                        <a:t> made at CMU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Outer shell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Arrived at CMU 3</a:t>
                      </a:r>
                      <a:r>
                        <a:rPr lang="en-US" baseline="30000" dirty="0" smtClean="0"/>
                        <a:t>rd</a:t>
                      </a:r>
                      <a:r>
                        <a:rPr lang="en-US" dirty="0" smtClean="0"/>
                        <a:t> May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Outer</a:t>
                      </a:r>
                      <a:r>
                        <a:rPr lang="en-US" baseline="0" dirty="0" smtClean="0"/>
                        <a:t> hub material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Tape for outer shell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Duct tape is at CMU; need Cu tape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IMG_53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00" y="839386"/>
            <a:ext cx="7734300" cy="5800725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4217" y="126175"/>
            <a:ext cx="1300716" cy="381543"/>
          </a:xfrm>
          <a:prstGeom prst="rect">
            <a:avLst/>
          </a:prstGeom>
        </p:spPr>
      </p:pic>
      <p:pic>
        <p:nvPicPr>
          <p:cNvPr id="4" name="Picture 3" descr="Physics_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431" y="90901"/>
            <a:ext cx="884694" cy="583385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251281" y="90901"/>
            <a:ext cx="4641439" cy="4187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CDC Update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05580"/>
            <a:ext cx="7772400" cy="911068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CDC Construction: Phase 3 Components		</a:t>
            </a:r>
            <a:endParaRPr lang="en-US" sz="3200" dirty="0"/>
          </a:p>
        </p:txBody>
      </p:sp>
      <p:pic>
        <p:nvPicPr>
          <p:cNvPr id="11" name="Picture 10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4217" y="126175"/>
            <a:ext cx="1300716" cy="381543"/>
          </a:xfrm>
          <a:prstGeom prst="rect">
            <a:avLst/>
          </a:prstGeom>
        </p:spPr>
      </p:pic>
      <p:pic>
        <p:nvPicPr>
          <p:cNvPr id="13" name="Picture 12" descr="Physics_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431" y="90901"/>
            <a:ext cx="884694" cy="583385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2251281" y="90901"/>
            <a:ext cx="4641439" cy="4187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CDC Update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85799" y="1892300"/>
          <a:ext cx="800100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5501"/>
                <a:gridCol w="3721100"/>
                <a:gridCol w="2184399"/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Component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Status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Acceptance</a:t>
                      </a:r>
                      <a:endParaRPr 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Pinholders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85%</a:t>
                      </a:r>
                      <a:r>
                        <a:rPr lang="en-US" baseline="0" dirty="0" smtClean="0"/>
                        <a:t> checked, cleaned, some installed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 far all but 1</a:t>
                      </a:r>
                      <a:endParaRPr 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Crimp</a:t>
                      </a:r>
                      <a:r>
                        <a:rPr lang="en-US" baseline="0" dirty="0" smtClean="0"/>
                        <a:t> pins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Some in clean</a:t>
                      </a:r>
                      <a:r>
                        <a:rPr lang="en-US" baseline="0" dirty="0" smtClean="0"/>
                        <a:t> storage, some installed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100%</a:t>
                      </a:r>
                      <a:endParaRPr 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Wire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Some in clean storage,</a:t>
                      </a:r>
                      <a:r>
                        <a:rPr lang="en-US" baseline="0" smtClean="0"/>
                        <a:t> some installed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IMG_528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" y="1562100"/>
            <a:ext cx="3905250" cy="5207000"/>
          </a:xfrm>
          <a:prstGeom prst="rect">
            <a:avLst/>
          </a:prstGeom>
        </p:spPr>
      </p:pic>
      <p:pic>
        <p:nvPicPr>
          <p:cNvPr id="6" name="Picture 5" descr="sIMG_532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3850" y="850899"/>
            <a:ext cx="4927601" cy="3695701"/>
          </a:xfrm>
          <a:prstGeom prst="rect">
            <a:avLst/>
          </a:prstGeom>
        </p:spPr>
      </p:pic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4217" y="126175"/>
            <a:ext cx="1300716" cy="381543"/>
          </a:xfrm>
          <a:prstGeom prst="rect">
            <a:avLst/>
          </a:prstGeom>
        </p:spPr>
      </p:pic>
      <p:pic>
        <p:nvPicPr>
          <p:cNvPr id="8" name="Picture 7" descr="Physics_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431" y="90901"/>
            <a:ext cx="884694" cy="583385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2251281" y="90901"/>
            <a:ext cx="4641439" cy="4187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CDC Update</a:t>
            </a:r>
          </a:p>
        </p:txBody>
      </p:sp>
      <p:pic>
        <p:nvPicPr>
          <p:cNvPr id="10" name="Picture 9" descr="hand_and_pin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33820" y="4766156"/>
            <a:ext cx="2717800" cy="200294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05580"/>
            <a:ext cx="7772400" cy="911068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CDC Construction: Phase 4 Components		</a:t>
            </a:r>
            <a:endParaRPr lang="en-US" sz="3200" dirty="0"/>
          </a:p>
        </p:txBody>
      </p:sp>
      <p:pic>
        <p:nvPicPr>
          <p:cNvPr id="11" name="Picture 10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4217" y="126175"/>
            <a:ext cx="1300716" cy="381543"/>
          </a:xfrm>
          <a:prstGeom prst="rect">
            <a:avLst/>
          </a:prstGeom>
        </p:spPr>
      </p:pic>
      <p:pic>
        <p:nvPicPr>
          <p:cNvPr id="13" name="Picture 12" descr="Physics_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431" y="90901"/>
            <a:ext cx="884694" cy="583385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2251281" y="90901"/>
            <a:ext cx="4641439" cy="4187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CDC Update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85799" y="1892300"/>
          <a:ext cx="8001000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5501"/>
                <a:gridCol w="3721100"/>
                <a:gridCol w="2184399"/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Component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Status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Acceptance</a:t>
                      </a:r>
                      <a:endParaRPr 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Threaded bushings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At CMU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O-rings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At CMU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Lugged ferrules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CMU have ordered these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Wire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At CMU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100%</a:t>
                      </a:r>
                      <a:endParaRPr 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Silver</a:t>
                      </a:r>
                      <a:r>
                        <a:rPr lang="en-US" baseline="0" dirty="0" smtClean="0"/>
                        <a:t> balls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At CMU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100%</a:t>
                      </a:r>
                      <a:endParaRPr 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Heatshrink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At CMU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100%</a:t>
                      </a:r>
                      <a:endParaRPr 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Standoffs (3 types)</a:t>
                      </a:r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Standoff screws</a:t>
                      </a:r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HVBs</a:t>
                      </a:r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B68B4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4391</TotalTime>
  <Words>861</Words>
  <Application>Microsoft Macintosh PowerPoint</Application>
  <PresentationFormat>On-screen Show (4:3)</PresentationFormat>
  <Paragraphs>180</Paragraphs>
  <Slides>20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Central Drift Chamber Update</vt:lpstr>
      <vt:lpstr>The CDC Team   </vt:lpstr>
      <vt:lpstr>Outline   </vt:lpstr>
      <vt:lpstr>CDC Construction: Current status   </vt:lpstr>
      <vt:lpstr>CDC Construction: Phase 2 Components  </vt:lpstr>
      <vt:lpstr>Slide 6</vt:lpstr>
      <vt:lpstr>CDC Construction: Phase 3 Components  </vt:lpstr>
      <vt:lpstr>Slide 8</vt:lpstr>
      <vt:lpstr>CDC Construction: Phase 4 Components  </vt:lpstr>
      <vt:lpstr>CDC Construction: Phase 4 Preparations   </vt:lpstr>
      <vt:lpstr>Prototype studies   </vt:lpstr>
      <vt:lpstr>Event fADC data   </vt:lpstr>
      <vt:lpstr>Amplitude histogram   </vt:lpstr>
      <vt:lpstr>Integrated amplitude histogram   </vt:lpstr>
      <vt:lpstr>Drift-time histogram   </vt:lpstr>
      <vt:lpstr>Tracking   </vt:lpstr>
      <vt:lpstr>Resolution   </vt:lpstr>
      <vt:lpstr>Resolution   </vt:lpstr>
      <vt:lpstr>Resolution   </vt:lpstr>
      <vt:lpstr>What next?</vt:lpstr>
    </vt:vector>
  </TitlesOfParts>
  <Manager/>
  <Company>Carnegie Mellon University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Central Drift Chamber Update</dc:title>
  <dc:subject/>
  <dc:creator>Naomi Jarvis</dc:creator>
  <cp:keywords/>
  <dc:description/>
  <cp:lastModifiedBy>Naomi Jarvis</cp:lastModifiedBy>
  <cp:revision>166</cp:revision>
  <dcterms:created xsi:type="dcterms:W3CDTF">2011-05-09T13:47:59Z</dcterms:created>
  <dcterms:modified xsi:type="dcterms:W3CDTF">2011-05-09T13:49:00Z</dcterms:modified>
  <cp:category/>
</cp:coreProperties>
</file>