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F606D-CB13-408E-A635-05C0FECA35CA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26664-8853-4EFC-A11D-2EEACE658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F606D-CB13-408E-A635-05C0FECA35CA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26664-8853-4EFC-A11D-2EEACE658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F606D-CB13-408E-A635-05C0FECA35CA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26664-8853-4EFC-A11D-2EEACE658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F606D-CB13-408E-A635-05C0FECA35CA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26664-8853-4EFC-A11D-2EEACE658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F606D-CB13-408E-A635-05C0FECA35CA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26664-8853-4EFC-A11D-2EEACE658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F606D-CB13-408E-A635-05C0FECA35CA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26664-8853-4EFC-A11D-2EEACE658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F606D-CB13-408E-A635-05C0FECA35CA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26664-8853-4EFC-A11D-2EEACE658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F606D-CB13-408E-A635-05C0FECA35CA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26664-8853-4EFC-A11D-2EEACE658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F606D-CB13-408E-A635-05C0FECA35CA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26664-8853-4EFC-A11D-2EEACE658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F606D-CB13-408E-A635-05C0FECA35CA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26664-8853-4EFC-A11D-2EEACE658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2AF606D-CB13-408E-A635-05C0FECA35CA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9426664-8853-4EFC-A11D-2EEACE658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AF606D-CB13-408E-A635-05C0FECA35CA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9426664-8853-4EFC-A11D-2EEACE658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1"/>
            <a:ext cx="8382000" cy="838200"/>
          </a:xfrm>
        </p:spPr>
        <p:txBody>
          <a:bodyPr/>
          <a:lstStyle/>
          <a:p>
            <a:r>
              <a:rPr lang="en-US" dirty="0" smtClean="0"/>
              <a:t>FDC/CDC Gas System Controls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1200"/>
            <a:ext cx="7239000" cy="3657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P&amp;I Diagram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2800" dirty="0" smtClean="0"/>
              <a:t>Gas Room Controls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 Panels Controls in the Hall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2800" dirty="0" smtClean="0"/>
              <a:t>GUI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Oxygen Sensor Cart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912938" y="2103439"/>
            <a:ext cx="581026" cy="195262"/>
          </a:xfrm>
          <a:prstGeom prst="rect">
            <a:avLst/>
          </a:prstGeom>
          <a:solidFill>
            <a:schemeClr val="tx2">
              <a:lumMod val="75000"/>
              <a:alpha val="49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80101" y="1966913"/>
            <a:ext cx="581026" cy="195262"/>
          </a:xfrm>
          <a:prstGeom prst="rect">
            <a:avLst/>
          </a:prstGeom>
          <a:solidFill>
            <a:schemeClr val="tx2">
              <a:lumMod val="60000"/>
              <a:lumOff val="40000"/>
              <a:alpha val="19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11912" y="3968751"/>
            <a:ext cx="542925" cy="195262"/>
          </a:xfrm>
          <a:prstGeom prst="rect">
            <a:avLst/>
          </a:prstGeom>
          <a:solidFill>
            <a:schemeClr val="tx2">
              <a:lumMod val="60000"/>
              <a:lumOff val="40000"/>
              <a:alpha val="19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51700" y="1962151"/>
            <a:ext cx="161925" cy="119062"/>
          </a:xfrm>
          <a:prstGeom prst="rect">
            <a:avLst/>
          </a:prstGeom>
          <a:solidFill>
            <a:srgbClr val="FF0000">
              <a:alpha val="3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21588" y="3935414"/>
            <a:ext cx="161925" cy="119062"/>
          </a:xfrm>
          <a:prstGeom prst="rect">
            <a:avLst/>
          </a:prstGeom>
          <a:solidFill>
            <a:srgbClr val="FF0000">
              <a:alpha val="3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83413" y="6092826"/>
            <a:ext cx="161925" cy="119062"/>
          </a:xfrm>
          <a:prstGeom prst="rect">
            <a:avLst/>
          </a:prstGeom>
          <a:solidFill>
            <a:srgbClr val="FF0000">
              <a:alpha val="3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18001" y="2698750"/>
            <a:ext cx="100012" cy="176212"/>
          </a:xfrm>
          <a:prstGeom prst="rect">
            <a:avLst/>
          </a:prstGeom>
          <a:solidFill>
            <a:srgbClr val="FF0000">
              <a:alpha val="3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22764" y="441325"/>
            <a:ext cx="100012" cy="176212"/>
          </a:xfrm>
          <a:prstGeom prst="rect">
            <a:avLst/>
          </a:prstGeom>
          <a:solidFill>
            <a:srgbClr val="FF0000">
              <a:alpha val="3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32026" y="893763"/>
            <a:ext cx="100012" cy="176212"/>
          </a:xfrm>
          <a:prstGeom prst="rect">
            <a:avLst/>
          </a:prstGeom>
          <a:solidFill>
            <a:srgbClr val="FF0000">
              <a:alpha val="3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32026" y="2932113"/>
            <a:ext cx="100012" cy="176212"/>
          </a:xfrm>
          <a:prstGeom prst="rect">
            <a:avLst/>
          </a:prstGeom>
          <a:solidFill>
            <a:srgbClr val="FF0000">
              <a:alpha val="3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35788" y="5526088"/>
            <a:ext cx="319088" cy="76200"/>
          </a:xfrm>
          <a:prstGeom prst="rect">
            <a:avLst/>
          </a:prstGeom>
          <a:solidFill>
            <a:srgbClr val="00B050">
              <a:alpha val="3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40551" y="4611688"/>
            <a:ext cx="319088" cy="76200"/>
          </a:xfrm>
          <a:prstGeom prst="rect">
            <a:avLst/>
          </a:prstGeom>
          <a:solidFill>
            <a:srgbClr val="00B050">
              <a:alpha val="3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1026" y="3687763"/>
            <a:ext cx="319088" cy="76200"/>
          </a:xfrm>
          <a:prstGeom prst="rect">
            <a:avLst/>
          </a:prstGeom>
          <a:solidFill>
            <a:srgbClr val="00B050">
              <a:alpha val="3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89751" y="2757488"/>
            <a:ext cx="319088" cy="76200"/>
          </a:xfrm>
          <a:prstGeom prst="rect">
            <a:avLst/>
          </a:prstGeom>
          <a:solidFill>
            <a:srgbClr val="00B050">
              <a:alpha val="3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27849" y="1981201"/>
            <a:ext cx="247651" cy="76199"/>
          </a:xfrm>
          <a:prstGeom prst="rect">
            <a:avLst/>
          </a:prstGeom>
          <a:solidFill>
            <a:srgbClr val="00B050">
              <a:alpha val="3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696325" y="3389313"/>
            <a:ext cx="76200" cy="304800"/>
          </a:xfrm>
          <a:prstGeom prst="rect">
            <a:avLst/>
          </a:prstGeom>
          <a:solidFill>
            <a:srgbClr val="00B050">
              <a:alpha val="3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48400" y="6010275"/>
            <a:ext cx="180975" cy="90487"/>
          </a:xfrm>
          <a:prstGeom prst="rect">
            <a:avLst/>
          </a:prstGeom>
          <a:solidFill>
            <a:srgbClr val="00B050">
              <a:alpha val="3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96200" y="5986463"/>
            <a:ext cx="180975" cy="90487"/>
          </a:xfrm>
          <a:prstGeom prst="rect">
            <a:avLst/>
          </a:prstGeom>
          <a:solidFill>
            <a:srgbClr val="00B050">
              <a:alpha val="3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12938" y="1651002"/>
            <a:ext cx="581026" cy="195262"/>
          </a:xfrm>
          <a:prstGeom prst="rect">
            <a:avLst/>
          </a:prstGeom>
          <a:solidFill>
            <a:schemeClr val="tx2">
              <a:lumMod val="75000"/>
              <a:alpha val="49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884863" y="1965327"/>
            <a:ext cx="581026" cy="195262"/>
          </a:xfrm>
          <a:prstGeom prst="rect">
            <a:avLst/>
          </a:prstGeom>
          <a:solidFill>
            <a:schemeClr val="tx2">
              <a:lumMod val="75000"/>
              <a:alpha val="49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80163" y="3956052"/>
            <a:ext cx="581026" cy="195262"/>
          </a:xfrm>
          <a:prstGeom prst="rect">
            <a:avLst/>
          </a:prstGeom>
          <a:solidFill>
            <a:schemeClr val="tx2">
              <a:lumMod val="75000"/>
              <a:alpha val="49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Gas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2390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smtClean="0"/>
              <a:t>Brooks Controllers</a:t>
            </a:r>
          </a:p>
          <a:p>
            <a:pPr lvl="1"/>
            <a:r>
              <a:rPr lang="en-US" sz="1400" dirty="0" smtClean="0"/>
              <a:t>Read Back </a:t>
            </a:r>
            <a:r>
              <a:rPr lang="en-US" sz="1400" dirty="0" smtClean="0"/>
              <a:t>the </a:t>
            </a:r>
            <a:r>
              <a:rPr lang="en-US" sz="1400" dirty="0" smtClean="0"/>
              <a:t>flow rate (</a:t>
            </a:r>
            <a:r>
              <a:rPr lang="en-US" sz="1400" dirty="0" smtClean="0">
                <a:solidFill>
                  <a:srgbClr val="00FF00"/>
                </a:solidFill>
              </a:rPr>
              <a:t>Complete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Send ON/OFF flow signal to Master channels (4-20mA signal from PLC).  Triggered from the blend tank pressure, 12 psi is OFF and below 7 psi ON. (</a:t>
            </a:r>
            <a:r>
              <a:rPr lang="en-US" sz="1400" dirty="0" smtClean="0">
                <a:solidFill>
                  <a:srgbClr val="00FF00"/>
                </a:solidFill>
              </a:rPr>
              <a:t>Complete</a:t>
            </a:r>
            <a:r>
              <a:rPr lang="en-US" sz="1400" dirty="0" smtClean="0"/>
              <a:t>) </a:t>
            </a:r>
          </a:p>
          <a:p>
            <a:pPr lvl="1"/>
            <a:r>
              <a:rPr lang="en-US" sz="1400" dirty="0" smtClean="0"/>
              <a:t>Read back the </a:t>
            </a:r>
            <a:r>
              <a:rPr lang="en-US" sz="1400" dirty="0" smtClean="0"/>
              <a:t>flow </a:t>
            </a:r>
            <a:r>
              <a:rPr lang="en-US" sz="1400" dirty="0" smtClean="0"/>
              <a:t>Set Point (</a:t>
            </a:r>
            <a:r>
              <a:rPr lang="en-US" sz="1400" dirty="0" smtClean="0">
                <a:solidFill>
                  <a:srgbClr val="FF0000"/>
                </a:solidFill>
              </a:rPr>
              <a:t>Working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Set the flow Set Point (</a:t>
            </a:r>
            <a:r>
              <a:rPr lang="en-US" sz="1400" dirty="0" smtClean="0">
                <a:solidFill>
                  <a:srgbClr val="FF0000"/>
                </a:solidFill>
              </a:rPr>
              <a:t>Working</a:t>
            </a:r>
            <a:r>
              <a:rPr lang="en-US" sz="1400" dirty="0" smtClean="0"/>
              <a:t>)</a:t>
            </a:r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3352800" cy="200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657600"/>
            <a:ext cx="3505200" cy="247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4114800" y="4343400"/>
            <a:ext cx="106680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19600" y="3962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RS 232 </a:t>
            </a:r>
            <a:endParaRPr lang="en-US" sz="14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43400" y="4343400"/>
            <a:ext cx="114300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endCxn id="2050" idx="2"/>
          </p:cNvCxnSpPr>
          <p:nvPr/>
        </p:nvCxnSpPr>
        <p:spPr>
          <a:xfrm rot="10800000" flipV="1">
            <a:off x="2438400" y="4876799"/>
            <a:ext cx="6400800" cy="1016853"/>
          </a:xfrm>
          <a:prstGeom prst="bentConnector4">
            <a:avLst>
              <a:gd name="adj1" fmla="val -272"/>
              <a:gd name="adj2" fmla="val 150650"/>
            </a:avLst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381000" y="2286000"/>
            <a:ext cx="7239000" cy="106679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Pressure Monitor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Control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 Back PT501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PT502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(~50 psi +/- 2 psi)(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0664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</a:pPr>
            <a:r>
              <a:rPr lang="en-US" sz="1400" dirty="0"/>
              <a:t>Read Back </a:t>
            </a:r>
            <a:r>
              <a:rPr lang="en-US" sz="1400" dirty="0" smtClean="0"/>
              <a:t>PT503 </a:t>
            </a:r>
            <a:r>
              <a:rPr lang="en-US" sz="1400" dirty="0"/>
              <a:t>and </a:t>
            </a:r>
            <a:r>
              <a:rPr lang="en-US" sz="1400" dirty="0" smtClean="0"/>
              <a:t>PT504  to control Master Channels flow(</a:t>
            </a:r>
            <a:r>
              <a:rPr lang="en-US" sz="1400" dirty="0" smtClean="0">
                <a:solidFill>
                  <a:srgbClr val="00FF00"/>
                </a:solidFill>
              </a:rPr>
              <a:t>Complete</a:t>
            </a:r>
            <a:r>
              <a:rPr lang="en-US" sz="1400" dirty="0"/>
              <a:t>)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64008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4-20mA Master Signal</a:t>
            </a:r>
            <a:endParaRPr lang="en-US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Gas Panel in the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13715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Brooks Controllers</a:t>
            </a:r>
          </a:p>
          <a:p>
            <a:pPr lvl="1"/>
            <a:r>
              <a:rPr lang="en-US" sz="1400" dirty="0" smtClean="0"/>
              <a:t>Read Back the current flow rate (</a:t>
            </a:r>
            <a:r>
              <a:rPr lang="en-US" sz="1400" dirty="0" smtClean="0">
                <a:solidFill>
                  <a:srgbClr val="00FF00"/>
                </a:solidFill>
              </a:rPr>
              <a:t>Complete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Read back the current flow Set Point (</a:t>
            </a:r>
            <a:r>
              <a:rPr lang="en-US" sz="1400" dirty="0" smtClean="0">
                <a:solidFill>
                  <a:srgbClr val="FF0000"/>
                </a:solidFill>
              </a:rPr>
              <a:t>Working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Set the flow Set Point (</a:t>
            </a:r>
            <a:r>
              <a:rPr lang="en-US" sz="1400" dirty="0" smtClean="0">
                <a:solidFill>
                  <a:srgbClr val="FF0000"/>
                </a:solidFill>
              </a:rPr>
              <a:t>Working</a:t>
            </a:r>
            <a:r>
              <a:rPr lang="en-US" sz="1400" dirty="0" smtClean="0"/>
              <a:t>)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343400"/>
            <a:ext cx="3352800" cy="200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4114800" y="4495800"/>
            <a:ext cx="106680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4114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RS 232 </a:t>
            </a:r>
            <a:endParaRPr lang="en-US" sz="14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14800" y="4495800"/>
            <a:ext cx="167640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86000"/>
            <a:ext cx="3004846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794250"/>
            <a:ext cx="153813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hape 16"/>
          <p:cNvCxnSpPr/>
          <p:nvPr/>
        </p:nvCxnSpPr>
        <p:spPr>
          <a:xfrm rot="16200000" flipV="1">
            <a:off x="6400802" y="4571999"/>
            <a:ext cx="1143001" cy="990604"/>
          </a:xfrm>
          <a:prstGeom prst="bentConnector3">
            <a:avLst>
              <a:gd name="adj1" fmla="val -159"/>
            </a:avLst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6"/>
          <p:cNvCxnSpPr/>
          <p:nvPr/>
        </p:nvCxnSpPr>
        <p:spPr>
          <a:xfrm rot="16200000" flipV="1">
            <a:off x="5867401" y="4800599"/>
            <a:ext cx="1828800" cy="1219202"/>
          </a:xfrm>
          <a:prstGeom prst="bentConnector3">
            <a:avLst>
              <a:gd name="adj1" fmla="val 0"/>
            </a:avLst>
          </a:prstGeom>
          <a:ln w="38100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53200" y="52578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Pressure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172200" y="5867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Valve Control</a:t>
            </a:r>
            <a:endParaRPr lang="en-US" sz="1400" b="1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57200" y="2057400"/>
            <a:ext cx="5410200" cy="1600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Pressure Monitor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Control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 Back PT505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PT506 </a:t>
            </a:r>
            <a:r>
              <a:rPr lang="en-US" sz="1400" dirty="0"/>
              <a:t>and </a:t>
            </a:r>
            <a:r>
              <a:rPr lang="en-US" sz="1400" dirty="0" smtClean="0"/>
              <a:t>PT506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0664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</a:pPr>
            <a:r>
              <a:rPr lang="en-US" sz="1400" dirty="0" smtClean="0"/>
              <a:t>Automatically cycle FDC/CDC Solenoid Valves to take Cell and Package pressure measurements (</a:t>
            </a:r>
            <a:r>
              <a:rPr lang="en-US" sz="1400" dirty="0" smtClean="0">
                <a:solidFill>
                  <a:srgbClr val="00FF00"/>
                </a:solidFill>
              </a:rPr>
              <a:t>Complete</a:t>
            </a:r>
            <a:r>
              <a:rPr lang="en-US" sz="1400" dirty="0" smtClean="0"/>
              <a:t>)</a:t>
            </a:r>
          </a:p>
          <a:p>
            <a:pPr marL="740664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</a:pPr>
            <a:r>
              <a:rPr lang="en-US" sz="1400" dirty="0" smtClean="0"/>
              <a:t>Allow manual control of individual solenoid valves for troubleshooting and purge operations (</a:t>
            </a:r>
            <a:r>
              <a:rPr lang="en-US" sz="1400" dirty="0" smtClean="0">
                <a:solidFill>
                  <a:srgbClr val="00FF00"/>
                </a:solidFill>
              </a:rPr>
              <a:t>Complete</a:t>
            </a:r>
            <a:r>
              <a:rPr lang="en-US" sz="1400" dirty="0" smtClean="0"/>
              <a:t>)</a:t>
            </a:r>
          </a:p>
          <a:p>
            <a:pPr marL="740664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</a:pPr>
            <a:r>
              <a:rPr lang="en-US" sz="1400" dirty="0" smtClean="0"/>
              <a:t>Initiate Alarms </a:t>
            </a:r>
            <a:r>
              <a:rPr lang="en-US" sz="1400" dirty="0" smtClean="0"/>
              <a:t>based on </a:t>
            </a:r>
            <a:r>
              <a:rPr lang="en-US" sz="1400" dirty="0" smtClean="0"/>
              <a:t>over or under pressure situations (</a:t>
            </a:r>
            <a:r>
              <a:rPr lang="en-US" sz="1400" dirty="0" smtClean="0">
                <a:solidFill>
                  <a:srgbClr val="FF0000"/>
                </a:solidFill>
              </a:rPr>
              <a:t>Working</a:t>
            </a:r>
            <a:r>
              <a:rPr lang="en-US" sz="1400" dirty="0" smtClean="0"/>
              <a:t>)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GUI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8153400" cy="532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s://encrypted-tbn1.gstatic.com/images?q=tbn:ANd9GcR0rnnFfFr4s_YtDSP824U4KCzupJSNvBN98fZ_-ucBu4pD8r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52400"/>
            <a:ext cx="1467171" cy="9144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7086600" y="990600"/>
            <a:ext cx="2057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Oxygen Sensor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1371599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Servomex</a:t>
            </a:r>
            <a:endParaRPr lang="en-US" sz="1800" dirty="0" smtClean="0"/>
          </a:p>
          <a:p>
            <a:pPr lvl="1"/>
            <a:r>
              <a:rPr lang="en-US" sz="1400" dirty="0" smtClean="0"/>
              <a:t>Determine frequency of testing required </a:t>
            </a:r>
          </a:p>
          <a:p>
            <a:pPr lvl="1"/>
            <a:r>
              <a:rPr lang="en-US" sz="1400" dirty="0" smtClean="0"/>
              <a:t>Open  solenoid valve for FDC/CDC testing (</a:t>
            </a:r>
            <a:r>
              <a:rPr lang="en-US" sz="1400" dirty="0" smtClean="0">
                <a:solidFill>
                  <a:srgbClr val="FF0000"/>
                </a:solidFill>
              </a:rPr>
              <a:t>Not </a:t>
            </a:r>
            <a:r>
              <a:rPr lang="en-US" sz="1400" dirty="0" smtClean="0">
                <a:solidFill>
                  <a:srgbClr val="FF0000"/>
                </a:solidFill>
              </a:rPr>
              <a:t>Started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Read back </a:t>
            </a:r>
            <a:r>
              <a:rPr lang="en-US" sz="1400" dirty="0" smtClean="0"/>
              <a:t>oxygen content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Not Started</a:t>
            </a:r>
            <a:r>
              <a:rPr lang="en-US" sz="1400" dirty="0" smtClean="0"/>
              <a:t>)</a:t>
            </a:r>
            <a:endParaRPr lang="en-US" sz="1400" dirty="0" smtClean="0"/>
          </a:p>
          <a:p>
            <a:pPr lvl="1"/>
            <a:r>
              <a:rPr lang="en-US" sz="1400" dirty="0" smtClean="0"/>
              <a:t>Redundant code to shut valves if pressure drops below zero Pa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Not Started</a:t>
            </a:r>
            <a:r>
              <a:rPr lang="en-US" sz="1400" dirty="0" smtClean="0"/>
              <a:t>)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14600"/>
            <a:ext cx="2902130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733800"/>
            <a:ext cx="3004846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4419600" y="4495800"/>
            <a:ext cx="152400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962400" y="4495800"/>
            <a:ext cx="152400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95800" y="4114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RS 232 </a:t>
            </a:r>
            <a:endParaRPr lang="en-US" sz="1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546</TotalTime>
  <Words>255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Metro</vt:lpstr>
      <vt:lpstr>FDC/CDC Gas System Controls</vt:lpstr>
      <vt:lpstr>Slide 2</vt:lpstr>
      <vt:lpstr>Gas Room</vt:lpstr>
      <vt:lpstr>Gas Panel in the Hall</vt:lpstr>
      <vt:lpstr>GUI</vt:lpstr>
      <vt:lpstr>Oxygen Sensor Cart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debutler</dc:creator>
  <cp:lastModifiedBy>debutler</cp:lastModifiedBy>
  <cp:revision>59</cp:revision>
  <dcterms:created xsi:type="dcterms:W3CDTF">2014-05-14T11:15:10Z</dcterms:created>
  <dcterms:modified xsi:type="dcterms:W3CDTF">2014-05-15T00:41:57Z</dcterms:modified>
</cp:coreProperties>
</file>