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6"/>
  </p:notesMasterIdLst>
  <p:handoutMasterIdLst>
    <p:handoutMasterId r:id="rId17"/>
  </p:handoutMasterIdLst>
  <p:sldIdLst>
    <p:sldId id="256" r:id="rId3"/>
    <p:sldId id="257" r:id="rId4"/>
    <p:sldId id="262" r:id="rId5"/>
    <p:sldId id="263" r:id="rId6"/>
    <p:sldId id="258" r:id="rId7"/>
    <p:sldId id="264" r:id="rId8"/>
    <p:sldId id="272" r:id="rId9"/>
    <p:sldId id="265" r:id="rId10"/>
    <p:sldId id="268" r:id="rId11"/>
    <p:sldId id="269" r:id="rId12"/>
    <p:sldId id="270" r:id="rId13"/>
    <p:sldId id="271"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DA1C46-3322-D04E-BE3B-53D7FA9A662C}" type="datetimeFigureOut">
              <a:rPr lang="en-US" smtClean="0"/>
              <a:t>12/11/14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354F6C-DE19-CF4D-978F-2BF13659AF9B}" type="slidenum">
              <a:rPr lang="en-US" smtClean="0"/>
              <a:t>‹#›</a:t>
            </a:fld>
            <a:endParaRPr lang="en-US"/>
          </a:p>
        </p:txBody>
      </p:sp>
    </p:spTree>
    <p:extLst>
      <p:ext uri="{BB962C8B-B14F-4D97-AF65-F5344CB8AC3E}">
        <p14:creationId xmlns:p14="http://schemas.microsoft.com/office/powerpoint/2010/main" val="432062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442C49-EA9F-E642-BB63-20DBF4FA9B1B}" type="datetimeFigureOut">
              <a:rPr lang="en-US" smtClean="0"/>
              <a:t>12/11/14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2D903F-ABAF-1249-A730-88646CAD720F}" type="slidenum">
              <a:rPr lang="en-US" smtClean="0"/>
              <a:t>‹#›</a:t>
            </a:fld>
            <a:endParaRPr lang="en-US"/>
          </a:p>
        </p:txBody>
      </p:sp>
    </p:spTree>
    <p:extLst>
      <p:ext uri="{BB962C8B-B14F-4D97-AF65-F5344CB8AC3E}">
        <p14:creationId xmlns:p14="http://schemas.microsoft.com/office/powerpoint/2010/main" val="18770202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D903F-ABAF-1249-A730-88646CAD720F}" type="slidenum">
              <a:rPr lang="en-US" smtClean="0"/>
              <a:t>4</a:t>
            </a:fld>
            <a:endParaRPr lang="en-US"/>
          </a:p>
        </p:txBody>
      </p:sp>
    </p:spTree>
    <p:extLst>
      <p:ext uri="{BB962C8B-B14F-4D97-AF65-F5344CB8AC3E}">
        <p14:creationId xmlns:p14="http://schemas.microsoft.com/office/powerpoint/2010/main" val="109010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5826A5-7E96-894A-86CF-ADD59CF80697}" type="datetime1">
              <a:rPr lang="en-US" smtClean="0"/>
              <a:t>12/11/14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D85839-9BB3-C444-8CA8-B88B4B8B1ED4}" type="slidenum">
              <a:rPr lang="en-US" smtClean="0"/>
              <a:t>‹#›</a:t>
            </a:fld>
            <a:endParaRPr lang="en-US"/>
          </a:p>
        </p:txBody>
      </p:sp>
    </p:spTree>
    <p:extLst>
      <p:ext uri="{BB962C8B-B14F-4D97-AF65-F5344CB8AC3E}">
        <p14:creationId xmlns:p14="http://schemas.microsoft.com/office/powerpoint/2010/main" val="73314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AF1DF-4281-8C44-A76E-1EF88620E05A}" type="datetime1">
              <a:rPr lang="en-US" smtClean="0"/>
              <a:t>12/11/14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D85839-9BB3-C444-8CA8-B88B4B8B1ED4}" type="slidenum">
              <a:rPr lang="en-US" smtClean="0"/>
              <a:t>‹#›</a:t>
            </a:fld>
            <a:endParaRPr lang="en-US"/>
          </a:p>
        </p:txBody>
      </p:sp>
    </p:spTree>
    <p:extLst>
      <p:ext uri="{BB962C8B-B14F-4D97-AF65-F5344CB8AC3E}">
        <p14:creationId xmlns:p14="http://schemas.microsoft.com/office/powerpoint/2010/main" val="381685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82EDD-2DCA-D344-8604-D94E1167A521}" type="datetime1">
              <a:rPr lang="en-US" smtClean="0"/>
              <a:t>12/11/14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D85839-9BB3-C444-8CA8-B88B4B8B1ED4}" type="slidenum">
              <a:rPr lang="en-US" smtClean="0"/>
              <a:t>‹#›</a:t>
            </a:fld>
            <a:endParaRPr lang="en-US"/>
          </a:p>
        </p:txBody>
      </p:sp>
    </p:spTree>
    <p:extLst>
      <p:ext uri="{BB962C8B-B14F-4D97-AF65-F5344CB8AC3E}">
        <p14:creationId xmlns:p14="http://schemas.microsoft.com/office/powerpoint/2010/main" val="3361902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DBD759-A308-EF4C-A7FF-CD67328EE643}" type="datetime1">
              <a:rPr lang="en-US" smtClean="0"/>
              <a:t>12/11/14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54554-79F9-9347-946D-2996F6D32DEA}" type="slidenum">
              <a:rPr lang="en-US" smtClean="0"/>
              <a:t>‹#›</a:t>
            </a:fld>
            <a:endParaRPr lang="en-US"/>
          </a:p>
        </p:txBody>
      </p:sp>
    </p:spTree>
    <p:extLst>
      <p:ext uri="{BB962C8B-B14F-4D97-AF65-F5344CB8AC3E}">
        <p14:creationId xmlns:p14="http://schemas.microsoft.com/office/powerpoint/2010/main" val="38054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01CFF-57F4-3D4F-8474-98AE4AA9652E}" type="datetime1">
              <a:rPr lang="en-US" smtClean="0"/>
              <a:t>12/11/14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54554-79F9-9347-946D-2996F6D32DEA}" type="slidenum">
              <a:rPr lang="en-US" smtClean="0"/>
              <a:t>‹#›</a:t>
            </a:fld>
            <a:endParaRPr lang="en-US"/>
          </a:p>
        </p:txBody>
      </p:sp>
    </p:spTree>
    <p:extLst>
      <p:ext uri="{BB962C8B-B14F-4D97-AF65-F5344CB8AC3E}">
        <p14:creationId xmlns:p14="http://schemas.microsoft.com/office/powerpoint/2010/main" val="711244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84CB38-0EA7-4349-87D9-3E0756B2857F}" type="datetime1">
              <a:rPr lang="en-US" smtClean="0"/>
              <a:t>12/11/14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54554-79F9-9347-946D-2996F6D32DEA}" type="slidenum">
              <a:rPr lang="en-US" smtClean="0"/>
              <a:t>‹#›</a:t>
            </a:fld>
            <a:endParaRPr lang="en-US"/>
          </a:p>
        </p:txBody>
      </p:sp>
    </p:spTree>
    <p:extLst>
      <p:ext uri="{BB962C8B-B14F-4D97-AF65-F5344CB8AC3E}">
        <p14:creationId xmlns:p14="http://schemas.microsoft.com/office/powerpoint/2010/main" val="1755927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1AC3C-CB32-D64E-8660-4DD70A74F143}" type="datetime1">
              <a:rPr lang="en-US" smtClean="0"/>
              <a:t>12/11/14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54554-79F9-9347-946D-2996F6D32DEA}" type="slidenum">
              <a:rPr lang="en-US" smtClean="0"/>
              <a:t>‹#›</a:t>
            </a:fld>
            <a:endParaRPr lang="en-US"/>
          </a:p>
        </p:txBody>
      </p:sp>
    </p:spTree>
    <p:extLst>
      <p:ext uri="{BB962C8B-B14F-4D97-AF65-F5344CB8AC3E}">
        <p14:creationId xmlns:p14="http://schemas.microsoft.com/office/powerpoint/2010/main" val="4164343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B483D6-C471-9F4F-BBA8-FD808E389ABF}" type="datetime1">
              <a:rPr lang="en-US" smtClean="0"/>
              <a:t>12/11/14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54554-79F9-9347-946D-2996F6D32DEA}" type="slidenum">
              <a:rPr lang="en-US" smtClean="0"/>
              <a:t>‹#›</a:t>
            </a:fld>
            <a:endParaRPr lang="en-US"/>
          </a:p>
        </p:txBody>
      </p:sp>
    </p:spTree>
    <p:extLst>
      <p:ext uri="{BB962C8B-B14F-4D97-AF65-F5344CB8AC3E}">
        <p14:creationId xmlns:p14="http://schemas.microsoft.com/office/powerpoint/2010/main" val="3090615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22AACC-F106-8740-A8B1-CF52F6CCDEFF}" type="datetime1">
              <a:rPr lang="en-US" smtClean="0"/>
              <a:t>12/11/14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54554-79F9-9347-946D-2996F6D32DEA}" type="slidenum">
              <a:rPr lang="en-US" smtClean="0"/>
              <a:t>‹#›</a:t>
            </a:fld>
            <a:endParaRPr lang="en-US"/>
          </a:p>
        </p:txBody>
      </p:sp>
    </p:spTree>
    <p:extLst>
      <p:ext uri="{BB962C8B-B14F-4D97-AF65-F5344CB8AC3E}">
        <p14:creationId xmlns:p14="http://schemas.microsoft.com/office/powerpoint/2010/main" val="419250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CB999-AD2C-E74A-BBFA-6C2D45834DB6}" type="datetime1">
              <a:rPr lang="en-US" smtClean="0"/>
              <a:t>12/11/14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54554-79F9-9347-946D-2996F6D32DEA}" type="slidenum">
              <a:rPr lang="en-US" smtClean="0"/>
              <a:t>‹#›</a:t>
            </a:fld>
            <a:endParaRPr lang="en-US"/>
          </a:p>
        </p:txBody>
      </p:sp>
    </p:spTree>
    <p:extLst>
      <p:ext uri="{BB962C8B-B14F-4D97-AF65-F5344CB8AC3E}">
        <p14:creationId xmlns:p14="http://schemas.microsoft.com/office/powerpoint/2010/main" val="96236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E7850-A105-704E-8A60-317F76CE098E}" type="datetime1">
              <a:rPr lang="en-US" smtClean="0"/>
              <a:t>12/11/14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54554-79F9-9347-946D-2996F6D32DEA}" type="slidenum">
              <a:rPr lang="en-US" smtClean="0"/>
              <a:t>‹#›</a:t>
            </a:fld>
            <a:endParaRPr lang="en-US"/>
          </a:p>
        </p:txBody>
      </p:sp>
    </p:spTree>
    <p:extLst>
      <p:ext uri="{BB962C8B-B14F-4D97-AF65-F5344CB8AC3E}">
        <p14:creationId xmlns:p14="http://schemas.microsoft.com/office/powerpoint/2010/main" val="201505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3CCE3-64A3-C74C-9FCD-164ED0A4C53C}" type="datetime1">
              <a:rPr lang="en-US" smtClean="0"/>
              <a:t>12/11/14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D85839-9BB3-C444-8CA8-B88B4B8B1ED4}" type="slidenum">
              <a:rPr lang="en-US" smtClean="0"/>
              <a:t>‹#›</a:t>
            </a:fld>
            <a:endParaRPr lang="en-US"/>
          </a:p>
        </p:txBody>
      </p:sp>
    </p:spTree>
    <p:extLst>
      <p:ext uri="{BB962C8B-B14F-4D97-AF65-F5344CB8AC3E}">
        <p14:creationId xmlns:p14="http://schemas.microsoft.com/office/powerpoint/2010/main" val="689535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479D7-CDF6-3F47-A996-A1FC7B6B8204}" type="datetime1">
              <a:rPr lang="en-US" smtClean="0"/>
              <a:t>12/11/14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54554-79F9-9347-946D-2996F6D32DEA}" type="slidenum">
              <a:rPr lang="en-US" smtClean="0"/>
              <a:t>‹#›</a:t>
            </a:fld>
            <a:endParaRPr lang="en-US"/>
          </a:p>
        </p:txBody>
      </p:sp>
    </p:spTree>
    <p:extLst>
      <p:ext uri="{BB962C8B-B14F-4D97-AF65-F5344CB8AC3E}">
        <p14:creationId xmlns:p14="http://schemas.microsoft.com/office/powerpoint/2010/main" val="388047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C999D-CA55-DA41-AF6C-3975386C6E6A}" type="datetime1">
              <a:rPr lang="en-US" smtClean="0"/>
              <a:t>12/11/14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54554-79F9-9347-946D-2996F6D32DEA}" type="slidenum">
              <a:rPr lang="en-US" smtClean="0"/>
              <a:t>‹#›</a:t>
            </a:fld>
            <a:endParaRPr lang="en-US"/>
          </a:p>
        </p:txBody>
      </p:sp>
    </p:spTree>
    <p:extLst>
      <p:ext uri="{BB962C8B-B14F-4D97-AF65-F5344CB8AC3E}">
        <p14:creationId xmlns:p14="http://schemas.microsoft.com/office/powerpoint/2010/main" val="975812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C231F-D6F2-CC41-8FF2-67CA7769410F}" type="datetime1">
              <a:rPr lang="en-US" smtClean="0"/>
              <a:t>12/11/14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54554-79F9-9347-946D-2996F6D32DEA}" type="slidenum">
              <a:rPr lang="en-US" smtClean="0"/>
              <a:t>‹#›</a:t>
            </a:fld>
            <a:endParaRPr lang="en-US"/>
          </a:p>
        </p:txBody>
      </p:sp>
    </p:spTree>
    <p:extLst>
      <p:ext uri="{BB962C8B-B14F-4D97-AF65-F5344CB8AC3E}">
        <p14:creationId xmlns:p14="http://schemas.microsoft.com/office/powerpoint/2010/main" val="372097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C2326-F036-2D47-A6DC-23470B2C061A}" type="datetime1">
              <a:rPr lang="en-US" smtClean="0"/>
              <a:t>12/11/14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9D85839-9BB3-C444-8CA8-B88B4B8B1ED4}" type="slidenum">
              <a:rPr lang="en-US" smtClean="0"/>
              <a:t>‹#›</a:t>
            </a:fld>
            <a:endParaRPr lang="en-US"/>
          </a:p>
        </p:txBody>
      </p:sp>
    </p:spTree>
    <p:extLst>
      <p:ext uri="{BB962C8B-B14F-4D97-AF65-F5344CB8AC3E}">
        <p14:creationId xmlns:p14="http://schemas.microsoft.com/office/powerpoint/2010/main" val="19122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0B286E-D54C-0542-8FE0-85ABB0FB7DBD}" type="datetime1">
              <a:rPr lang="en-US" smtClean="0"/>
              <a:t>12/11/14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9D85839-9BB3-C444-8CA8-B88B4B8B1ED4}" type="slidenum">
              <a:rPr lang="en-US" smtClean="0"/>
              <a:t>‹#›</a:t>
            </a:fld>
            <a:endParaRPr lang="en-US"/>
          </a:p>
        </p:txBody>
      </p:sp>
    </p:spTree>
    <p:extLst>
      <p:ext uri="{BB962C8B-B14F-4D97-AF65-F5344CB8AC3E}">
        <p14:creationId xmlns:p14="http://schemas.microsoft.com/office/powerpoint/2010/main" val="137738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46EE47-9763-1940-968E-A19F1144F136}" type="datetime1">
              <a:rPr lang="en-US" smtClean="0"/>
              <a:t>12/11/14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9D85839-9BB3-C444-8CA8-B88B4B8B1ED4}" type="slidenum">
              <a:rPr lang="en-US" smtClean="0"/>
              <a:t>‹#›</a:t>
            </a:fld>
            <a:endParaRPr lang="en-US"/>
          </a:p>
        </p:txBody>
      </p:sp>
    </p:spTree>
    <p:extLst>
      <p:ext uri="{BB962C8B-B14F-4D97-AF65-F5344CB8AC3E}">
        <p14:creationId xmlns:p14="http://schemas.microsoft.com/office/powerpoint/2010/main" val="16844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38E038-82DB-F04D-8F83-46FF1C43F4CE}" type="datetime1">
              <a:rPr lang="en-US" smtClean="0"/>
              <a:t>12/11/14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9D85839-9BB3-C444-8CA8-B88B4B8B1ED4}" type="slidenum">
              <a:rPr lang="en-US" smtClean="0"/>
              <a:t>‹#›</a:t>
            </a:fld>
            <a:endParaRPr lang="en-US"/>
          </a:p>
        </p:txBody>
      </p:sp>
    </p:spTree>
    <p:extLst>
      <p:ext uri="{BB962C8B-B14F-4D97-AF65-F5344CB8AC3E}">
        <p14:creationId xmlns:p14="http://schemas.microsoft.com/office/powerpoint/2010/main" val="400848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C64F7-9F0F-2D48-935B-46D9CD242998}" type="datetime1">
              <a:rPr lang="en-US" smtClean="0"/>
              <a:t>12/11/14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9D85839-9BB3-C444-8CA8-B88B4B8B1ED4}" type="slidenum">
              <a:rPr lang="en-US" smtClean="0"/>
              <a:t>‹#›</a:t>
            </a:fld>
            <a:endParaRPr lang="en-US"/>
          </a:p>
        </p:txBody>
      </p:sp>
    </p:spTree>
    <p:extLst>
      <p:ext uri="{BB962C8B-B14F-4D97-AF65-F5344CB8AC3E}">
        <p14:creationId xmlns:p14="http://schemas.microsoft.com/office/powerpoint/2010/main" val="398503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A0B66-1BA1-A54D-BCC9-6FB26FE8160D}" type="datetime1">
              <a:rPr lang="en-US" smtClean="0"/>
              <a:t>12/11/14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9D85839-9BB3-C444-8CA8-B88B4B8B1ED4}" type="slidenum">
              <a:rPr lang="en-US" smtClean="0"/>
              <a:t>‹#›</a:t>
            </a:fld>
            <a:endParaRPr lang="en-US"/>
          </a:p>
        </p:txBody>
      </p:sp>
    </p:spTree>
    <p:extLst>
      <p:ext uri="{BB962C8B-B14F-4D97-AF65-F5344CB8AC3E}">
        <p14:creationId xmlns:p14="http://schemas.microsoft.com/office/powerpoint/2010/main" val="408531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15661-7508-6848-BBDC-F760E055B1C9}" type="datetime1">
              <a:rPr lang="en-US" smtClean="0"/>
              <a:t>12/11/14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9D85839-9BB3-C444-8CA8-B88B4B8B1ED4}" type="slidenum">
              <a:rPr lang="en-US" smtClean="0"/>
              <a:t>‹#›</a:t>
            </a:fld>
            <a:endParaRPr lang="en-US"/>
          </a:p>
        </p:txBody>
      </p:sp>
    </p:spTree>
    <p:extLst>
      <p:ext uri="{BB962C8B-B14F-4D97-AF65-F5344CB8AC3E}">
        <p14:creationId xmlns:p14="http://schemas.microsoft.com/office/powerpoint/2010/main" val="702281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28154"/>
            <a:ext cx="9144000" cy="329846"/>
          </a:xfrm>
          <a:prstGeom prst="rect">
            <a:avLst/>
          </a:prstGeom>
          <a:solidFill>
            <a:srgbClr val="B40B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cmu-logo-whit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316" y="6592701"/>
            <a:ext cx="2880388" cy="265299"/>
          </a:xfrm>
          <a:prstGeom prst="rect">
            <a:avLst/>
          </a:prstGeom>
        </p:spPr>
      </p:pic>
      <p:sp>
        <p:nvSpPr>
          <p:cNvPr id="4" name="Date Placeholder 3"/>
          <p:cNvSpPr>
            <a:spLocks noGrp="1"/>
          </p:cNvSpPr>
          <p:nvPr>
            <p:ph type="dt" sz="half" idx="2"/>
          </p:nvPr>
        </p:nvSpPr>
        <p:spPr>
          <a:xfrm>
            <a:off x="3536204" y="6528153"/>
            <a:ext cx="2133600" cy="365125"/>
          </a:xfrm>
          <a:prstGeom prst="rect">
            <a:avLst/>
          </a:prstGeom>
        </p:spPr>
        <p:txBody>
          <a:bodyPr vert="horz" lIns="91440" tIns="45720" rIns="91440" bIns="45720" rtlCol="0" anchor="ctr"/>
          <a:lstStyle>
            <a:lvl1pPr algn="ctr">
              <a:defRPr sz="1600">
                <a:solidFill>
                  <a:schemeClr val="bg1"/>
                </a:solidFill>
                <a:latin typeface="Helvetica"/>
              </a:defRPr>
            </a:lvl1pPr>
          </a:lstStyle>
          <a:p>
            <a:fld id="{D04FF171-818C-EE47-9691-A8DDFA2E547B}" type="datetime1">
              <a:rPr lang="en-US" smtClean="0"/>
              <a:t>12/11/14</a:t>
            </a:fld>
            <a:endParaRPr lang="en-US"/>
          </a:p>
        </p:txBody>
      </p:sp>
      <p:sp>
        <p:nvSpPr>
          <p:cNvPr id="6" name="Slide Number Placeholder 5"/>
          <p:cNvSpPr>
            <a:spLocks noGrp="1"/>
          </p:cNvSpPr>
          <p:nvPr>
            <p:ph type="sldNum" sz="quarter" idx="4"/>
          </p:nvPr>
        </p:nvSpPr>
        <p:spPr>
          <a:xfrm>
            <a:off x="6950899" y="6535942"/>
            <a:ext cx="2133600" cy="365125"/>
          </a:xfrm>
          <a:prstGeom prst="rect">
            <a:avLst/>
          </a:prstGeom>
        </p:spPr>
        <p:txBody>
          <a:bodyPr vert="horz" lIns="91440" tIns="45720" rIns="91440" bIns="45720" rtlCol="0" anchor="ctr"/>
          <a:lstStyle>
            <a:lvl1pPr algn="r">
              <a:defRPr sz="1600">
                <a:solidFill>
                  <a:schemeClr val="bg1"/>
                </a:solidFill>
                <a:latin typeface="Helvetica"/>
              </a:defRPr>
            </a:lvl1pPr>
          </a:lstStyle>
          <a:p>
            <a:fld id="{19D85839-9BB3-C444-8CA8-B88B4B8B1ED4}" type="slidenum">
              <a:rPr lang="en-US" smtClean="0"/>
              <a:t>‹#›</a:t>
            </a:fld>
            <a:endParaRPr lang="en-US"/>
          </a:p>
        </p:txBody>
      </p:sp>
    </p:spTree>
    <p:extLst>
      <p:ext uri="{BB962C8B-B14F-4D97-AF65-F5344CB8AC3E}">
        <p14:creationId xmlns:p14="http://schemas.microsoft.com/office/powerpoint/2010/main" val="1462034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38F62-F181-0049-81FA-FCD5E0892227}" type="datetime1">
              <a:rPr lang="en-US" smtClean="0"/>
              <a:t>12/11/14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54554-79F9-9347-946D-2996F6D32DEA}" type="slidenum">
              <a:rPr lang="en-US" smtClean="0"/>
              <a:t>‹#›</a:t>
            </a:fld>
            <a:endParaRPr lang="en-US"/>
          </a:p>
        </p:txBody>
      </p:sp>
    </p:spTree>
    <p:extLst>
      <p:ext uri="{BB962C8B-B14F-4D97-AF65-F5344CB8AC3E}">
        <p14:creationId xmlns:p14="http://schemas.microsoft.com/office/powerpoint/2010/main" val="723332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CDC Update</a:t>
            </a:r>
            <a:endParaRPr lang="en-US" dirty="0"/>
          </a:p>
        </p:txBody>
      </p:sp>
      <p:sp>
        <p:nvSpPr>
          <p:cNvPr id="3" name="Subtitle 2"/>
          <p:cNvSpPr>
            <a:spLocks noGrp="1"/>
          </p:cNvSpPr>
          <p:nvPr>
            <p:ph type="subTitle" idx="1"/>
          </p:nvPr>
        </p:nvSpPr>
        <p:spPr/>
        <p:txBody>
          <a:bodyPr/>
          <a:lstStyle/>
          <a:p>
            <a:r>
              <a:rPr lang="en-US" dirty="0" smtClean="0"/>
              <a:t>Run Coordination Meeting</a:t>
            </a:r>
          </a:p>
          <a:p>
            <a:r>
              <a:rPr lang="en-US" dirty="0" smtClean="0"/>
              <a:t>December 12, 2014</a:t>
            </a:r>
            <a:endParaRPr lang="en-US" dirty="0"/>
          </a:p>
        </p:txBody>
      </p:sp>
      <p:sp>
        <p:nvSpPr>
          <p:cNvPr id="4" name="Slide Number Placeholder 3"/>
          <p:cNvSpPr>
            <a:spLocks noGrp="1"/>
          </p:cNvSpPr>
          <p:nvPr>
            <p:ph type="sldNum" sz="quarter" idx="12"/>
          </p:nvPr>
        </p:nvSpPr>
        <p:spPr/>
        <p:txBody>
          <a:bodyPr/>
          <a:lstStyle/>
          <a:p>
            <a:fld id="{19D85839-9BB3-C444-8CA8-B88B4B8B1ED4}" type="slidenum">
              <a:rPr lang="en-US" smtClean="0"/>
              <a:t>1</a:t>
            </a:fld>
            <a:endParaRPr lang="en-US"/>
          </a:p>
        </p:txBody>
      </p:sp>
    </p:spTree>
    <p:extLst>
      <p:ext uri="{BB962C8B-B14F-4D97-AF65-F5344CB8AC3E}">
        <p14:creationId xmlns:p14="http://schemas.microsoft.com/office/powerpoint/2010/main" val="42792740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2-11 at 2.3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8914"/>
            <a:ext cx="9144000" cy="4832019"/>
          </a:xfrm>
          <a:prstGeom prst="rect">
            <a:avLst/>
          </a:prstGeom>
        </p:spPr>
      </p:pic>
      <p:sp>
        <p:nvSpPr>
          <p:cNvPr id="5" name="TextBox 4"/>
          <p:cNvSpPr txBox="1"/>
          <p:nvPr/>
        </p:nvSpPr>
        <p:spPr>
          <a:xfrm>
            <a:off x="2882697" y="285378"/>
            <a:ext cx="3367903" cy="523220"/>
          </a:xfrm>
          <a:prstGeom prst="rect">
            <a:avLst/>
          </a:prstGeom>
          <a:noFill/>
        </p:spPr>
        <p:txBody>
          <a:bodyPr wrap="square" rtlCol="0">
            <a:spAutoFit/>
          </a:bodyPr>
          <a:lstStyle/>
          <a:p>
            <a:pPr algn="ctr"/>
            <a:r>
              <a:rPr lang="en-US" sz="2800" u="sng" dirty="0" smtClean="0"/>
              <a:t>GlueX-doc-2616</a:t>
            </a:r>
            <a:endParaRPr lang="en-US" sz="2800" u="sng" dirty="0"/>
          </a:p>
        </p:txBody>
      </p:sp>
      <p:sp>
        <p:nvSpPr>
          <p:cNvPr id="6" name="Slide Number Placeholder 5"/>
          <p:cNvSpPr>
            <a:spLocks noGrp="1"/>
          </p:cNvSpPr>
          <p:nvPr>
            <p:ph type="sldNum" sz="quarter" idx="12"/>
          </p:nvPr>
        </p:nvSpPr>
        <p:spPr/>
        <p:txBody>
          <a:bodyPr/>
          <a:lstStyle/>
          <a:p>
            <a:fld id="{19D85839-9BB3-C444-8CA8-B88B4B8B1ED4}" type="slidenum">
              <a:rPr lang="en-US" smtClean="0"/>
              <a:t>10</a:t>
            </a:fld>
            <a:endParaRPr lang="en-US"/>
          </a:p>
        </p:txBody>
      </p:sp>
    </p:spTree>
    <p:extLst>
      <p:ext uri="{BB962C8B-B14F-4D97-AF65-F5344CB8AC3E}">
        <p14:creationId xmlns:p14="http://schemas.microsoft.com/office/powerpoint/2010/main" val="2661697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71" y="1088914"/>
            <a:ext cx="8979858" cy="4832019"/>
          </a:xfrm>
          <a:prstGeom prst="rect">
            <a:avLst/>
          </a:prstGeom>
        </p:spPr>
      </p:pic>
      <p:sp>
        <p:nvSpPr>
          <p:cNvPr id="6" name="TextBox 5"/>
          <p:cNvSpPr txBox="1"/>
          <p:nvPr/>
        </p:nvSpPr>
        <p:spPr>
          <a:xfrm>
            <a:off x="2882697" y="285378"/>
            <a:ext cx="3367903" cy="523220"/>
          </a:xfrm>
          <a:prstGeom prst="rect">
            <a:avLst/>
          </a:prstGeom>
          <a:noFill/>
        </p:spPr>
        <p:txBody>
          <a:bodyPr wrap="square" rtlCol="0">
            <a:spAutoFit/>
          </a:bodyPr>
          <a:lstStyle/>
          <a:p>
            <a:pPr algn="ctr"/>
            <a:r>
              <a:rPr lang="en-US" sz="2800" u="sng" dirty="0" smtClean="0"/>
              <a:t>GlueX-doc-2616</a:t>
            </a:r>
            <a:endParaRPr lang="en-US" sz="2800" u="sng" dirty="0"/>
          </a:p>
        </p:txBody>
      </p:sp>
      <p:sp>
        <p:nvSpPr>
          <p:cNvPr id="2" name="Slide Number Placeholder 1"/>
          <p:cNvSpPr>
            <a:spLocks noGrp="1"/>
          </p:cNvSpPr>
          <p:nvPr>
            <p:ph type="sldNum" sz="quarter" idx="12"/>
          </p:nvPr>
        </p:nvSpPr>
        <p:spPr/>
        <p:txBody>
          <a:bodyPr/>
          <a:lstStyle/>
          <a:p>
            <a:fld id="{19D85839-9BB3-C444-8CA8-B88B4B8B1ED4}" type="slidenum">
              <a:rPr lang="en-US" smtClean="0"/>
              <a:t>11</a:t>
            </a:fld>
            <a:endParaRPr lang="en-US"/>
          </a:p>
        </p:txBody>
      </p:sp>
    </p:spTree>
    <p:extLst>
      <p:ext uri="{BB962C8B-B14F-4D97-AF65-F5344CB8AC3E}">
        <p14:creationId xmlns:p14="http://schemas.microsoft.com/office/powerpoint/2010/main" val="35315796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71" y="1131675"/>
            <a:ext cx="8979858" cy="4746496"/>
          </a:xfrm>
          <a:prstGeom prst="rect">
            <a:avLst/>
          </a:prstGeom>
        </p:spPr>
      </p:pic>
      <p:sp>
        <p:nvSpPr>
          <p:cNvPr id="6" name="TextBox 5"/>
          <p:cNvSpPr txBox="1"/>
          <p:nvPr/>
        </p:nvSpPr>
        <p:spPr>
          <a:xfrm>
            <a:off x="2882697" y="285378"/>
            <a:ext cx="3367903" cy="523220"/>
          </a:xfrm>
          <a:prstGeom prst="rect">
            <a:avLst/>
          </a:prstGeom>
          <a:noFill/>
        </p:spPr>
        <p:txBody>
          <a:bodyPr wrap="square" rtlCol="0">
            <a:spAutoFit/>
          </a:bodyPr>
          <a:lstStyle/>
          <a:p>
            <a:pPr algn="ctr"/>
            <a:r>
              <a:rPr lang="en-US" sz="2800" u="sng" dirty="0" smtClean="0"/>
              <a:t>GlueX-doc-2616</a:t>
            </a:r>
            <a:endParaRPr lang="en-US" sz="2800" u="sng" dirty="0"/>
          </a:p>
        </p:txBody>
      </p:sp>
      <p:sp>
        <p:nvSpPr>
          <p:cNvPr id="2" name="Slide Number Placeholder 1"/>
          <p:cNvSpPr>
            <a:spLocks noGrp="1"/>
          </p:cNvSpPr>
          <p:nvPr>
            <p:ph type="sldNum" sz="quarter" idx="12"/>
          </p:nvPr>
        </p:nvSpPr>
        <p:spPr/>
        <p:txBody>
          <a:bodyPr/>
          <a:lstStyle/>
          <a:p>
            <a:fld id="{19D85839-9BB3-C444-8CA8-B88B4B8B1ED4}" type="slidenum">
              <a:rPr lang="en-US" smtClean="0"/>
              <a:t>12</a:t>
            </a:fld>
            <a:endParaRPr lang="en-US"/>
          </a:p>
        </p:txBody>
      </p:sp>
    </p:spTree>
    <p:extLst>
      <p:ext uri="{BB962C8B-B14F-4D97-AF65-F5344CB8AC3E}">
        <p14:creationId xmlns:p14="http://schemas.microsoft.com/office/powerpoint/2010/main" val="18323628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141"/>
            <a:ext cx="8229600" cy="552959"/>
          </a:xfrm>
        </p:spPr>
        <p:txBody>
          <a:bodyPr>
            <a:normAutofit fontScale="90000"/>
          </a:bodyPr>
          <a:lstStyle/>
          <a:p>
            <a:r>
              <a:rPr lang="en-US" dirty="0" smtClean="0"/>
              <a:t>Things to take away from this talk…</a:t>
            </a:r>
            <a:endParaRPr lang="en-US" dirty="0"/>
          </a:p>
        </p:txBody>
      </p:sp>
      <p:sp>
        <p:nvSpPr>
          <p:cNvPr id="3" name="Content Placeholder 2"/>
          <p:cNvSpPr>
            <a:spLocks noGrp="1"/>
          </p:cNvSpPr>
          <p:nvPr>
            <p:ph idx="1"/>
          </p:nvPr>
        </p:nvSpPr>
        <p:spPr>
          <a:xfrm>
            <a:off x="99896" y="713446"/>
            <a:ext cx="8857868" cy="4998918"/>
          </a:xfrm>
        </p:spPr>
        <p:txBody>
          <a:bodyPr/>
          <a:lstStyle/>
          <a:p>
            <a:r>
              <a:rPr lang="en-US" sz="2400" dirty="0" smtClean="0"/>
              <a:t>CDC has been functioning well in beam thus far, timing distributions are reasonable, tracking finding and fitting is working, trips are low (but the current limit is high).</a:t>
            </a:r>
          </a:p>
          <a:p>
            <a:r>
              <a:rPr lang="en-US" sz="2400" dirty="0" smtClean="0"/>
              <a:t>11 channels with no data due to readout issues which can be likely be fixed after this run period.</a:t>
            </a:r>
          </a:p>
          <a:p>
            <a:r>
              <a:rPr lang="en-US" sz="2400" dirty="0" smtClean="0"/>
              <a:t>Noise in the chamber must be improved, and we need to minimize low angle particles reaching the CDC from upstream to avoid unwanted performance issues.</a:t>
            </a:r>
          </a:p>
          <a:p>
            <a:r>
              <a:rPr lang="en-US" sz="2400" dirty="0" smtClean="0"/>
              <a:t>Pedestal calibrations are stable.</a:t>
            </a:r>
          </a:p>
          <a:p>
            <a:r>
              <a:rPr lang="en-US" sz="2400" dirty="0" smtClean="0"/>
              <a:t>Energy scales need to be investigated.</a:t>
            </a:r>
          </a:p>
        </p:txBody>
      </p:sp>
      <p:pic>
        <p:nvPicPr>
          <p:cNvPr id="4" name="Picture 3" descr="Screen Shot 2014-12-09 at 5.4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76" y="3510155"/>
            <a:ext cx="3391023" cy="2976853"/>
          </a:xfrm>
          <a:prstGeom prst="rect">
            <a:avLst/>
          </a:prstGeom>
        </p:spPr>
      </p:pic>
      <p:sp>
        <p:nvSpPr>
          <p:cNvPr id="6" name="TextBox 5"/>
          <p:cNvSpPr txBox="1"/>
          <p:nvPr/>
        </p:nvSpPr>
        <p:spPr>
          <a:xfrm>
            <a:off x="756351" y="5322307"/>
            <a:ext cx="3653319" cy="523220"/>
          </a:xfrm>
          <a:prstGeom prst="rect">
            <a:avLst/>
          </a:prstGeom>
          <a:noFill/>
        </p:spPr>
        <p:txBody>
          <a:bodyPr wrap="square" rtlCol="0">
            <a:spAutoFit/>
          </a:bodyPr>
          <a:lstStyle/>
          <a:p>
            <a:pPr algn="ctr"/>
            <a:r>
              <a:rPr lang="en-US" sz="2800" dirty="0" smtClean="0"/>
              <a:t>Questions?</a:t>
            </a:r>
            <a:endParaRPr lang="en-US" sz="2800" dirty="0"/>
          </a:p>
        </p:txBody>
      </p:sp>
      <p:sp>
        <p:nvSpPr>
          <p:cNvPr id="7" name="Slide Number Placeholder 6"/>
          <p:cNvSpPr>
            <a:spLocks noGrp="1"/>
          </p:cNvSpPr>
          <p:nvPr>
            <p:ph type="sldNum" sz="quarter" idx="12"/>
          </p:nvPr>
        </p:nvSpPr>
        <p:spPr/>
        <p:txBody>
          <a:bodyPr/>
          <a:lstStyle/>
          <a:p>
            <a:fld id="{19D85839-9BB3-C444-8CA8-B88B4B8B1ED4}" type="slidenum">
              <a:rPr lang="en-US" smtClean="0"/>
              <a:t>13</a:t>
            </a:fld>
            <a:endParaRPr lang="en-US"/>
          </a:p>
        </p:txBody>
      </p:sp>
    </p:spTree>
    <p:extLst>
      <p:ext uri="{BB962C8B-B14F-4D97-AF65-F5344CB8AC3E}">
        <p14:creationId xmlns:p14="http://schemas.microsoft.com/office/powerpoint/2010/main" val="9675259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8850" y="28537"/>
            <a:ext cx="7263825" cy="523220"/>
          </a:xfrm>
          <a:prstGeom prst="rect">
            <a:avLst/>
          </a:prstGeom>
          <a:noFill/>
        </p:spPr>
        <p:txBody>
          <a:bodyPr wrap="square" rtlCol="0">
            <a:spAutoFit/>
          </a:bodyPr>
          <a:lstStyle/>
          <a:p>
            <a:pPr algn="ctr"/>
            <a:r>
              <a:rPr lang="en-US" sz="2800" b="1" u="sng" dirty="0" smtClean="0"/>
              <a:t>fADC125 Signals</a:t>
            </a:r>
            <a:endParaRPr lang="en-US" sz="2800" b="1" u="sng" dirty="0"/>
          </a:p>
        </p:txBody>
      </p:sp>
      <p:sp>
        <p:nvSpPr>
          <p:cNvPr id="7" name="TextBox 6"/>
          <p:cNvSpPr txBox="1"/>
          <p:nvPr/>
        </p:nvSpPr>
        <p:spPr>
          <a:xfrm>
            <a:off x="5394351" y="541387"/>
            <a:ext cx="3153842" cy="369332"/>
          </a:xfrm>
          <a:prstGeom prst="rect">
            <a:avLst/>
          </a:prstGeom>
          <a:noFill/>
        </p:spPr>
        <p:txBody>
          <a:bodyPr wrap="square" rtlCol="0">
            <a:spAutoFit/>
          </a:bodyPr>
          <a:lstStyle/>
          <a:p>
            <a:r>
              <a:rPr lang="en-US" u="sng" dirty="0" smtClean="0"/>
              <a:t>50nA 10</a:t>
            </a:r>
            <a:r>
              <a:rPr lang="en-US" u="sng" baseline="30000" dirty="0" smtClean="0"/>
              <a:t>-5</a:t>
            </a:r>
            <a:r>
              <a:rPr lang="en-US" u="sng" dirty="0" smtClean="0"/>
              <a:t> radiator (Run 1505)</a:t>
            </a:r>
            <a:endParaRPr lang="en-US" u="sng" dirty="0"/>
          </a:p>
        </p:txBody>
      </p:sp>
      <p:sp>
        <p:nvSpPr>
          <p:cNvPr id="8" name="TextBox 7"/>
          <p:cNvSpPr txBox="1"/>
          <p:nvPr/>
        </p:nvSpPr>
        <p:spPr>
          <a:xfrm>
            <a:off x="5308730" y="3472076"/>
            <a:ext cx="3153842" cy="369332"/>
          </a:xfrm>
          <a:prstGeom prst="rect">
            <a:avLst/>
          </a:prstGeom>
          <a:noFill/>
        </p:spPr>
        <p:txBody>
          <a:bodyPr wrap="square" rtlCol="0">
            <a:spAutoFit/>
          </a:bodyPr>
          <a:lstStyle/>
          <a:p>
            <a:pPr algn="ctr"/>
            <a:r>
              <a:rPr lang="en-US" u="sng" dirty="0" smtClean="0"/>
              <a:t>100nA 10</a:t>
            </a:r>
            <a:r>
              <a:rPr lang="en-US" u="sng" baseline="30000" dirty="0" smtClean="0"/>
              <a:t>-4</a:t>
            </a:r>
            <a:r>
              <a:rPr lang="en-US" u="sng" dirty="0" smtClean="0"/>
              <a:t> radiator (Run 1561)</a:t>
            </a:r>
            <a:endParaRPr lang="en-US" u="sng" dirty="0"/>
          </a:p>
        </p:txBody>
      </p:sp>
      <p:pic>
        <p:nvPicPr>
          <p:cNvPr id="9" name="Picture 8" descr="Screen Shot 2014-12-05 at 1.31.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852" y="988116"/>
            <a:ext cx="3581963" cy="2390677"/>
          </a:xfrm>
          <a:prstGeom prst="rect">
            <a:avLst/>
          </a:prstGeom>
        </p:spPr>
      </p:pic>
      <p:pic>
        <p:nvPicPr>
          <p:cNvPr id="10" name="Picture 9" descr="Screen Shot 2014-12-05 at 1.35.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851" y="3908093"/>
            <a:ext cx="3581963" cy="2387975"/>
          </a:xfrm>
          <a:prstGeom prst="rect">
            <a:avLst/>
          </a:prstGeom>
        </p:spPr>
      </p:pic>
      <p:pic>
        <p:nvPicPr>
          <p:cNvPr id="11" name="Picture 10" descr="p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68" y="855571"/>
            <a:ext cx="3601436" cy="2587967"/>
          </a:xfrm>
          <a:prstGeom prst="rect">
            <a:avLst/>
          </a:prstGeom>
        </p:spPr>
      </p:pic>
      <p:pic>
        <p:nvPicPr>
          <p:cNvPr id="12" name="Picture 11" descr="prot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67" y="3820671"/>
            <a:ext cx="3629978" cy="2608477"/>
          </a:xfrm>
          <a:prstGeom prst="rect">
            <a:avLst/>
          </a:prstGeom>
        </p:spPr>
      </p:pic>
      <p:sp>
        <p:nvSpPr>
          <p:cNvPr id="13" name="TextBox 12"/>
          <p:cNvSpPr txBox="1"/>
          <p:nvPr/>
        </p:nvSpPr>
        <p:spPr>
          <a:xfrm>
            <a:off x="970412" y="498580"/>
            <a:ext cx="3116170" cy="369332"/>
          </a:xfrm>
          <a:prstGeom prst="rect">
            <a:avLst/>
          </a:prstGeom>
          <a:noFill/>
        </p:spPr>
        <p:txBody>
          <a:bodyPr wrap="square" rtlCol="0">
            <a:spAutoFit/>
          </a:bodyPr>
          <a:lstStyle/>
          <a:p>
            <a:pPr algn="ctr"/>
            <a:r>
              <a:rPr lang="en-US" u="sng" dirty="0" smtClean="0"/>
              <a:t>“Tagged” pion from </a:t>
            </a:r>
            <a:r>
              <a:rPr lang="en-US" u="sng" dirty="0" err="1" smtClean="0"/>
              <a:t>dE</a:t>
            </a:r>
            <a:r>
              <a:rPr lang="en-US" u="sng" dirty="0" smtClean="0"/>
              <a:t>/dx</a:t>
            </a:r>
            <a:endParaRPr lang="en-US" u="sng" dirty="0"/>
          </a:p>
        </p:txBody>
      </p:sp>
      <p:sp>
        <p:nvSpPr>
          <p:cNvPr id="14" name="TextBox 13"/>
          <p:cNvSpPr txBox="1"/>
          <p:nvPr/>
        </p:nvSpPr>
        <p:spPr>
          <a:xfrm>
            <a:off x="870515" y="3415000"/>
            <a:ext cx="3116170" cy="369332"/>
          </a:xfrm>
          <a:prstGeom prst="rect">
            <a:avLst/>
          </a:prstGeom>
          <a:noFill/>
        </p:spPr>
        <p:txBody>
          <a:bodyPr wrap="square" rtlCol="0">
            <a:spAutoFit/>
          </a:bodyPr>
          <a:lstStyle/>
          <a:p>
            <a:pPr algn="ctr"/>
            <a:r>
              <a:rPr lang="en-US" u="sng" dirty="0" smtClean="0"/>
              <a:t>“Tagged” proton from </a:t>
            </a:r>
            <a:r>
              <a:rPr lang="en-US" u="sng" dirty="0" err="1" smtClean="0"/>
              <a:t>dE</a:t>
            </a:r>
            <a:r>
              <a:rPr lang="en-US" u="sng" dirty="0" smtClean="0"/>
              <a:t>/dx</a:t>
            </a:r>
            <a:endParaRPr lang="en-US" u="sng" dirty="0"/>
          </a:p>
        </p:txBody>
      </p:sp>
      <p:sp>
        <p:nvSpPr>
          <p:cNvPr id="15" name="Slide Number Placeholder 14"/>
          <p:cNvSpPr>
            <a:spLocks noGrp="1"/>
          </p:cNvSpPr>
          <p:nvPr>
            <p:ph type="sldNum" sz="quarter" idx="12"/>
          </p:nvPr>
        </p:nvSpPr>
        <p:spPr/>
        <p:txBody>
          <a:bodyPr/>
          <a:lstStyle/>
          <a:p>
            <a:fld id="{19D85839-9BB3-C444-8CA8-B88B4B8B1ED4}" type="slidenum">
              <a:rPr lang="en-US" smtClean="0"/>
              <a:t>2</a:t>
            </a:fld>
            <a:endParaRPr lang="en-US"/>
          </a:p>
        </p:txBody>
      </p:sp>
    </p:spTree>
    <p:extLst>
      <p:ext uri="{BB962C8B-B14F-4D97-AF65-F5344CB8AC3E}">
        <p14:creationId xmlns:p14="http://schemas.microsoft.com/office/powerpoint/2010/main" val="18260050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8850" y="28537"/>
            <a:ext cx="7263825" cy="523220"/>
          </a:xfrm>
          <a:prstGeom prst="rect">
            <a:avLst/>
          </a:prstGeom>
          <a:noFill/>
        </p:spPr>
        <p:txBody>
          <a:bodyPr wrap="square" rtlCol="0">
            <a:spAutoFit/>
          </a:bodyPr>
          <a:lstStyle/>
          <a:p>
            <a:pPr algn="ctr"/>
            <a:r>
              <a:rPr lang="en-US" sz="2800" b="1" u="sng" dirty="0" smtClean="0"/>
              <a:t>fADC125 Timing</a:t>
            </a:r>
            <a:endParaRPr lang="en-US" sz="2800" b="1" u="sng" dirty="0"/>
          </a:p>
        </p:txBody>
      </p:sp>
      <p:sp>
        <p:nvSpPr>
          <p:cNvPr id="5" name="Rectangle 4"/>
          <p:cNvSpPr/>
          <p:nvPr/>
        </p:nvSpPr>
        <p:spPr>
          <a:xfrm>
            <a:off x="0" y="684907"/>
            <a:ext cx="4580919" cy="372418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80919" y="684907"/>
            <a:ext cx="4563081" cy="372418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9163" y="726053"/>
            <a:ext cx="3153842" cy="369332"/>
          </a:xfrm>
          <a:prstGeom prst="rect">
            <a:avLst/>
          </a:prstGeom>
          <a:noFill/>
        </p:spPr>
        <p:txBody>
          <a:bodyPr wrap="square" rtlCol="0">
            <a:spAutoFit/>
          </a:bodyPr>
          <a:lstStyle/>
          <a:p>
            <a:r>
              <a:rPr lang="en-US" u="sng" dirty="0" smtClean="0"/>
              <a:t>50nA 10</a:t>
            </a:r>
            <a:r>
              <a:rPr lang="en-US" u="sng" baseline="30000" dirty="0" smtClean="0"/>
              <a:t>-5</a:t>
            </a:r>
            <a:r>
              <a:rPr lang="en-US" u="sng" dirty="0" smtClean="0"/>
              <a:t> radiator (Run 1505)</a:t>
            </a:r>
            <a:endParaRPr lang="en-US" u="sng" dirty="0"/>
          </a:p>
        </p:txBody>
      </p:sp>
      <p:sp>
        <p:nvSpPr>
          <p:cNvPr id="8" name="TextBox 7"/>
          <p:cNvSpPr txBox="1"/>
          <p:nvPr/>
        </p:nvSpPr>
        <p:spPr>
          <a:xfrm>
            <a:off x="5208833" y="760980"/>
            <a:ext cx="3153842" cy="369332"/>
          </a:xfrm>
          <a:prstGeom prst="rect">
            <a:avLst/>
          </a:prstGeom>
          <a:noFill/>
        </p:spPr>
        <p:txBody>
          <a:bodyPr wrap="square" rtlCol="0">
            <a:spAutoFit/>
          </a:bodyPr>
          <a:lstStyle/>
          <a:p>
            <a:r>
              <a:rPr lang="en-US" u="sng" dirty="0" smtClean="0"/>
              <a:t>100nA 10</a:t>
            </a:r>
            <a:r>
              <a:rPr lang="en-US" u="sng" baseline="30000" dirty="0" smtClean="0"/>
              <a:t>-4</a:t>
            </a:r>
            <a:r>
              <a:rPr lang="en-US" u="sng" dirty="0" smtClean="0"/>
              <a:t> radiator (Run 1561)</a:t>
            </a:r>
            <a:endParaRPr lang="en-US" u="sng"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34" y="1274303"/>
            <a:ext cx="4218581" cy="29599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497" y="1283772"/>
            <a:ext cx="4217424" cy="2956332"/>
          </a:xfrm>
          <a:prstGeom prst="rect">
            <a:avLst/>
          </a:prstGeom>
        </p:spPr>
      </p:pic>
      <p:sp>
        <p:nvSpPr>
          <p:cNvPr id="2" name="TextBox 1"/>
          <p:cNvSpPr txBox="1"/>
          <p:nvPr/>
        </p:nvSpPr>
        <p:spPr>
          <a:xfrm>
            <a:off x="174034" y="4906849"/>
            <a:ext cx="8716660" cy="369332"/>
          </a:xfrm>
          <a:prstGeom prst="rect">
            <a:avLst/>
          </a:prstGeom>
          <a:noFill/>
        </p:spPr>
        <p:txBody>
          <a:bodyPr wrap="square" rtlCol="0">
            <a:spAutoFit/>
          </a:bodyPr>
          <a:lstStyle/>
          <a:p>
            <a:pPr marL="285750" indent="-285750">
              <a:buFont typeface="Arial"/>
              <a:buChar char="•"/>
            </a:pPr>
            <a:r>
              <a:rPr lang="en-US" dirty="0" smtClean="0"/>
              <a:t>The signals are within the window. We are capturing up to the maximum drift time. </a:t>
            </a:r>
            <a:endParaRPr lang="en-US" dirty="0"/>
          </a:p>
        </p:txBody>
      </p:sp>
      <p:sp>
        <p:nvSpPr>
          <p:cNvPr id="3" name="Slide Number Placeholder 2"/>
          <p:cNvSpPr>
            <a:spLocks noGrp="1"/>
          </p:cNvSpPr>
          <p:nvPr>
            <p:ph type="sldNum" sz="quarter" idx="12"/>
          </p:nvPr>
        </p:nvSpPr>
        <p:spPr/>
        <p:txBody>
          <a:bodyPr/>
          <a:lstStyle/>
          <a:p>
            <a:fld id="{19D85839-9BB3-C444-8CA8-B88B4B8B1ED4}" type="slidenum">
              <a:rPr lang="en-US" smtClean="0"/>
              <a:t>3</a:t>
            </a:fld>
            <a:endParaRPr lang="en-US"/>
          </a:p>
        </p:txBody>
      </p:sp>
    </p:spTree>
    <p:extLst>
      <p:ext uri="{BB962C8B-B14F-4D97-AF65-F5344CB8AC3E}">
        <p14:creationId xmlns:p14="http://schemas.microsoft.com/office/powerpoint/2010/main" val="41113933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8850" y="28537"/>
            <a:ext cx="7263825" cy="523220"/>
          </a:xfrm>
          <a:prstGeom prst="rect">
            <a:avLst/>
          </a:prstGeom>
          <a:noFill/>
        </p:spPr>
        <p:txBody>
          <a:bodyPr wrap="square" rtlCol="0">
            <a:spAutoFit/>
          </a:bodyPr>
          <a:lstStyle/>
          <a:p>
            <a:pPr algn="ctr"/>
            <a:r>
              <a:rPr lang="en-US" sz="2800" b="1" u="sng" dirty="0" smtClean="0"/>
              <a:t>fADC125 </a:t>
            </a:r>
            <a:r>
              <a:rPr lang="en-US" sz="2800" b="1" u="sng" dirty="0" smtClean="0"/>
              <a:t>Timing</a:t>
            </a:r>
            <a:endParaRPr lang="en-US" sz="2800" b="1" u="sng" dirty="0"/>
          </a:p>
        </p:txBody>
      </p:sp>
      <p:sp>
        <p:nvSpPr>
          <p:cNvPr id="5" name="Rectangle 4"/>
          <p:cNvSpPr/>
          <p:nvPr/>
        </p:nvSpPr>
        <p:spPr>
          <a:xfrm>
            <a:off x="0" y="684907"/>
            <a:ext cx="4580919" cy="372418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80919" y="684907"/>
            <a:ext cx="4563081" cy="372418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9163" y="726053"/>
            <a:ext cx="3153842" cy="369332"/>
          </a:xfrm>
          <a:prstGeom prst="rect">
            <a:avLst/>
          </a:prstGeom>
          <a:noFill/>
        </p:spPr>
        <p:txBody>
          <a:bodyPr wrap="square" rtlCol="0">
            <a:spAutoFit/>
          </a:bodyPr>
          <a:lstStyle/>
          <a:p>
            <a:r>
              <a:rPr lang="en-US" u="sng" dirty="0" smtClean="0"/>
              <a:t>50nA 10</a:t>
            </a:r>
            <a:r>
              <a:rPr lang="en-US" u="sng" baseline="30000" dirty="0" smtClean="0"/>
              <a:t>-5</a:t>
            </a:r>
            <a:r>
              <a:rPr lang="en-US" u="sng" dirty="0" smtClean="0"/>
              <a:t> radiator (Run 1505)</a:t>
            </a:r>
            <a:endParaRPr lang="en-US" u="sng" dirty="0"/>
          </a:p>
        </p:txBody>
      </p:sp>
      <p:sp>
        <p:nvSpPr>
          <p:cNvPr id="8" name="TextBox 7"/>
          <p:cNvSpPr txBox="1"/>
          <p:nvPr/>
        </p:nvSpPr>
        <p:spPr>
          <a:xfrm>
            <a:off x="5208833" y="760980"/>
            <a:ext cx="3153842" cy="369332"/>
          </a:xfrm>
          <a:prstGeom prst="rect">
            <a:avLst/>
          </a:prstGeom>
          <a:noFill/>
        </p:spPr>
        <p:txBody>
          <a:bodyPr wrap="square" rtlCol="0">
            <a:spAutoFit/>
          </a:bodyPr>
          <a:lstStyle/>
          <a:p>
            <a:r>
              <a:rPr lang="en-US" u="sng" dirty="0" smtClean="0"/>
              <a:t>100nA 10</a:t>
            </a:r>
            <a:r>
              <a:rPr lang="en-US" u="sng" baseline="30000" dirty="0" smtClean="0"/>
              <a:t>-4</a:t>
            </a:r>
            <a:r>
              <a:rPr lang="en-US" u="sng" dirty="0" smtClean="0"/>
              <a:t> radiator (Run 1561)</a:t>
            </a:r>
            <a:endParaRPr lang="en-US" u="sng"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34" y="1275693"/>
            <a:ext cx="4218581" cy="295714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158" y="1283772"/>
            <a:ext cx="4244101" cy="2956332"/>
          </a:xfrm>
          <a:prstGeom prst="rect">
            <a:avLst/>
          </a:prstGeom>
        </p:spPr>
      </p:pic>
      <p:sp>
        <p:nvSpPr>
          <p:cNvPr id="2" name="TextBox 1"/>
          <p:cNvSpPr txBox="1"/>
          <p:nvPr/>
        </p:nvSpPr>
        <p:spPr>
          <a:xfrm>
            <a:off x="174034" y="4908509"/>
            <a:ext cx="8673847" cy="369332"/>
          </a:xfrm>
          <a:prstGeom prst="rect">
            <a:avLst/>
          </a:prstGeom>
          <a:noFill/>
        </p:spPr>
        <p:txBody>
          <a:bodyPr wrap="square" rtlCol="0">
            <a:spAutoFit/>
          </a:bodyPr>
          <a:lstStyle/>
          <a:p>
            <a:pPr marL="285750" indent="-285750">
              <a:buFont typeface="Arial"/>
              <a:buChar char="•"/>
            </a:pPr>
            <a:r>
              <a:rPr lang="en-US" dirty="0" smtClean="0"/>
              <a:t>Lots of noise in this measurement on the inner straws.</a:t>
            </a:r>
            <a:endParaRPr lang="en-US" dirty="0"/>
          </a:p>
        </p:txBody>
      </p:sp>
      <p:sp>
        <p:nvSpPr>
          <p:cNvPr id="3" name="Slide Number Placeholder 2"/>
          <p:cNvSpPr>
            <a:spLocks noGrp="1"/>
          </p:cNvSpPr>
          <p:nvPr>
            <p:ph type="sldNum" sz="quarter" idx="12"/>
          </p:nvPr>
        </p:nvSpPr>
        <p:spPr/>
        <p:txBody>
          <a:bodyPr/>
          <a:lstStyle/>
          <a:p>
            <a:fld id="{19D85839-9BB3-C444-8CA8-B88B4B8B1ED4}" type="slidenum">
              <a:rPr lang="en-US" smtClean="0"/>
              <a:t>4</a:t>
            </a:fld>
            <a:endParaRPr lang="en-US"/>
          </a:p>
        </p:txBody>
      </p:sp>
    </p:spTree>
    <p:extLst>
      <p:ext uri="{BB962C8B-B14F-4D97-AF65-F5344CB8AC3E}">
        <p14:creationId xmlns:p14="http://schemas.microsoft.com/office/powerpoint/2010/main" val="20952752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8850" y="28537"/>
            <a:ext cx="7263825" cy="523220"/>
          </a:xfrm>
          <a:prstGeom prst="rect">
            <a:avLst/>
          </a:prstGeom>
          <a:noFill/>
        </p:spPr>
        <p:txBody>
          <a:bodyPr wrap="square" rtlCol="0">
            <a:spAutoFit/>
          </a:bodyPr>
          <a:lstStyle/>
          <a:p>
            <a:pPr algn="ctr"/>
            <a:r>
              <a:rPr lang="en-US" sz="2800" b="1" u="sng" dirty="0" smtClean="0">
                <a:latin typeface="Arial"/>
                <a:cs typeface="Arial"/>
              </a:rPr>
              <a:t>fADC125 Pulse Height</a:t>
            </a:r>
            <a:endParaRPr lang="en-US" sz="2800" b="1" u="sng" dirty="0">
              <a:latin typeface="Arial"/>
              <a:cs typeface="Arial"/>
            </a:endParaRPr>
          </a:p>
        </p:txBody>
      </p:sp>
      <p:pic>
        <p:nvPicPr>
          <p:cNvPr id="2" name="Picture 1" descr="HVSca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16854" y="-774240"/>
            <a:ext cx="5170080" cy="8992132"/>
          </a:xfrm>
          <a:prstGeom prst="rect">
            <a:avLst/>
          </a:prstGeom>
        </p:spPr>
      </p:pic>
      <p:sp>
        <p:nvSpPr>
          <p:cNvPr id="3" name="TextBox 2"/>
          <p:cNvSpPr txBox="1"/>
          <p:nvPr/>
        </p:nvSpPr>
        <p:spPr>
          <a:xfrm>
            <a:off x="371040" y="551757"/>
            <a:ext cx="8334134" cy="369332"/>
          </a:xfrm>
          <a:prstGeom prst="rect">
            <a:avLst/>
          </a:prstGeom>
          <a:noFill/>
        </p:spPr>
        <p:txBody>
          <a:bodyPr wrap="square" rtlCol="0">
            <a:spAutoFit/>
          </a:bodyPr>
          <a:lstStyle/>
          <a:p>
            <a:pPr algn="ctr"/>
            <a:r>
              <a:rPr lang="en-US" dirty="0" smtClean="0">
                <a:latin typeface="Arial"/>
                <a:cs typeface="Arial"/>
              </a:rPr>
              <a:t>High voltage scan from 1975 to 2125 V in 25V steps  </a:t>
            </a:r>
            <a:endParaRPr lang="en-US" dirty="0">
              <a:latin typeface="Arial"/>
              <a:cs typeface="Arial"/>
            </a:endParaRPr>
          </a:p>
        </p:txBody>
      </p:sp>
      <p:sp>
        <p:nvSpPr>
          <p:cNvPr id="11" name="TextBox 10"/>
          <p:cNvSpPr txBox="1"/>
          <p:nvPr/>
        </p:nvSpPr>
        <p:spPr>
          <a:xfrm>
            <a:off x="6778618" y="4366291"/>
            <a:ext cx="2319341" cy="1200329"/>
          </a:xfrm>
          <a:prstGeom prst="rect">
            <a:avLst/>
          </a:prstGeom>
          <a:noFill/>
        </p:spPr>
        <p:txBody>
          <a:bodyPr wrap="square" rtlCol="0">
            <a:spAutoFit/>
          </a:bodyPr>
          <a:lstStyle/>
          <a:p>
            <a:pPr algn="ctr"/>
            <a:r>
              <a:rPr lang="en-US" dirty="0" smtClean="0">
                <a:latin typeface="Arial"/>
                <a:cs typeface="Arial"/>
              </a:rPr>
              <a:t>These values are higher than expected from earlier running with </a:t>
            </a:r>
            <a:r>
              <a:rPr lang="en-US" dirty="0" err="1" smtClean="0">
                <a:latin typeface="Arial"/>
                <a:cs typeface="Arial"/>
              </a:rPr>
              <a:t>cosmics</a:t>
            </a:r>
            <a:r>
              <a:rPr lang="en-US" dirty="0" smtClean="0">
                <a:latin typeface="Arial"/>
                <a:cs typeface="Arial"/>
              </a:rPr>
              <a:t>…</a:t>
            </a:r>
            <a:endParaRPr lang="en-US" dirty="0">
              <a:latin typeface="Arial"/>
              <a:cs typeface="Arial"/>
            </a:endParaRPr>
          </a:p>
        </p:txBody>
      </p:sp>
      <p:sp>
        <p:nvSpPr>
          <p:cNvPr id="12" name="Slide Number Placeholder 11"/>
          <p:cNvSpPr>
            <a:spLocks noGrp="1"/>
          </p:cNvSpPr>
          <p:nvPr>
            <p:ph type="sldNum" sz="quarter" idx="12"/>
          </p:nvPr>
        </p:nvSpPr>
        <p:spPr/>
        <p:txBody>
          <a:bodyPr/>
          <a:lstStyle/>
          <a:p>
            <a:fld id="{19D85839-9BB3-C444-8CA8-B88B4B8B1ED4}" type="slidenum">
              <a:rPr lang="en-US" smtClean="0"/>
              <a:t>5</a:t>
            </a:fld>
            <a:endParaRPr lang="en-US"/>
          </a:p>
        </p:txBody>
      </p:sp>
    </p:spTree>
    <p:extLst>
      <p:ext uri="{BB962C8B-B14F-4D97-AF65-F5344CB8AC3E}">
        <p14:creationId xmlns:p14="http://schemas.microsoft.com/office/powerpoint/2010/main" val="13588756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8850" y="28537"/>
            <a:ext cx="7263825" cy="523220"/>
          </a:xfrm>
          <a:prstGeom prst="rect">
            <a:avLst/>
          </a:prstGeom>
          <a:noFill/>
        </p:spPr>
        <p:txBody>
          <a:bodyPr wrap="square" rtlCol="0">
            <a:spAutoFit/>
          </a:bodyPr>
          <a:lstStyle/>
          <a:p>
            <a:pPr algn="ctr"/>
            <a:r>
              <a:rPr lang="en-US" sz="2800" b="1" u="sng" dirty="0" smtClean="0"/>
              <a:t>fADC125 Pedestals</a:t>
            </a:r>
            <a:endParaRPr lang="en-US" sz="2800" b="1" u="sng" dirty="0"/>
          </a:p>
        </p:txBody>
      </p:sp>
      <p:sp>
        <p:nvSpPr>
          <p:cNvPr id="5" name="Rectangle 4"/>
          <p:cNvSpPr/>
          <p:nvPr/>
        </p:nvSpPr>
        <p:spPr>
          <a:xfrm>
            <a:off x="0" y="684907"/>
            <a:ext cx="4580919" cy="372418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80919" y="684907"/>
            <a:ext cx="4563081" cy="372418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9163" y="726053"/>
            <a:ext cx="3153842" cy="369332"/>
          </a:xfrm>
          <a:prstGeom prst="rect">
            <a:avLst/>
          </a:prstGeom>
          <a:noFill/>
        </p:spPr>
        <p:txBody>
          <a:bodyPr wrap="square" rtlCol="0">
            <a:spAutoFit/>
          </a:bodyPr>
          <a:lstStyle/>
          <a:p>
            <a:r>
              <a:rPr lang="en-US" u="sng" dirty="0" smtClean="0"/>
              <a:t>50nA 10</a:t>
            </a:r>
            <a:r>
              <a:rPr lang="en-US" u="sng" baseline="30000" dirty="0" smtClean="0"/>
              <a:t>-5</a:t>
            </a:r>
            <a:r>
              <a:rPr lang="en-US" u="sng" dirty="0" smtClean="0"/>
              <a:t> radiator (Run 1505)</a:t>
            </a:r>
            <a:endParaRPr lang="en-US" u="sng" dirty="0"/>
          </a:p>
        </p:txBody>
      </p:sp>
      <p:sp>
        <p:nvSpPr>
          <p:cNvPr id="8" name="TextBox 7"/>
          <p:cNvSpPr txBox="1"/>
          <p:nvPr/>
        </p:nvSpPr>
        <p:spPr>
          <a:xfrm>
            <a:off x="5208833" y="760980"/>
            <a:ext cx="3153842" cy="369332"/>
          </a:xfrm>
          <a:prstGeom prst="rect">
            <a:avLst/>
          </a:prstGeom>
          <a:noFill/>
        </p:spPr>
        <p:txBody>
          <a:bodyPr wrap="square" rtlCol="0">
            <a:spAutoFit/>
          </a:bodyPr>
          <a:lstStyle/>
          <a:p>
            <a:r>
              <a:rPr lang="en-US" u="sng" dirty="0" smtClean="0"/>
              <a:t>100nA 10</a:t>
            </a:r>
            <a:r>
              <a:rPr lang="en-US" u="sng" baseline="30000" dirty="0" smtClean="0"/>
              <a:t>-4</a:t>
            </a:r>
            <a:r>
              <a:rPr lang="en-US" u="sng" dirty="0" smtClean="0"/>
              <a:t> radiator (Run 1561)</a:t>
            </a:r>
            <a:endParaRPr lang="en-US" u="sng"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81" y="1275693"/>
            <a:ext cx="4211687" cy="295714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620" y="1283772"/>
            <a:ext cx="4237178" cy="2956332"/>
          </a:xfrm>
          <a:prstGeom prst="rect">
            <a:avLst/>
          </a:prstGeom>
        </p:spPr>
      </p:pic>
      <p:sp>
        <p:nvSpPr>
          <p:cNvPr id="2" name="TextBox 1"/>
          <p:cNvSpPr txBox="1"/>
          <p:nvPr/>
        </p:nvSpPr>
        <p:spPr>
          <a:xfrm>
            <a:off x="177481" y="4680207"/>
            <a:ext cx="8839317" cy="1754327"/>
          </a:xfrm>
          <a:prstGeom prst="rect">
            <a:avLst/>
          </a:prstGeom>
          <a:noFill/>
        </p:spPr>
        <p:txBody>
          <a:bodyPr wrap="square" rtlCol="0">
            <a:spAutoFit/>
          </a:bodyPr>
          <a:lstStyle/>
          <a:p>
            <a:pPr marL="285750" indent="-285750">
              <a:buFont typeface="Arial"/>
              <a:buChar char="•"/>
            </a:pPr>
            <a:r>
              <a:rPr lang="en-US" dirty="0" smtClean="0"/>
              <a:t>Since our noise is so high, we are not as sensitive to small changes in the pedestal value as some other detectors. Pedestals were last set before Thanksgiving, have not drifted substantially. Weekly calibrations should be adequate, but pedestals should be monitored for outliers.</a:t>
            </a:r>
          </a:p>
          <a:p>
            <a:pPr marL="285750" indent="-285750">
              <a:buFont typeface="Arial"/>
              <a:buChar char="•"/>
            </a:pPr>
            <a:endParaRPr lang="en-US" dirty="0"/>
          </a:p>
          <a:p>
            <a:pPr marL="285750" indent="-285750">
              <a:buFont typeface="Arial"/>
              <a:buChar char="•"/>
            </a:pPr>
            <a:r>
              <a:rPr lang="en-US" dirty="0" smtClean="0"/>
              <a:t>The </a:t>
            </a:r>
            <a:r>
              <a:rPr lang="en-US" dirty="0" err="1" smtClean="0"/>
              <a:t>sparsification</a:t>
            </a:r>
            <a:r>
              <a:rPr lang="en-US" dirty="0" smtClean="0"/>
              <a:t> threshold is currently set to 7x the baseline RMS per individual channel. </a:t>
            </a:r>
            <a:endParaRPr lang="en-US" dirty="0"/>
          </a:p>
        </p:txBody>
      </p:sp>
      <p:sp>
        <p:nvSpPr>
          <p:cNvPr id="3" name="Slide Number Placeholder 2"/>
          <p:cNvSpPr>
            <a:spLocks noGrp="1"/>
          </p:cNvSpPr>
          <p:nvPr>
            <p:ph type="sldNum" sz="quarter" idx="12"/>
          </p:nvPr>
        </p:nvSpPr>
        <p:spPr/>
        <p:txBody>
          <a:bodyPr/>
          <a:lstStyle/>
          <a:p>
            <a:fld id="{19D85839-9BB3-C444-8CA8-B88B4B8B1ED4}" type="slidenum">
              <a:rPr lang="en-US" smtClean="0"/>
              <a:t>6</a:t>
            </a:fld>
            <a:endParaRPr lang="en-US"/>
          </a:p>
        </p:txBody>
      </p:sp>
    </p:spTree>
    <p:extLst>
      <p:ext uri="{BB962C8B-B14F-4D97-AF65-F5344CB8AC3E}">
        <p14:creationId xmlns:p14="http://schemas.microsoft.com/office/powerpoint/2010/main" val="14376443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8850" y="28537"/>
            <a:ext cx="7263825" cy="461665"/>
          </a:xfrm>
          <a:prstGeom prst="rect">
            <a:avLst/>
          </a:prstGeom>
          <a:noFill/>
        </p:spPr>
        <p:txBody>
          <a:bodyPr wrap="square" rtlCol="0">
            <a:spAutoFit/>
          </a:bodyPr>
          <a:lstStyle/>
          <a:p>
            <a:pPr algn="ctr"/>
            <a:r>
              <a:rPr lang="en-US" sz="2400" b="1" u="sng" dirty="0" smtClean="0"/>
              <a:t>fADC125 Pedestals Run 1802-1843 </a:t>
            </a:r>
            <a:endParaRPr lang="en-US" sz="2400" b="1" u="sng" dirty="0"/>
          </a:p>
        </p:txBody>
      </p:sp>
      <p:pic>
        <p:nvPicPr>
          <p:cNvPr id="3" name="Picture 2" descr="cdcR1S29_pedestalR1802_R184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702" y="490202"/>
            <a:ext cx="6044945" cy="2516061"/>
          </a:xfrm>
          <a:prstGeom prst="rect">
            <a:avLst/>
          </a:prstGeom>
        </p:spPr>
      </p:pic>
      <p:pic>
        <p:nvPicPr>
          <p:cNvPr id="11" name="Picture 10" descr="run1602ped_in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95" y="3524423"/>
            <a:ext cx="4358686" cy="2931735"/>
          </a:xfrm>
          <a:prstGeom prst="rect">
            <a:avLst/>
          </a:prstGeom>
        </p:spPr>
      </p:pic>
      <p:sp>
        <p:nvSpPr>
          <p:cNvPr id="12" name="TextBox 11"/>
          <p:cNvSpPr txBox="1"/>
          <p:nvPr/>
        </p:nvSpPr>
        <p:spPr>
          <a:xfrm>
            <a:off x="1098850" y="2906298"/>
            <a:ext cx="7263825" cy="461665"/>
          </a:xfrm>
          <a:prstGeom prst="rect">
            <a:avLst/>
          </a:prstGeom>
          <a:noFill/>
        </p:spPr>
        <p:txBody>
          <a:bodyPr wrap="square" rtlCol="0">
            <a:spAutoFit/>
          </a:bodyPr>
          <a:lstStyle/>
          <a:p>
            <a:pPr algn="ctr"/>
            <a:r>
              <a:rPr lang="en-US" sz="2400" b="1" u="sng" dirty="0" smtClean="0"/>
              <a:t>fADC125 Pedestals Run 1602</a:t>
            </a:r>
            <a:endParaRPr lang="en-US" sz="2400" b="1" u="sng" dirty="0"/>
          </a:p>
        </p:txBody>
      </p:sp>
      <p:pic>
        <p:nvPicPr>
          <p:cNvPr id="13" name="Picture 12" descr="run1602ped_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001" y="3473394"/>
            <a:ext cx="4434553" cy="2982764"/>
          </a:xfrm>
          <a:prstGeom prst="rect">
            <a:avLst/>
          </a:prstGeom>
        </p:spPr>
      </p:pic>
      <p:sp>
        <p:nvSpPr>
          <p:cNvPr id="14" name="Slide Number Placeholder 13"/>
          <p:cNvSpPr>
            <a:spLocks noGrp="1"/>
          </p:cNvSpPr>
          <p:nvPr>
            <p:ph type="sldNum" sz="quarter" idx="12"/>
          </p:nvPr>
        </p:nvSpPr>
        <p:spPr/>
        <p:txBody>
          <a:bodyPr/>
          <a:lstStyle/>
          <a:p>
            <a:fld id="{19D85839-9BB3-C444-8CA8-B88B4B8B1ED4}" type="slidenum">
              <a:rPr lang="en-US" smtClean="0"/>
              <a:t>7</a:t>
            </a:fld>
            <a:endParaRPr lang="en-US"/>
          </a:p>
        </p:txBody>
      </p:sp>
    </p:spTree>
    <p:extLst>
      <p:ext uri="{BB962C8B-B14F-4D97-AF65-F5344CB8AC3E}">
        <p14:creationId xmlns:p14="http://schemas.microsoft.com/office/powerpoint/2010/main" val="37753717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0308" y="-85615"/>
            <a:ext cx="7263825" cy="523220"/>
          </a:xfrm>
          <a:prstGeom prst="rect">
            <a:avLst/>
          </a:prstGeom>
          <a:noFill/>
        </p:spPr>
        <p:txBody>
          <a:bodyPr wrap="square" rtlCol="0">
            <a:spAutoFit/>
          </a:bodyPr>
          <a:lstStyle/>
          <a:p>
            <a:pPr algn="ctr"/>
            <a:r>
              <a:rPr lang="en-US" sz="2800" b="1" u="sng" dirty="0" smtClean="0"/>
              <a:t>fADC125 </a:t>
            </a:r>
            <a:r>
              <a:rPr lang="en-US" sz="2800" b="1" u="sng" dirty="0" smtClean="0"/>
              <a:t>Pedestals</a:t>
            </a:r>
            <a:endParaRPr lang="en-US" sz="2800" b="1" u="sng" dirty="0"/>
          </a:p>
        </p:txBody>
      </p:sp>
      <p:sp>
        <p:nvSpPr>
          <p:cNvPr id="8" name="TextBox 7"/>
          <p:cNvSpPr txBox="1"/>
          <p:nvPr/>
        </p:nvSpPr>
        <p:spPr>
          <a:xfrm>
            <a:off x="5308729" y="351991"/>
            <a:ext cx="3153842" cy="369332"/>
          </a:xfrm>
          <a:prstGeom prst="rect">
            <a:avLst/>
          </a:prstGeom>
          <a:noFill/>
        </p:spPr>
        <p:txBody>
          <a:bodyPr wrap="square" rtlCol="0">
            <a:spAutoFit/>
          </a:bodyPr>
          <a:lstStyle/>
          <a:p>
            <a:r>
              <a:rPr lang="en-US" u="sng" dirty="0" smtClean="0"/>
              <a:t>100nA 10</a:t>
            </a:r>
            <a:r>
              <a:rPr lang="en-US" u="sng" baseline="30000" dirty="0" smtClean="0"/>
              <a:t>-4</a:t>
            </a:r>
            <a:r>
              <a:rPr lang="en-US" u="sng" dirty="0" smtClean="0"/>
              <a:t> radiator (Run 1561)</a:t>
            </a:r>
            <a:endParaRPr lang="en-US" u="sng"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17" y="721323"/>
            <a:ext cx="3539153" cy="248260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942" y="710953"/>
            <a:ext cx="3578905" cy="2492973"/>
          </a:xfrm>
          <a:prstGeom prst="rect">
            <a:avLst/>
          </a:prstGeom>
        </p:spPr>
      </p:pic>
      <p:sp>
        <p:nvSpPr>
          <p:cNvPr id="13" name="TextBox 12"/>
          <p:cNvSpPr txBox="1"/>
          <p:nvPr/>
        </p:nvSpPr>
        <p:spPr>
          <a:xfrm>
            <a:off x="799163" y="341621"/>
            <a:ext cx="3153842" cy="369332"/>
          </a:xfrm>
          <a:prstGeom prst="rect">
            <a:avLst/>
          </a:prstGeom>
          <a:noFill/>
        </p:spPr>
        <p:txBody>
          <a:bodyPr wrap="square" rtlCol="0">
            <a:spAutoFit/>
          </a:bodyPr>
          <a:lstStyle/>
          <a:p>
            <a:pPr algn="ctr"/>
            <a:r>
              <a:rPr lang="en-US" u="sng" dirty="0" smtClean="0"/>
              <a:t>50nA 10</a:t>
            </a:r>
            <a:r>
              <a:rPr lang="en-US" u="sng" baseline="30000" dirty="0" smtClean="0"/>
              <a:t>-5</a:t>
            </a:r>
            <a:r>
              <a:rPr lang="en-US" u="sng" dirty="0" smtClean="0"/>
              <a:t> radiator (Run 1505)</a:t>
            </a:r>
            <a:endParaRPr lang="en-US" u="sng"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957" y="3370650"/>
            <a:ext cx="4211687" cy="293375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803" y="3370650"/>
            <a:ext cx="4200741" cy="2956332"/>
          </a:xfrm>
          <a:prstGeom prst="rect">
            <a:avLst/>
          </a:prstGeom>
        </p:spPr>
      </p:pic>
      <p:sp>
        <p:nvSpPr>
          <p:cNvPr id="2" name="Slide Number Placeholder 1"/>
          <p:cNvSpPr>
            <a:spLocks noGrp="1"/>
          </p:cNvSpPr>
          <p:nvPr>
            <p:ph type="sldNum" sz="quarter" idx="12"/>
          </p:nvPr>
        </p:nvSpPr>
        <p:spPr/>
        <p:txBody>
          <a:bodyPr/>
          <a:lstStyle/>
          <a:p>
            <a:fld id="{19D85839-9BB3-C444-8CA8-B88B4B8B1ED4}" type="slidenum">
              <a:rPr lang="en-US" smtClean="0"/>
              <a:t>8</a:t>
            </a:fld>
            <a:endParaRPr lang="en-US"/>
          </a:p>
        </p:txBody>
      </p:sp>
    </p:spTree>
    <p:extLst>
      <p:ext uri="{BB962C8B-B14F-4D97-AF65-F5344CB8AC3E}">
        <p14:creationId xmlns:p14="http://schemas.microsoft.com/office/powerpoint/2010/main" val="27605238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05_evt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9247"/>
            <a:ext cx="9144000" cy="3516111"/>
          </a:xfrm>
          <a:prstGeom prst="rect">
            <a:avLst/>
          </a:prstGeom>
        </p:spPr>
      </p:pic>
      <p:pic>
        <p:nvPicPr>
          <p:cNvPr id="6" name="Picture 5" descr="1505_evt7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70"/>
            <a:ext cx="9144000" cy="3408459"/>
          </a:xfrm>
          <a:prstGeom prst="rect">
            <a:avLst/>
          </a:prstGeom>
        </p:spPr>
      </p:pic>
      <p:sp>
        <p:nvSpPr>
          <p:cNvPr id="7" name="Slide Number Placeholder 6"/>
          <p:cNvSpPr>
            <a:spLocks noGrp="1"/>
          </p:cNvSpPr>
          <p:nvPr>
            <p:ph type="sldNum" sz="quarter" idx="12"/>
          </p:nvPr>
        </p:nvSpPr>
        <p:spPr/>
        <p:txBody>
          <a:bodyPr/>
          <a:lstStyle/>
          <a:p>
            <a:fld id="{19D85839-9BB3-C444-8CA8-B88B4B8B1ED4}" type="slidenum">
              <a:rPr lang="en-US" smtClean="0"/>
              <a:t>9</a:t>
            </a:fld>
            <a:endParaRPr lang="en-US"/>
          </a:p>
        </p:txBody>
      </p:sp>
    </p:spTree>
    <p:extLst>
      <p:ext uri="{BB962C8B-B14F-4D97-AF65-F5344CB8AC3E}">
        <p14:creationId xmlns:p14="http://schemas.microsoft.com/office/powerpoint/2010/main" val="12535250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M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CMU.thmx</Template>
  <TotalTime>9921</TotalTime>
  <Words>386</Words>
  <Application>Microsoft Macintosh PowerPoint</Application>
  <PresentationFormat>On-screen Show (4:3)</PresentationFormat>
  <Paragraphs>54</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CMU</vt:lpstr>
      <vt:lpstr>Custom Design</vt:lpstr>
      <vt:lpstr>CDC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take away from this talk…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Update</dc:title>
  <dc:creator>Michael Staib</dc:creator>
  <cp:lastModifiedBy>Michael Staib</cp:lastModifiedBy>
  <cp:revision>26</cp:revision>
  <dcterms:created xsi:type="dcterms:W3CDTF">2014-12-05T05:32:18Z</dcterms:created>
  <dcterms:modified xsi:type="dcterms:W3CDTF">2014-12-12T02:53:54Z</dcterms:modified>
</cp:coreProperties>
</file>