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g1863c7fa9b6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g1863c7fa9b6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14f079a261a_0_1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14f079a261a_0_1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17990c6a86d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17990c6a86d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g14f079a261a_0_2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0" name="Google Shape;220;g14f079a261a_0_2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g18409bcc768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6" name="Google Shape;226;g18409bcc768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g18409bcc768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4" name="Google Shape;234;g18409bcc768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g14f079a261a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0" name="Google Shape;240;g14f079a261a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g14f079a261a_0_2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8" name="Google Shape;248;g14f079a261a_0_2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g14f079a261a_0_1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6" name="Google Shape;256;g14f079a261a_0_1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264" name="Google Shape;26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14f079a261a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14f079a261a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14f079a261a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14f079a261a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18409bcc768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18409bcc768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18409bcc768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18409bcc768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17990c6a86d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17990c6a86d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14f079a261a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14f079a261a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1863c7fa9b6_0_1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1863c7fa9b6_0_1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14f079a261a_0_1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14f079a261a_0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sp>
        <p:nvSpPr>
          <p:cNvPr id="11" name="Google Shape;11;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12" name="Google Shape;12;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13" name="Google Shape;13;p2"/>
          <p:cNvSpPr txBox="1"/>
          <p:nvPr>
            <p:ph idx="12" type="sldNum"/>
          </p:nvPr>
        </p:nvSpPr>
        <p:spPr>
          <a:xfrm>
            <a:off x="4297658" y="4746592"/>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r>
              <a:rPr lang="en"/>
              <a:t>/17</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6" name="Shape 46"/>
        <p:cNvGrpSpPr/>
        <p:nvPr/>
      </p:nvGrpSpPr>
      <p:grpSpPr>
        <a:xfrm>
          <a:off x="0" y="0"/>
          <a:ext cx="0" cy="0"/>
          <a:chOff x="0" y="0"/>
          <a:chExt cx="0" cy="0"/>
        </a:xfrm>
      </p:grpSpPr>
      <p:sp>
        <p:nvSpPr>
          <p:cNvPr id="47" name="Google Shape;47;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12000"/>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48" name="Google Shape;48;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rtl="0" algn="ctr">
              <a:spcBef>
                <a:spcPts val="0"/>
              </a:spcBef>
              <a:spcAft>
                <a:spcPts val="0"/>
              </a:spcAft>
              <a:buSzPts val="1800"/>
              <a:buChar char="●"/>
              <a:defRPr/>
            </a:lvl1pPr>
            <a:lvl2pPr indent="-317500" lvl="1" marL="914400" rtl="0" algn="ctr">
              <a:spcBef>
                <a:spcPts val="0"/>
              </a:spcBef>
              <a:spcAft>
                <a:spcPts val="0"/>
              </a:spcAft>
              <a:buSzPts val="1400"/>
              <a:buChar char="○"/>
              <a:defRPr/>
            </a:lvl2pPr>
            <a:lvl3pPr indent="-317500" lvl="2" marL="1371600" rtl="0" algn="ctr">
              <a:spcBef>
                <a:spcPts val="0"/>
              </a:spcBef>
              <a:spcAft>
                <a:spcPts val="0"/>
              </a:spcAft>
              <a:buSzPts val="1400"/>
              <a:buChar char="■"/>
              <a:defRPr/>
            </a:lvl3pPr>
            <a:lvl4pPr indent="-317500" lvl="3" marL="1828800" rtl="0" algn="ctr">
              <a:spcBef>
                <a:spcPts val="0"/>
              </a:spcBef>
              <a:spcAft>
                <a:spcPts val="0"/>
              </a:spcAft>
              <a:buSzPts val="1400"/>
              <a:buChar char="●"/>
              <a:defRPr/>
            </a:lvl4pPr>
            <a:lvl5pPr indent="-317500" lvl="4" marL="2286000" rtl="0" algn="ctr">
              <a:spcBef>
                <a:spcPts val="0"/>
              </a:spcBef>
              <a:spcAft>
                <a:spcPts val="0"/>
              </a:spcAft>
              <a:buSzPts val="1400"/>
              <a:buChar char="○"/>
              <a:defRPr/>
            </a:lvl5pPr>
            <a:lvl6pPr indent="-317500" lvl="5" marL="2743200" rtl="0" algn="ctr">
              <a:spcBef>
                <a:spcPts val="0"/>
              </a:spcBef>
              <a:spcAft>
                <a:spcPts val="0"/>
              </a:spcAft>
              <a:buSzPts val="1400"/>
              <a:buChar char="■"/>
              <a:defRPr/>
            </a:lvl6pPr>
            <a:lvl7pPr indent="-317500" lvl="6" marL="3200400" rtl="0" algn="ctr">
              <a:spcBef>
                <a:spcPts val="0"/>
              </a:spcBef>
              <a:spcAft>
                <a:spcPts val="0"/>
              </a:spcAft>
              <a:buSzPts val="1400"/>
              <a:buChar char="●"/>
              <a:defRPr/>
            </a:lvl7pPr>
            <a:lvl8pPr indent="-317500" lvl="7" marL="3657600" rtl="0" algn="ctr">
              <a:spcBef>
                <a:spcPts val="0"/>
              </a:spcBef>
              <a:spcAft>
                <a:spcPts val="0"/>
              </a:spcAft>
              <a:buSzPts val="1400"/>
              <a:buChar char="○"/>
              <a:defRPr/>
            </a:lvl8pPr>
            <a:lvl9pPr indent="-317500" lvl="8" marL="4114800" rtl="0" algn="ctr">
              <a:spcBef>
                <a:spcPts val="0"/>
              </a:spcBef>
              <a:spcAft>
                <a:spcPts val="0"/>
              </a:spcAft>
              <a:buSzPts val="1400"/>
              <a:buChar char="■"/>
              <a:defRPr/>
            </a:lvl9pPr>
          </a:lstStyle>
          <a:p/>
        </p:txBody>
      </p:sp>
      <p:sp>
        <p:nvSpPr>
          <p:cNvPr id="49" name="Google Shape;49;p11"/>
          <p:cNvSpPr txBox="1"/>
          <p:nvPr>
            <p:ph idx="12" type="sldNum"/>
          </p:nvPr>
        </p:nvSpPr>
        <p:spPr>
          <a:xfrm>
            <a:off x="4297658" y="4746592"/>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2"/>
          <p:cNvSpPr txBox="1"/>
          <p:nvPr>
            <p:ph idx="12" type="sldNum"/>
          </p:nvPr>
        </p:nvSpPr>
        <p:spPr>
          <a:xfrm>
            <a:off x="4297658" y="4746592"/>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 name="Shape 14"/>
        <p:cNvGrpSpPr/>
        <p:nvPr/>
      </p:nvGrpSpPr>
      <p:grpSpPr>
        <a:xfrm>
          <a:off x="0" y="0"/>
          <a:ext cx="0" cy="0"/>
          <a:chOff x="0" y="0"/>
          <a:chExt cx="0" cy="0"/>
        </a:xfrm>
      </p:grpSpPr>
      <p:sp>
        <p:nvSpPr>
          <p:cNvPr id="15" name="Google Shape;15;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rtl="0" algn="ctr">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16" name="Google Shape;16;p3"/>
          <p:cNvSpPr txBox="1"/>
          <p:nvPr>
            <p:ph idx="12" type="sldNum"/>
          </p:nvPr>
        </p:nvSpPr>
        <p:spPr>
          <a:xfrm>
            <a:off x="4297658" y="4746592"/>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9" name="Google Shape;19;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20" name="Google Shape;20;p4"/>
          <p:cNvSpPr txBox="1"/>
          <p:nvPr>
            <p:ph idx="12" type="sldNum"/>
          </p:nvPr>
        </p:nvSpPr>
        <p:spPr>
          <a:xfrm>
            <a:off x="4297658" y="4749892"/>
            <a:ext cx="548700" cy="393600"/>
          </a:xfrm>
          <a:prstGeom prst="rect">
            <a:avLst/>
          </a:prstGeom>
        </p:spPr>
        <p:txBody>
          <a:bodyPr anchorCtr="0" anchor="ctr" bIns="91425" lIns="91425" spcFirstLastPara="1" rIns="91425" wrap="square" tIns="91425">
            <a:noAutofit/>
          </a:bodyPr>
          <a:lstStyle>
            <a:lvl1pPr lvl="0" rtl="0" algn="ctr">
              <a:buNone/>
              <a:defRPr/>
            </a:lvl1pPr>
            <a:lvl2pPr lvl="1" rtl="0" algn="ctr">
              <a:buNone/>
              <a:defRPr/>
            </a:lvl2pPr>
            <a:lvl3pPr lvl="2" rtl="0" algn="ctr">
              <a:buNone/>
              <a:defRPr/>
            </a:lvl3pPr>
            <a:lvl4pPr lvl="3" rtl="0" algn="ctr">
              <a:buNone/>
              <a:defRPr/>
            </a:lvl4pPr>
            <a:lvl5pPr lvl="4" rtl="0" algn="ctr">
              <a:buNone/>
              <a:defRPr/>
            </a:lvl5pPr>
            <a:lvl6pPr lvl="5" rtl="0" algn="ctr">
              <a:buNone/>
              <a:defRPr/>
            </a:lvl6pPr>
            <a:lvl7pPr lvl="6" rtl="0" algn="ctr">
              <a:buNone/>
              <a:defRPr/>
            </a:lvl7pPr>
            <a:lvl8pPr lvl="7" rtl="0" algn="ctr">
              <a:buNone/>
              <a:defRPr/>
            </a:lvl8pPr>
            <a:lvl9pPr lvl="8" rtl="0" algn="ctr">
              <a:buNone/>
              <a:defRPr/>
            </a:lvl9pPr>
          </a:lstStyle>
          <a:p>
            <a:pPr indent="0" lvl="0" marL="0" rtl="0" algn="ctr">
              <a:spcBef>
                <a:spcPts val="0"/>
              </a:spcBef>
              <a:spcAft>
                <a:spcPts val="0"/>
              </a:spcAft>
              <a:buNone/>
            </a:pPr>
            <a:fld id="{00000000-1234-1234-1234-123412341234}" type="slidenum">
              <a:rPr lang="en"/>
              <a:t>‹#›</a:t>
            </a:fld>
            <a:r>
              <a:rPr lang="en"/>
              <a:t>/17</a:t>
            </a:r>
            <a:endParaRPr/>
          </a:p>
        </p:txBody>
      </p:sp>
      <p:pic>
        <p:nvPicPr>
          <p:cNvPr id="21" name="Google Shape;21;p4"/>
          <p:cNvPicPr preferRelativeResize="0"/>
          <p:nvPr/>
        </p:nvPicPr>
        <p:blipFill>
          <a:blip r:embed="rId2">
            <a:alphaModFix/>
          </a:blip>
          <a:stretch>
            <a:fillRect/>
          </a:stretch>
        </p:blipFill>
        <p:spPr>
          <a:xfrm>
            <a:off x="108774" y="4568875"/>
            <a:ext cx="1635597" cy="48795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2" name="Shape 22"/>
        <p:cNvGrpSpPr/>
        <p:nvPr/>
      </p:nvGrpSpPr>
      <p:grpSpPr>
        <a:xfrm>
          <a:off x="0" y="0"/>
          <a:ext cx="0" cy="0"/>
          <a:chOff x="0" y="0"/>
          <a:chExt cx="0" cy="0"/>
        </a:xfrm>
      </p:grpSpPr>
      <p:sp>
        <p:nvSpPr>
          <p:cNvPr id="23" name="Google Shape;23;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4" name="Google Shape;24;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25" name="Google Shape;25;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26" name="Google Shape;26;p5"/>
          <p:cNvSpPr txBox="1"/>
          <p:nvPr>
            <p:ph idx="12" type="sldNum"/>
          </p:nvPr>
        </p:nvSpPr>
        <p:spPr>
          <a:xfrm>
            <a:off x="4297658" y="4746592"/>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7" name="Shape 27"/>
        <p:cNvGrpSpPr/>
        <p:nvPr/>
      </p:nvGrpSpPr>
      <p:grpSpPr>
        <a:xfrm>
          <a:off x="0" y="0"/>
          <a:ext cx="0" cy="0"/>
          <a:chOff x="0" y="0"/>
          <a:chExt cx="0" cy="0"/>
        </a:xfrm>
      </p:grpSpPr>
      <p:sp>
        <p:nvSpPr>
          <p:cNvPr id="28" name="Google Shape;28;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9" name="Google Shape;29;p6"/>
          <p:cNvSpPr txBox="1"/>
          <p:nvPr>
            <p:ph idx="12" type="sldNum"/>
          </p:nvPr>
        </p:nvSpPr>
        <p:spPr>
          <a:xfrm>
            <a:off x="4297658" y="4746592"/>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0" name="Shape 30"/>
        <p:cNvGrpSpPr/>
        <p:nvPr/>
      </p:nvGrpSpPr>
      <p:grpSpPr>
        <a:xfrm>
          <a:off x="0" y="0"/>
          <a:ext cx="0" cy="0"/>
          <a:chOff x="0" y="0"/>
          <a:chExt cx="0" cy="0"/>
        </a:xfrm>
      </p:grpSpPr>
      <p:sp>
        <p:nvSpPr>
          <p:cNvPr id="31" name="Google Shape;31;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32" name="Google Shape;32;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rtl="0">
              <a:spcBef>
                <a:spcPts val="0"/>
              </a:spcBef>
              <a:spcAft>
                <a:spcPts val="0"/>
              </a:spcAft>
              <a:buSzPts val="1200"/>
              <a:buChar char="●"/>
              <a:defRPr sz="12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33" name="Google Shape;33;p7"/>
          <p:cNvSpPr txBox="1"/>
          <p:nvPr>
            <p:ph idx="12" type="sldNum"/>
          </p:nvPr>
        </p:nvSpPr>
        <p:spPr>
          <a:xfrm>
            <a:off x="4297658" y="4746592"/>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4" name="Shape 34"/>
        <p:cNvGrpSpPr/>
        <p:nvPr/>
      </p:nvGrpSpPr>
      <p:grpSpPr>
        <a:xfrm>
          <a:off x="0" y="0"/>
          <a:ext cx="0" cy="0"/>
          <a:chOff x="0" y="0"/>
          <a:chExt cx="0" cy="0"/>
        </a:xfrm>
      </p:grpSpPr>
      <p:sp>
        <p:nvSpPr>
          <p:cNvPr id="35" name="Google Shape;35;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36" name="Google Shape;36;p8"/>
          <p:cNvSpPr txBox="1"/>
          <p:nvPr>
            <p:ph idx="12" type="sldNum"/>
          </p:nvPr>
        </p:nvSpPr>
        <p:spPr>
          <a:xfrm>
            <a:off x="4297658" y="4746592"/>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7" name="Shape 37"/>
        <p:cNvGrpSpPr/>
        <p:nvPr/>
      </p:nvGrpSpPr>
      <p:grpSpPr>
        <a:xfrm>
          <a:off x="0" y="0"/>
          <a:ext cx="0" cy="0"/>
          <a:chOff x="0" y="0"/>
          <a:chExt cx="0" cy="0"/>
        </a:xfrm>
      </p:grpSpPr>
      <p:sp>
        <p:nvSpPr>
          <p:cNvPr id="38" name="Google Shape;38;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40" name="Google Shape;40;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41" name="Google Shape;41;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42" name="Google Shape;42;p9"/>
          <p:cNvSpPr txBox="1"/>
          <p:nvPr>
            <p:ph idx="12" type="sldNum"/>
          </p:nvPr>
        </p:nvSpPr>
        <p:spPr>
          <a:xfrm>
            <a:off x="4297658" y="4746592"/>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3" name="Shape 43"/>
        <p:cNvGrpSpPr/>
        <p:nvPr/>
      </p:nvGrpSpPr>
      <p:grpSpPr>
        <a:xfrm>
          <a:off x="0" y="0"/>
          <a:ext cx="0" cy="0"/>
          <a:chOff x="0" y="0"/>
          <a:chExt cx="0" cy="0"/>
        </a:xfrm>
      </p:grpSpPr>
      <p:sp>
        <p:nvSpPr>
          <p:cNvPr id="44" name="Google Shape;44;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rtl="0">
              <a:lnSpc>
                <a:spcPct val="100000"/>
              </a:lnSpc>
              <a:spcBef>
                <a:spcPts val="0"/>
              </a:spcBef>
              <a:spcAft>
                <a:spcPts val="0"/>
              </a:spcAft>
              <a:buSzPts val="1800"/>
              <a:buNone/>
              <a:defRPr/>
            </a:lvl1pPr>
          </a:lstStyle>
          <a:p/>
        </p:txBody>
      </p:sp>
      <p:sp>
        <p:nvSpPr>
          <p:cNvPr id="45" name="Google Shape;45;p10"/>
          <p:cNvSpPr txBox="1"/>
          <p:nvPr>
            <p:ph idx="12" type="sldNum"/>
          </p:nvPr>
        </p:nvSpPr>
        <p:spPr>
          <a:xfrm>
            <a:off x="4297658" y="4746592"/>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rtl="0">
              <a:lnSpc>
                <a:spcPct val="115000"/>
              </a:lnSpc>
              <a:spcBef>
                <a:spcPts val="0"/>
              </a:spcBef>
              <a:spcAft>
                <a:spcPts val="0"/>
              </a:spcAft>
              <a:buClr>
                <a:schemeClr val="dk2"/>
              </a:buClr>
              <a:buSzPts val="1800"/>
              <a:buChar char="●"/>
              <a:defRPr sz="1800">
                <a:solidFill>
                  <a:schemeClr val="dk2"/>
                </a:solidFill>
              </a:defRPr>
            </a:lvl1pPr>
            <a:lvl2pPr indent="-317500" lvl="1" marL="914400" rtl="0">
              <a:lnSpc>
                <a:spcPct val="115000"/>
              </a:lnSpc>
              <a:spcBef>
                <a:spcPts val="0"/>
              </a:spcBef>
              <a:spcAft>
                <a:spcPts val="0"/>
              </a:spcAft>
              <a:buClr>
                <a:schemeClr val="dk2"/>
              </a:buClr>
              <a:buSzPts val="1400"/>
              <a:buChar char="○"/>
              <a:defRPr>
                <a:solidFill>
                  <a:schemeClr val="dk2"/>
                </a:solidFill>
              </a:defRPr>
            </a:lvl2pPr>
            <a:lvl3pPr indent="-317500" lvl="2" marL="1371600" rtl="0">
              <a:lnSpc>
                <a:spcPct val="115000"/>
              </a:lnSpc>
              <a:spcBef>
                <a:spcPts val="0"/>
              </a:spcBef>
              <a:spcAft>
                <a:spcPts val="0"/>
              </a:spcAft>
              <a:buClr>
                <a:schemeClr val="dk2"/>
              </a:buClr>
              <a:buSzPts val="1400"/>
              <a:buChar char="■"/>
              <a:defRPr>
                <a:solidFill>
                  <a:schemeClr val="dk2"/>
                </a:solidFill>
              </a:defRPr>
            </a:lvl3pPr>
            <a:lvl4pPr indent="-317500" lvl="3" marL="1828800" rtl="0">
              <a:lnSpc>
                <a:spcPct val="115000"/>
              </a:lnSpc>
              <a:spcBef>
                <a:spcPts val="0"/>
              </a:spcBef>
              <a:spcAft>
                <a:spcPts val="0"/>
              </a:spcAft>
              <a:buClr>
                <a:schemeClr val="dk2"/>
              </a:buClr>
              <a:buSzPts val="1400"/>
              <a:buChar char="●"/>
              <a:defRPr>
                <a:solidFill>
                  <a:schemeClr val="dk2"/>
                </a:solidFill>
              </a:defRPr>
            </a:lvl4pPr>
            <a:lvl5pPr indent="-317500" lvl="4" marL="2286000" rtl="0">
              <a:lnSpc>
                <a:spcPct val="115000"/>
              </a:lnSpc>
              <a:spcBef>
                <a:spcPts val="0"/>
              </a:spcBef>
              <a:spcAft>
                <a:spcPts val="0"/>
              </a:spcAft>
              <a:buClr>
                <a:schemeClr val="dk2"/>
              </a:buClr>
              <a:buSzPts val="1400"/>
              <a:buChar char="○"/>
              <a:defRPr>
                <a:solidFill>
                  <a:schemeClr val="dk2"/>
                </a:solidFill>
              </a:defRPr>
            </a:lvl5pPr>
            <a:lvl6pPr indent="-317500" lvl="5" marL="2743200" rtl="0">
              <a:lnSpc>
                <a:spcPct val="115000"/>
              </a:lnSpc>
              <a:spcBef>
                <a:spcPts val="0"/>
              </a:spcBef>
              <a:spcAft>
                <a:spcPts val="0"/>
              </a:spcAft>
              <a:buClr>
                <a:schemeClr val="dk2"/>
              </a:buClr>
              <a:buSzPts val="1400"/>
              <a:buChar char="■"/>
              <a:defRPr>
                <a:solidFill>
                  <a:schemeClr val="dk2"/>
                </a:solidFill>
              </a:defRPr>
            </a:lvl6pPr>
            <a:lvl7pPr indent="-317500" lvl="6" marL="3200400" rtl="0">
              <a:lnSpc>
                <a:spcPct val="115000"/>
              </a:lnSpc>
              <a:spcBef>
                <a:spcPts val="0"/>
              </a:spcBef>
              <a:spcAft>
                <a:spcPts val="0"/>
              </a:spcAft>
              <a:buClr>
                <a:schemeClr val="dk2"/>
              </a:buClr>
              <a:buSzPts val="1400"/>
              <a:buChar char="●"/>
              <a:defRPr>
                <a:solidFill>
                  <a:schemeClr val="dk2"/>
                </a:solidFill>
              </a:defRPr>
            </a:lvl7pPr>
            <a:lvl8pPr indent="-317500" lvl="7" marL="3657600" rtl="0">
              <a:lnSpc>
                <a:spcPct val="115000"/>
              </a:lnSpc>
              <a:spcBef>
                <a:spcPts val="0"/>
              </a:spcBef>
              <a:spcAft>
                <a:spcPts val="0"/>
              </a:spcAft>
              <a:buClr>
                <a:schemeClr val="dk2"/>
              </a:buClr>
              <a:buSzPts val="1400"/>
              <a:buChar char="○"/>
              <a:defRPr>
                <a:solidFill>
                  <a:schemeClr val="dk2"/>
                </a:solidFill>
              </a:defRPr>
            </a:lvl8pPr>
            <a:lvl9pPr indent="-317500" lvl="8" marL="4114800" rtl="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4297658" y="4746592"/>
            <a:ext cx="548700" cy="393600"/>
          </a:xfrm>
          <a:prstGeom prst="rect">
            <a:avLst/>
          </a:prstGeom>
          <a:noFill/>
          <a:ln>
            <a:noFill/>
          </a:ln>
        </p:spPr>
        <p:txBody>
          <a:bodyPr anchorCtr="0" anchor="ctr" bIns="91425" lIns="91425" spcFirstLastPara="1" rIns="91425" wrap="square" tIns="91425">
            <a:noAutofit/>
          </a:bodyPr>
          <a:lstStyle>
            <a:lvl1pPr lvl="0" rtl="0" algn="r">
              <a:buNone/>
              <a:defRPr>
                <a:solidFill>
                  <a:schemeClr val="dk2"/>
                </a:solidFill>
              </a:defRPr>
            </a:lvl1pPr>
            <a:lvl2pPr lvl="1" rtl="0" algn="r">
              <a:buNone/>
              <a:defRPr>
                <a:solidFill>
                  <a:schemeClr val="dk2"/>
                </a:solidFill>
              </a:defRPr>
            </a:lvl2pPr>
            <a:lvl3pPr lvl="2" rtl="0" algn="r">
              <a:buNone/>
              <a:defRPr>
                <a:solidFill>
                  <a:schemeClr val="dk2"/>
                </a:solidFill>
              </a:defRPr>
            </a:lvl3pPr>
            <a:lvl4pPr lvl="3" rtl="0" algn="r">
              <a:buNone/>
              <a:defRPr>
                <a:solidFill>
                  <a:schemeClr val="dk2"/>
                </a:solidFill>
              </a:defRPr>
            </a:lvl4pPr>
            <a:lvl5pPr lvl="4" rtl="0" algn="r">
              <a:buNone/>
              <a:defRPr>
                <a:solidFill>
                  <a:schemeClr val="dk2"/>
                </a:solidFill>
              </a:defRPr>
            </a:lvl5pPr>
            <a:lvl6pPr lvl="5" rtl="0" algn="r">
              <a:buNone/>
              <a:defRPr>
                <a:solidFill>
                  <a:schemeClr val="dk2"/>
                </a:solidFill>
              </a:defRPr>
            </a:lvl6pPr>
            <a:lvl7pPr lvl="6" rtl="0" algn="r">
              <a:buNone/>
              <a:defRPr>
                <a:solidFill>
                  <a:schemeClr val="dk2"/>
                </a:solidFill>
              </a:defRPr>
            </a:lvl7pPr>
            <a:lvl8pPr lvl="7" rtl="0" algn="r">
              <a:buNone/>
              <a:defRPr>
                <a:solidFill>
                  <a:schemeClr val="dk2"/>
                </a:solidFill>
              </a:defRPr>
            </a:lvl8pPr>
            <a:lvl9pPr lvl="8" rtl="0" algn="r">
              <a:buNone/>
              <a:defRPr>
                <a:solidFill>
                  <a:schemeClr val="dk2"/>
                </a:solidFill>
              </a:defRPr>
            </a:lvl9pPr>
          </a:lstStyle>
          <a:p>
            <a:pPr indent="0" lvl="0" marL="0" rtl="0" algn="r">
              <a:spcBef>
                <a:spcPts val="0"/>
              </a:spcBef>
              <a:spcAft>
                <a:spcPts val="0"/>
              </a:spcAft>
              <a:buNone/>
            </a:pPr>
            <a:fld id="{00000000-1234-1234-1234-123412341234}" type="slidenum">
              <a:rPr lang="en"/>
              <a:t>‹#›</a:t>
            </a:fld>
            <a:r>
              <a:rPr lang="en"/>
              <a:t>/17</a:t>
            </a:r>
            <a:endParaRPr/>
          </a:p>
        </p:txBody>
      </p:sp>
      <p:sp>
        <p:nvSpPr>
          <p:cNvPr id="9" name="Google Shape;9;p1"/>
          <p:cNvSpPr txBox="1"/>
          <p:nvPr/>
        </p:nvSpPr>
        <p:spPr>
          <a:xfrm>
            <a:off x="8159925" y="4743300"/>
            <a:ext cx="11982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11/8/2022</a:t>
            </a:r>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8.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2.png"/><Relationship Id="rId4" Type="http://schemas.openxmlformats.org/officeDocument/2006/relationships/image" Target="../media/image9.png"/><Relationship Id="rId5"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8.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png"/><Relationship Id="rId4" Type="http://schemas.openxmlformats.org/officeDocument/2006/relationships/image" Target="../media/image5.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sp>
        <p:nvSpPr>
          <p:cNvPr id="56" name="Google Shape;56;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PID using </a:t>
            </a:r>
            <a:r>
              <a:rPr lang="en"/>
              <a:t>Boosted Decision Trees </a:t>
            </a:r>
            <a:r>
              <a:rPr lang="en"/>
              <a:t>on Particle Gun Data </a:t>
            </a:r>
            <a:endParaRPr/>
          </a:p>
        </p:txBody>
      </p:sp>
      <p:sp>
        <p:nvSpPr>
          <p:cNvPr id="57" name="Google Shape;57;p13"/>
          <p:cNvSpPr txBox="1"/>
          <p:nvPr>
            <p:ph idx="1" type="subTitle"/>
          </p:nvPr>
        </p:nvSpPr>
        <p:spPr>
          <a:xfrm>
            <a:off x="311700" y="2834125"/>
            <a:ext cx="8520600" cy="1134900"/>
          </a:xfrm>
          <a:prstGeom prst="rect">
            <a:avLst/>
          </a:prstGeom>
        </p:spPr>
        <p:txBody>
          <a:bodyPr anchorCtr="0" anchor="t" bIns="91425" lIns="91425" spcFirstLastPara="1" rIns="91425" wrap="square" tIns="91425">
            <a:normAutofit fontScale="92500" lnSpcReduction="20000"/>
          </a:bodyPr>
          <a:lstStyle/>
          <a:p>
            <a:pPr indent="0" lvl="0" marL="0" rtl="0" algn="ctr">
              <a:spcBef>
                <a:spcPts val="0"/>
              </a:spcBef>
              <a:spcAft>
                <a:spcPts val="0"/>
              </a:spcAft>
              <a:buNone/>
            </a:pPr>
            <a:r>
              <a:rPr lang="en"/>
              <a:t>Ricky </a:t>
            </a:r>
            <a:r>
              <a:rPr lang="en"/>
              <a:t>Dube</a:t>
            </a:r>
            <a:endParaRPr/>
          </a:p>
          <a:p>
            <a:pPr indent="0" lvl="0" marL="0" rtl="0" algn="ctr">
              <a:spcBef>
                <a:spcPts val="0"/>
              </a:spcBef>
              <a:spcAft>
                <a:spcPts val="0"/>
              </a:spcAft>
              <a:buNone/>
            </a:pPr>
            <a:r>
              <a:rPr lang="en"/>
              <a:t>University of Connecticut</a:t>
            </a:r>
            <a:endParaRPr/>
          </a:p>
          <a:p>
            <a:pPr indent="0" lvl="0" marL="0" rtl="0" algn="ctr">
              <a:spcBef>
                <a:spcPts val="0"/>
              </a:spcBef>
              <a:spcAft>
                <a:spcPts val="0"/>
              </a:spcAft>
              <a:buNone/>
            </a:pPr>
            <a:r>
              <a:rPr lang="en"/>
              <a:t>Department of Physics</a:t>
            </a:r>
            <a:endParaRPr/>
          </a:p>
        </p:txBody>
      </p:sp>
      <p:sp>
        <p:nvSpPr>
          <p:cNvPr id="58" name="Google Shape;58;p13"/>
          <p:cNvSpPr txBox="1"/>
          <p:nvPr>
            <p:ph idx="12" type="sldNum"/>
          </p:nvPr>
        </p:nvSpPr>
        <p:spPr>
          <a:xfrm>
            <a:off x="4297658" y="4749892"/>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r>
              <a:rPr lang="en"/>
              <a:t>/18</a:t>
            </a:r>
            <a:endParaRPr/>
          </a:p>
        </p:txBody>
      </p:sp>
      <p:pic>
        <p:nvPicPr>
          <p:cNvPr id="59" name="Google Shape;59;p13"/>
          <p:cNvPicPr preferRelativeResize="0"/>
          <p:nvPr/>
        </p:nvPicPr>
        <p:blipFill>
          <a:blip r:embed="rId3">
            <a:alphaModFix/>
          </a:blip>
          <a:stretch>
            <a:fillRect/>
          </a:stretch>
        </p:blipFill>
        <p:spPr>
          <a:xfrm>
            <a:off x="150600" y="173757"/>
            <a:ext cx="1838075" cy="637800"/>
          </a:xfrm>
          <a:prstGeom prst="rect">
            <a:avLst/>
          </a:prstGeom>
          <a:noFill/>
          <a:ln>
            <a:noFill/>
          </a:ln>
        </p:spPr>
      </p:pic>
      <p:pic>
        <p:nvPicPr>
          <p:cNvPr id="60" name="Google Shape;60;p13"/>
          <p:cNvPicPr preferRelativeResize="0"/>
          <p:nvPr/>
        </p:nvPicPr>
        <p:blipFill>
          <a:blip r:embed="rId4">
            <a:alphaModFix/>
          </a:blip>
          <a:stretch>
            <a:fillRect/>
          </a:stretch>
        </p:blipFill>
        <p:spPr>
          <a:xfrm>
            <a:off x="6364371" y="96350"/>
            <a:ext cx="2656779" cy="7926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Boosted Decision Tree: Identification Process</a:t>
            </a:r>
            <a:endParaRPr/>
          </a:p>
        </p:txBody>
      </p:sp>
      <p:sp>
        <p:nvSpPr>
          <p:cNvPr id="185" name="Google Shape;185;p22"/>
          <p:cNvSpPr txBox="1"/>
          <p:nvPr/>
        </p:nvSpPr>
        <p:spPr>
          <a:xfrm>
            <a:off x="212625" y="2419875"/>
            <a:ext cx="7494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t>Track</a:t>
            </a:r>
            <a:endParaRPr sz="1800"/>
          </a:p>
        </p:txBody>
      </p:sp>
      <p:sp>
        <p:nvSpPr>
          <p:cNvPr id="186" name="Google Shape;186;p22"/>
          <p:cNvSpPr txBox="1"/>
          <p:nvPr/>
        </p:nvSpPr>
        <p:spPr>
          <a:xfrm>
            <a:off x="1539600" y="1371675"/>
            <a:ext cx="16401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t>Hypothesis: e</a:t>
            </a:r>
            <a:endParaRPr sz="1800"/>
          </a:p>
        </p:txBody>
      </p:sp>
      <p:cxnSp>
        <p:nvCxnSpPr>
          <p:cNvPr id="187" name="Google Shape;187;p22"/>
          <p:cNvCxnSpPr>
            <a:stCxn id="185" idx="3"/>
            <a:endCxn id="186" idx="1"/>
          </p:cNvCxnSpPr>
          <p:nvPr/>
        </p:nvCxnSpPr>
        <p:spPr>
          <a:xfrm flipH="1" rot="10800000">
            <a:off x="962025" y="1602525"/>
            <a:ext cx="577500" cy="1048200"/>
          </a:xfrm>
          <a:prstGeom prst="straightConnector1">
            <a:avLst/>
          </a:prstGeom>
          <a:noFill/>
          <a:ln cap="flat" cmpd="sng" w="9525">
            <a:solidFill>
              <a:schemeClr val="dk2"/>
            </a:solidFill>
            <a:prstDash val="solid"/>
            <a:round/>
            <a:headEnd len="med" w="med" type="none"/>
            <a:tailEnd len="med" w="med" type="triangle"/>
          </a:ln>
        </p:spPr>
      </p:cxnSp>
      <p:cxnSp>
        <p:nvCxnSpPr>
          <p:cNvPr id="188" name="Google Shape;188;p22"/>
          <p:cNvCxnSpPr>
            <a:stCxn id="185" idx="3"/>
            <a:endCxn id="189" idx="1"/>
          </p:cNvCxnSpPr>
          <p:nvPr/>
        </p:nvCxnSpPr>
        <p:spPr>
          <a:xfrm>
            <a:off x="962025" y="2650725"/>
            <a:ext cx="577500" cy="711300"/>
          </a:xfrm>
          <a:prstGeom prst="straightConnector1">
            <a:avLst/>
          </a:prstGeom>
          <a:noFill/>
          <a:ln cap="flat" cmpd="sng" w="9525">
            <a:solidFill>
              <a:schemeClr val="dk2"/>
            </a:solidFill>
            <a:prstDash val="solid"/>
            <a:round/>
            <a:headEnd len="med" w="med" type="none"/>
            <a:tailEnd len="med" w="med" type="triangle"/>
          </a:ln>
        </p:spPr>
      </p:cxnSp>
      <p:cxnSp>
        <p:nvCxnSpPr>
          <p:cNvPr id="190" name="Google Shape;190;p22"/>
          <p:cNvCxnSpPr>
            <a:stCxn id="185" idx="3"/>
            <a:endCxn id="191" idx="1"/>
          </p:cNvCxnSpPr>
          <p:nvPr/>
        </p:nvCxnSpPr>
        <p:spPr>
          <a:xfrm>
            <a:off x="962025" y="2650725"/>
            <a:ext cx="577500" cy="124800"/>
          </a:xfrm>
          <a:prstGeom prst="straightConnector1">
            <a:avLst/>
          </a:prstGeom>
          <a:noFill/>
          <a:ln cap="flat" cmpd="sng" w="9525">
            <a:solidFill>
              <a:schemeClr val="dk2"/>
            </a:solidFill>
            <a:prstDash val="solid"/>
            <a:round/>
            <a:headEnd len="med" w="med" type="none"/>
            <a:tailEnd len="med" w="med" type="triangle"/>
          </a:ln>
        </p:spPr>
      </p:cxnSp>
      <p:cxnSp>
        <p:nvCxnSpPr>
          <p:cNvPr id="192" name="Google Shape;192;p22"/>
          <p:cNvCxnSpPr>
            <a:stCxn id="185" idx="3"/>
            <a:endCxn id="193" idx="1"/>
          </p:cNvCxnSpPr>
          <p:nvPr/>
        </p:nvCxnSpPr>
        <p:spPr>
          <a:xfrm flipH="1" rot="10800000">
            <a:off x="962025" y="2189025"/>
            <a:ext cx="577500" cy="461700"/>
          </a:xfrm>
          <a:prstGeom prst="straightConnector1">
            <a:avLst/>
          </a:prstGeom>
          <a:noFill/>
          <a:ln cap="flat" cmpd="sng" w="9525">
            <a:solidFill>
              <a:schemeClr val="dk2"/>
            </a:solidFill>
            <a:prstDash val="solid"/>
            <a:round/>
            <a:headEnd len="med" w="med" type="none"/>
            <a:tailEnd len="med" w="med" type="triangle"/>
          </a:ln>
        </p:spPr>
      </p:cxnSp>
      <p:cxnSp>
        <p:nvCxnSpPr>
          <p:cNvPr id="194" name="Google Shape;194;p22"/>
          <p:cNvCxnSpPr>
            <a:stCxn id="186" idx="3"/>
          </p:cNvCxnSpPr>
          <p:nvPr/>
        </p:nvCxnSpPr>
        <p:spPr>
          <a:xfrm>
            <a:off x="3179700" y="1602525"/>
            <a:ext cx="394800" cy="0"/>
          </a:xfrm>
          <a:prstGeom prst="straightConnector1">
            <a:avLst/>
          </a:prstGeom>
          <a:noFill/>
          <a:ln cap="flat" cmpd="sng" w="9525">
            <a:solidFill>
              <a:schemeClr val="dk2"/>
            </a:solidFill>
            <a:prstDash val="solid"/>
            <a:round/>
            <a:headEnd len="med" w="med" type="none"/>
            <a:tailEnd len="med" w="med" type="triangle"/>
          </a:ln>
        </p:spPr>
      </p:cxnSp>
      <p:sp>
        <p:nvSpPr>
          <p:cNvPr id="193" name="Google Shape;193;p22"/>
          <p:cNvSpPr txBox="1"/>
          <p:nvPr/>
        </p:nvSpPr>
        <p:spPr>
          <a:xfrm>
            <a:off x="1539600" y="1958175"/>
            <a:ext cx="16401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t>Hypothesis: </a:t>
            </a:r>
            <a:r>
              <a:rPr lang="en" sz="1800">
                <a:solidFill>
                  <a:schemeClr val="dk1"/>
                </a:solidFill>
              </a:rPr>
              <a:t>π</a:t>
            </a:r>
            <a:endParaRPr sz="1800"/>
          </a:p>
        </p:txBody>
      </p:sp>
      <p:cxnSp>
        <p:nvCxnSpPr>
          <p:cNvPr id="195" name="Google Shape;195;p22"/>
          <p:cNvCxnSpPr>
            <a:stCxn id="193" idx="3"/>
          </p:cNvCxnSpPr>
          <p:nvPr/>
        </p:nvCxnSpPr>
        <p:spPr>
          <a:xfrm>
            <a:off x="3179700" y="2189025"/>
            <a:ext cx="394800" cy="0"/>
          </a:xfrm>
          <a:prstGeom prst="straightConnector1">
            <a:avLst/>
          </a:prstGeom>
          <a:noFill/>
          <a:ln cap="flat" cmpd="sng" w="9525">
            <a:solidFill>
              <a:schemeClr val="dk2"/>
            </a:solidFill>
            <a:prstDash val="solid"/>
            <a:round/>
            <a:headEnd len="med" w="med" type="none"/>
            <a:tailEnd len="med" w="med" type="triangle"/>
          </a:ln>
        </p:spPr>
      </p:cxnSp>
      <p:sp>
        <p:nvSpPr>
          <p:cNvPr id="191" name="Google Shape;191;p22"/>
          <p:cNvSpPr txBox="1"/>
          <p:nvPr/>
        </p:nvSpPr>
        <p:spPr>
          <a:xfrm>
            <a:off x="1539600" y="2544675"/>
            <a:ext cx="16401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t>Hypothesis: K</a:t>
            </a:r>
            <a:endParaRPr sz="1800"/>
          </a:p>
        </p:txBody>
      </p:sp>
      <p:cxnSp>
        <p:nvCxnSpPr>
          <p:cNvPr id="196" name="Google Shape;196;p22"/>
          <p:cNvCxnSpPr>
            <a:stCxn id="191" idx="3"/>
          </p:cNvCxnSpPr>
          <p:nvPr/>
        </p:nvCxnSpPr>
        <p:spPr>
          <a:xfrm>
            <a:off x="3179700" y="2775525"/>
            <a:ext cx="394800" cy="0"/>
          </a:xfrm>
          <a:prstGeom prst="straightConnector1">
            <a:avLst/>
          </a:prstGeom>
          <a:noFill/>
          <a:ln cap="flat" cmpd="sng" w="9525">
            <a:solidFill>
              <a:schemeClr val="dk2"/>
            </a:solidFill>
            <a:prstDash val="solid"/>
            <a:round/>
            <a:headEnd len="med" w="med" type="none"/>
            <a:tailEnd len="med" w="med" type="triangle"/>
          </a:ln>
        </p:spPr>
      </p:cxnSp>
      <p:sp>
        <p:nvSpPr>
          <p:cNvPr id="189" name="Google Shape;189;p22"/>
          <p:cNvSpPr txBox="1"/>
          <p:nvPr/>
        </p:nvSpPr>
        <p:spPr>
          <a:xfrm>
            <a:off x="1539600" y="3131175"/>
            <a:ext cx="16401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t>Hypothesis: p</a:t>
            </a:r>
            <a:endParaRPr sz="1800"/>
          </a:p>
        </p:txBody>
      </p:sp>
      <p:cxnSp>
        <p:nvCxnSpPr>
          <p:cNvPr id="197" name="Google Shape;197;p22"/>
          <p:cNvCxnSpPr>
            <a:stCxn id="189" idx="3"/>
          </p:cNvCxnSpPr>
          <p:nvPr/>
        </p:nvCxnSpPr>
        <p:spPr>
          <a:xfrm>
            <a:off x="3179700" y="3362025"/>
            <a:ext cx="394800" cy="0"/>
          </a:xfrm>
          <a:prstGeom prst="straightConnector1">
            <a:avLst/>
          </a:prstGeom>
          <a:noFill/>
          <a:ln cap="flat" cmpd="sng" w="9525">
            <a:solidFill>
              <a:schemeClr val="dk2"/>
            </a:solidFill>
            <a:prstDash val="solid"/>
            <a:round/>
            <a:headEnd len="med" w="med" type="none"/>
            <a:tailEnd len="med" w="med" type="triangle"/>
          </a:ln>
        </p:spPr>
      </p:cxnSp>
      <p:sp>
        <p:nvSpPr>
          <p:cNvPr id="198" name="Google Shape;198;p22"/>
          <p:cNvSpPr txBox="1"/>
          <p:nvPr/>
        </p:nvSpPr>
        <p:spPr>
          <a:xfrm>
            <a:off x="3574500" y="1295850"/>
            <a:ext cx="1377000" cy="22275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2100"/>
              <a:t>BDT</a:t>
            </a:r>
            <a:endParaRPr sz="2100"/>
          </a:p>
        </p:txBody>
      </p:sp>
      <p:sp>
        <p:nvSpPr>
          <p:cNvPr id="199" name="Google Shape;199;p22"/>
          <p:cNvSpPr txBox="1"/>
          <p:nvPr/>
        </p:nvSpPr>
        <p:spPr>
          <a:xfrm>
            <a:off x="5346300" y="1299000"/>
            <a:ext cx="1640100" cy="692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t>Prediction: K</a:t>
            </a:r>
            <a:endParaRPr sz="1800"/>
          </a:p>
          <a:p>
            <a:pPr indent="0" lvl="0" marL="0" rtl="0" algn="ctr">
              <a:spcBef>
                <a:spcPts val="0"/>
              </a:spcBef>
              <a:spcAft>
                <a:spcPts val="0"/>
              </a:spcAft>
              <a:buNone/>
            </a:pPr>
            <a:r>
              <a:rPr lang="en" sz="1500"/>
              <a:t>74% confidence</a:t>
            </a:r>
            <a:endParaRPr sz="1500"/>
          </a:p>
        </p:txBody>
      </p:sp>
      <p:cxnSp>
        <p:nvCxnSpPr>
          <p:cNvPr id="200" name="Google Shape;200;p22"/>
          <p:cNvCxnSpPr/>
          <p:nvPr/>
        </p:nvCxnSpPr>
        <p:spPr>
          <a:xfrm>
            <a:off x="4951500" y="1529850"/>
            <a:ext cx="394800" cy="0"/>
          </a:xfrm>
          <a:prstGeom prst="straightConnector1">
            <a:avLst/>
          </a:prstGeom>
          <a:noFill/>
          <a:ln cap="flat" cmpd="sng" w="9525">
            <a:solidFill>
              <a:schemeClr val="dk2"/>
            </a:solidFill>
            <a:prstDash val="solid"/>
            <a:round/>
            <a:headEnd len="med" w="med" type="none"/>
            <a:tailEnd len="med" w="med" type="triangle"/>
          </a:ln>
        </p:spPr>
      </p:cxnSp>
      <p:sp>
        <p:nvSpPr>
          <p:cNvPr id="201" name="Google Shape;201;p22"/>
          <p:cNvSpPr txBox="1"/>
          <p:nvPr/>
        </p:nvSpPr>
        <p:spPr>
          <a:xfrm>
            <a:off x="5346300" y="1885500"/>
            <a:ext cx="1640100" cy="692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t>Prediction: </a:t>
            </a:r>
            <a:r>
              <a:rPr lang="en" sz="1800">
                <a:solidFill>
                  <a:schemeClr val="dk1"/>
                </a:solidFill>
              </a:rPr>
              <a:t>p</a:t>
            </a:r>
            <a:endParaRPr sz="1800">
              <a:solidFill>
                <a:schemeClr val="dk1"/>
              </a:solidFill>
            </a:endParaRPr>
          </a:p>
          <a:p>
            <a:pPr indent="0" lvl="0" marL="0" rtl="0" algn="ctr">
              <a:spcBef>
                <a:spcPts val="0"/>
              </a:spcBef>
              <a:spcAft>
                <a:spcPts val="0"/>
              </a:spcAft>
              <a:buNone/>
            </a:pPr>
            <a:r>
              <a:rPr lang="en" sz="1500">
                <a:solidFill>
                  <a:schemeClr val="dk1"/>
                </a:solidFill>
              </a:rPr>
              <a:t>80% confidence</a:t>
            </a:r>
            <a:endParaRPr sz="1800">
              <a:solidFill>
                <a:schemeClr val="dk1"/>
              </a:solidFill>
            </a:endParaRPr>
          </a:p>
        </p:txBody>
      </p:sp>
      <p:cxnSp>
        <p:nvCxnSpPr>
          <p:cNvPr id="202" name="Google Shape;202;p22"/>
          <p:cNvCxnSpPr/>
          <p:nvPr/>
        </p:nvCxnSpPr>
        <p:spPr>
          <a:xfrm>
            <a:off x="4951500" y="2116350"/>
            <a:ext cx="394800" cy="0"/>
          </a:xfrm>
          <a:prstGeom prst="straightConnector1">
            <a:avLst/>
          </a:prstGeom>
          <a:noFill/>
          <a:ln cap="flat" cmpd="sng" w="9525">
            <a:solidFill>
              <a:schemeClr val="dk2"/>
            </a:solidFill>
            <a:prstDash val="solid"/>
            <a:round/>
            <a:headEnd len="med" w="med" type="none"/>
            <a:tailEnd len="med" w="med" type="triangle"/>
          </a:ln>
        </p:spPr>
      </p:cxnSp>
      <p:sp>
        <p:nvSpPr>
          <p:cNvPr id="203" name="Google Shape;203;p22"/>
          <p:cNvSpPr txBox="1"/>
          <p:nvPr/>
        </p:nvSpPr>
        <p:spPr>
          <a:xfrm>
            <a:off x="5346300" y="2472000"/>
            <a:ext cx="1640100" cy="692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t>Prediction: e</a:t>
            </a:r>
            <a:endParaRPr sz="1800"/>
          </a:p>
          <a:p>
            <a:pPr indent="0" lvl="0" marL="0" rtl="0" algn="ctr">
              <a:spcBef>
                <a:spcPts val="0"/>
              </a:spcBef>
              <a:spcAft>
                <a:spcPts val="0"/>
              </a:spcAft>
              <a:buNone/>
            </a:pPr>
            <a:r>
              <a:rPr lang="en" sz="1500">
                <a:solidFill>
                  <a:schemeClr val="dk1"/>
                </a:solidFill>
              </a:rPr>
              <a:t>66% confidence</a:t>
            </a:r>
            <a:endParaRPr sz="1800"/>
          </a:p>
        </p:txBody>
      </p:sp>
      <p:cxnSp>
        <p:nvCxnSpPr>
          <p:cNvPr id="204" name="Google Shape;204;p22"/>
          <p:cNvCxnSpPr/>
          <p:nvPr/>
        </p:nvCxnSpPr>
        <p:spPr>
          <a:xfrm>
            <a:off x="4951500" y="2775525"/>
            <a:ext cx="394800" cy="0"/>
          </a:xfrm>
          <a:prstGeom prst="straightConnector1">
            <a:avLst/>
          </a:prstGeom>
          <a:noFill/>
          <a:ln cap="flat" cmpd="sng" w="9525">
            <a:solidFill>
              <a:schemeClr val="dk2"/>
            </a:solidFill>
            <a:prstDash val="solid"/>
            <a:round/>
            <a:headEnd len="med" w="med" type="none"/>
            <a:tailEnd len="med" w="med" type="triangle"/>
          </a:ln>
        </p:spPr>
      </p:cxnSp>
      <p:sp>
        <p:nvSpPr>
          <p:cNvPr id="205" name="Google Shape;205;p22"/>
          <p:cNvSpPr txBox="1"/>
          <p:nvPr/>
        </p:nvSpPr>
        <p:spPr>
          <a:xfrm>
            <a:off x="5346300" y="3058500"/>
            <a:ext cx="1640100" cy="692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t>Prediction: K</a:t>
            </a:r>
            <a:endParaRPr sz="1800"/>
          </a:p>
          <a:p>
            <a:pPr indent="0" lvl="0" marL="0" rtl="0" algn="ctr">
              <a:spcBef>
                <a:spcPts val="0"/>
              </a:spcBef>
              <a:spcAft>
                <a:spcPts val="0"/>
              </a:spcAft>
              <a:buNone/>
            </a:pPr>
            <a:r>
              <a:rPr lang="en" sz="1500">
                <a:solidFill>
                  <a:schemeClr val="dk1"/>
                </a:solidFill>
              </a:rPr>
              <a:t>84% confidence</a:t>
            </a:r>
            <a:endParaRPr sz="1800"/>
          </a:p>
        </p:txBody>
      </p:sp>
      <p:cxnSp>
        <p:nvCxnSpPr>
          <p:cNvPr id="206" name="Google Shape;206;p22"/>
          <p:cNvCxnSpPr/>
          <p:nvPr/>
        </p:nvCxnSpPr>
        <p:spPr>
          <a:xfrm>
            <a:off x="4951500" y="3289350"/>
            <a:ext cx="394800" cy="0"/>
          </a:xfrm>
          <a:prstGeom prst="straightConnector1">
            <a:avLst/>
          </a:prstGeom>
          <a:noFill/>
          <a:ln cap="flat" cmpd="sng" w="9525">
            <a:solidFill>
              <a:schemeClr val="dk2"/>
            </a:solidFill>
            <a:prstDash val="solid"/>
            <a:round/>
            <a:headEnd len="med" w="med" type="none"/>
            <a:tailEnd len="med" w="med" type="triangle"/>
          </a:ln>
        </p:spPr>
      </p:cxnSp>
      <p:sp>
        <p:nvSpPr>
          <p:cNvPr id="207" name="Google Shape;207;p22"/>
          <p:cNvSpPr txBox="1"/>
          <p:nvPr>
            <p:ph type="title"/>
          </p:nvPr>
        </p:nvSpPr>
        <p:spPr>
          <a:xfrm>
            <a:off x="311700" y="39485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Final ID: no ID (No hypothesis matches prediction)</a:t>
            </a:r>
            <a:endParaRPr/>
          </a:p>
        </p:txBody>
      </p:sp>
      <p:sp>
        <p:nvSpPr>
          <p:cNvPr id="208" name="Google Shape;208;p22"/>
          <p:cNvSpPr txBox="1"/>
          <p:nvPr>
            <p:ph idx="12" type="sldNum"/>
          </p:nvPr>
        </p:nvSpPr>
        <p:spPr>
          <a:xfrm>
            <a:off x="4113595" y="4749900"/>
            <a:ext cx="9168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r>
              <a:rPr lang="en"/>
              <a:t>/18</a:t>
            </a:r>
            <a:endParaRPr/>
          </a:p>
        </p:txBody>
      </p:sp>
      <p:pic>
        <p:nvPicPr>
          <p:cNvPr id="209" name="Google Shape;209;p22"/>
          <p:cNvPicPr preferRelativeResize="0"/>
          <p:nvPr/>
        </p:nvPicPr>
        <p:blipFill>
          <a:blip r:embed="rId3">
            <a:alphaModFix/>
          </a:blip>
          <a:stretch>
            <a:fillRect/>
          </a:stretch>
        </p:blipFill>
        <p:spPr>
          <a:xfrm>
            <a:off x="108774" y="4568875"/>
            <a:ext cx="1635597" cy="48795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Results</a:t>
            </a:r>
            <a:endParaRPr/>
          </a:p>
        </p:txBody>
      </p:sp>
      <p:sp>
        <p:nvSpPr>
          <p:cNvPr id="215" name="Google Shape;215;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61950" lvl="0" marL="457200" rtl="0" algn="l">
              <a:spcBef>
                <a:spcPts val="0"/>
              </a:spcBef>
              <a:spcAft>
                <a:spcPts val="0"/>
              </a:spcAft>
              <a:buSzPts val="2100"/>
              <a:buChar char="●"/>
            </a:pPr>
            <a:r>
              <a:rPr lang="en" sz="2100"/>
              <a:t>Model evaluated on similarly cut, but statistically independent sample</a:t>
            </a:r>
            <a:endParaRPr sz="2100"/>
          </a:p>
          <a:p>
            <a:pPr indent="-361950" lvl="0" marL="457200" rtl="0" algn="l">
              <a:spcBef>
                <a:spcPts val="0"/>
              </a:spcBef>
              <a:spcAft>
                <a:spcPts val="0"/>
              </a:spcAft>
              <a:buSzPts val="2100"/>
              <a:buChar char="●"/>
            </a:pPr>
            <a:r>
              <a:rPr lang="en" sz="2100"/>
              <a:t>Low energy model (&lt;1 GeV, particles fired in random direction):</a:t>
            </a:r>
            <a:endParaRPr sz="2100"/>
          </a:p>
          <a:p>
            <a:pPr indent="-336550" lvl="1" marL="914400" rtl="0" algn="l">
              <a:spcBef>
                <a:spcPts val="0"/>
              </a:spcBef>
              <a:spcAft>
                <a:spcPts val="0"/>
              </a:spcAft>
              <a:buSzPts val="1700"/>
              <a:buChar char="○"/>
            </a:pPr>
            <a:r>
              <a:rPr lang="en" sz="1700"/>
              <a:t>88</a:t>
            </a:r>
            <a:r>
              <a:rPr lang="en" sz="1700"/>
              <a:t>% average accuracy</a:t>
            </a:r>
            <a:endParaRPr sz="1700"/>
          </a:p>
          <a:p>
            <a:pPr indent="-336550" lvl="1" marL="914400" rtl="0" algn="l">
              <a:spcBef>
                <a:spcPts val="0"/>
              </a:spcBef>
              <a:spcAft>
                <a:spcPts val="0"/>
              </a:spcAft>
              <a:buSzPts val="1700"/>
              <a:buChar char="○"/>
            </a:pPr>
            <a:r>
              <a:rPr lang="en" sz="1700"/>
              <a:t>“No ID” in under 3% of events</a:t>
            </a:r>
            <a:endParaRPr sz="1700"/>
          </a:p>
          <a:p>
            <a:pPr indent="-336550" lvl="1" marL="914400" rtl="0" algn="l">
              <a:spcBef>
                <a:spcPts val="0"/>
              </a:spcBef>
              <a:spcAft>
                <a:spcPts val="0"/>
              </a:spcAft>
              <a:buSzPts val="1700"/>
              <a:buChar char="○"/>
            </a:pPr>
            <a:r>
              <a:rPr lang="en" sz="1700"/>
              <a:t>Able to correctly identify photons, electrons, protons, neutrons, pions in over 90% of events</a:t>
            </a:r>
            <a:endParaRPr sz="1700"/>
          </a:p>
          <a:p>
            <a:pPr indent="-336550" lvl="1" marL="914400" rtl="0" algn="l">
              <a:spcBef>
                <a:spcPts val="0"/>
              </a:spcBef>
              <a:spcAft>
                <a:spcPts val="0"/>
              </a:spcAft>
              <a:buSzPts val="1700"/>
              <a:buChar char="○"/>
            </a:pPr>
            <a:r>
              <a:rPr lang="en" sz="1700"/>
              <a:t>Able to correctly identify K-longs, charged kaons in &gt;70% of events</a:t>
            </a:r>
            <a:endParaRPr/>
          </a:p>
        </p:txBody>
      </p:sp>
      <p:sp>
        <p:nvSpPr>
          <p:cNvPr id="216" name="Google Shape;216;p23"/>
          <p:cNvSpPr txBox="1"/>
          <p:nvPr>
            <p:ph idx="12" type="sldNum"/>
          </p:nvPr>
        </p:nvSpPr>
        <p:spPr>
          <a:xfrm>
            <a:off x="4224450" y="4749900"/>
            <a:ext cx="6951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r>
              <a:rPr lang="en"/>
              <a:t>/18</a:t>
            </a:r>
            <a:endParaRPr/>
          </a:p>
        </p:txBody>
      </p:sp>
      <p:pic>
        <p:nvPicPr>
          <p:cNvPr id="217" name="Google Shape;217;p23"/>
          <p:cNvPicPr preferRelativeResize="0"/>
          <p:nvPr/>
        </p:nvPicPr>
        <p:blipFill>
          <a:blip r:embed="rId3">
            <a:alphaModFix/>
          </a:blip>
          <a:stretch>
            <a:fillRect/>
          </a:stretch>
        </p:blipFill>
        <p:spPr>
          <a:xfrm>
            <a:off x="108774" y="4568875"/>
            <a:ext cx="1635597" cy="48795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24"/>
          <p:cNvSpPr txBox="1"/>
          <p:nvPr>
            <p:ph idx="12" type="sldNum"/>
          </p:nvPr>
        </p:nvSpPr>
        <p:spPr>
          <a:xfrm>
            <a:off x="4297658" y="4749892"/>
            <a:ext cx="548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r>
              <a:rPr lang="en"/>
              <a:t>/16</a:t>
            </a:r>
            <a:endParaRPr/>
          </a:p>
        </p:txBody>
      </p:sp>
      <p:pic>
        <p:nvPicPr>
          <p:cNvPr id="223" name="Google Shape;223;p24"/>
          <p:cNvPicPr preferRelativeResize="0"/>
          <p:nvPr/>
        </p:nvPicPr>
        <p:blipFill rotWithShape="1">
          <a:blip r:embed="rId3">
            <a:alphaModFix/>
          </a:blip>
          <a:srcRect b="5892" l="0" r="0" t="1171"/>
          <a:stretch/>
        </p:blipFill>
        <p:spPr>
          <a:xfrm>
            <a:off x="25875" y="0"/>
            <a:ext cx="9092250" cy="51435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Results</a:t>
            </a:r>
            <a:endParaRPr/>
          </a:p>
        </p:txBody>
      </p:sp>
      <p:sp>
        <p:nvSpPr>
          <p:cNvPr id="229" name="Google Shape;229;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61950" lvl="0" marL="457200" rtl="0" algn="l">
              <a:spcBef>
                <a:spcPts val="0"/>
              </a:spcBef>
              <a:spcAft>
                <a:spcPts val="0"/>
              </a:spcAft>
              <a:buSzPts val="2100"/>
              <a:buChar char="●"/>
            </a:pPr>
            <a:r>
              <a:rPr lang="en" sz="2100"/>
              <a:t>High</a:t>
            </a:r>
            <a:r>
              <a:rPr lang="en" sz="2100"/>
              <a:t> energy model (1-12 GeV, particles fired into acceptance of FCAL):</a:t>
            </a:r>
            <a:endParaRPr sz="2100"/>
          </a:p>
          <a:p>
            <a:pPr indent="-336550" lvl="1" marL="914400" rtl="0" algn="l">
              <a:spcBef>
                <a:spcPts val="0"/>
              </a:spcBef>
              <a:spcAft>
                <a:spcPts val="0"/>
              </a:spcAft>
              <a:buSzPts val="1700"/>
              <a:buChar char="○"/>
            </a:pPr>
            <a:r>
              <a:rPr lang="en" sz="1700"/>
              <a:t>66</a:t>
            </a:r>
            <a:r>
              <a:rPr lang="en" sz="1700"/>
              <a:t>% average accuracy</a:t>
            </a:r>
            <a:endParaRPr sz="1700"/>
          </a:p>
          <a:p>
            <a:pPr indent="-336550" lvl="1" marL="914400" rtl="0" algn="l">
              <a:spcBef>
                <a:spcPts val="0"/>
              </a:spcBef>
              <a:spcAft>
                <a:spcPts val="0"/>
              </a:spcAft>
              <a:buSzPts val="1700"/>
              <a:buChar char="○"/>
            </a:pPr>
            <a:r>
              <a:rPr lang="en" sz="1700"/>
              <a:t>“No ID” in under 3% of events</a:t>
            </a:r>
            <a:endParaRPr sz="1700"/>
          </a:p>
          <a:p>
            <a:pPr indent="-336550" lvl="1" marL="914400" rtl="0" algn="l">
              <a:spcBef>
                <a:spcPts val="0"/>
              </a:spcBef>
              <a:spcAft>
                <a:spcPts val="0"/>
              </a:spcAft>
              <a:buSzPts val="1700"/>
              <a:buChar char="○"/>
            </a:pPr>
            <a:r>
              <a:rPr lang="en" sz="1700"/>
              <a:t>Able to correctly identify </a:t>
            </a:r>
            <a:endParaRPr sz="1700"/>
          </a:p>
          <a:p>
            <a:pPr indent="-336550" lvl="2" marL="1371600" rtl="0" algn="l">
              <a:spcBef>
                <a:spcPts val="0"/>
              </a:spcBef>
              <a:spcAft>
                <a:spcPts val="0"/>
              </a:spcAft>
              <a:buSzPts val="1700"/>
              <a:buChar char="■"/>
            </a:pPr>
            <a:r>
              <a:rPr lang="en" sz="1700"/>
              <a:t>photons, electrons, in 98% of events</a:t>
            </a:r>
            <a:endParaRPr sz="1700"/>
          </a:p>
          <a:p>
            <a:pPr indent="-336550" lvl="2" marL="1371600" rtl="0" algn="l">
              <a:spcBef>
                <a:spcPts val="0"/>
              </a:spcBef>
              <a:spcAft>
                <a:spcPts val="0"/>
              </a:spcAft>
              <a:buSzPts val="1700"/>
              <a:buChar char="■"/>
            </a:pPr>
            <a:r>
              <a:rPr lang="en" sz="1700"/>
              <a:t>pions in 80% of events</a:t>
            </a:r>
            <a:endParaRPr sz="1700"/>
          </a:p>
          <a:p>
            <a:pPr indent="-336550" lvl="2" marL="1371600" rtl="0" algn="l">
              <a:spcBef>
                <a:spcPts val="0"/>
              </a:spcBef>
              <a:spcAft>
                <a:spcPts val="0"/>
              </a:spcAft>
              <a:buSzPts val="1700"/>
              <a:buChar char="■"/>
            </a:pPr>
            <a:r>
              <a:rPr lang="en" sz="1700"/>
              <a:t>Klong, protons, antiprotons, and neutrons in 50% of events</a:t>
            </a:r>
            <a:endParaRPr sz="1700"/>
          </a:p>
          <a:p>
            <a:pPr indent="-336550" lvl="2" marL="1371600" rtl="0" algn="l">
              <a:spcBef>
                <a:spcPts val="0"/>
              </a:spcBef>
              <a:spcAft>
                <a:spcPts val="0"/>
              </a:spcAft>
              <a:buSzPts val="1700"/>
              <a:buChar char="■"/>
            </a:pPr>
            <a:r>
              <a:rPr lang="en" sz="1700"/>
              <a:t>Kaons in 30% of events</a:t>
            </a:r>
            <a:endParaRPr sz="1700"/>
          </a:p>
        </p:txBody>
      </p:sp>
      <p:sp>
        <p:nvSpPr>
          <p:cNvPr id="230" name="Google Shape;230;p25"/>
          <p:cNvSpPr txBox="1"/>
          <p:nvPr>
            <p:ph idx="12" type="sldNum"/>
          </p:nvPr>
        </p:nvSpPr>
        <p:spPr>
          <a:xfrm>
            <a:off x="4207047" y="4749900"/>
            <a:ext cx="7299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r>
              <a:rPr lang="en"/>
              <a:t>/18</a:t>
            </a:r>
            <a:endParaRPr/>
          </a:p>
        </p:txBody>
      </p:sp>
      <p:pic>
        <p:nvPicPr>
          <p:cNvPr id="231" name="Google Shape;231;p25"/>
          <p:cNvPicPr preferRelativeResize="0"/>
          <p:nvPr/>
        </p:nvPicPr>
        <p:blipFill>
          <a:blip r:embed="rId3">
            <a:alphaModFix/>
          </a:blip>
          <a:stretch>
            <a:fillRect/>
          </a:stretch>
        </p:blipFill>
        <p:spPr>
          <a:xfrm>
            <a:off x="108774" y="4568875"/>
            <a:ext cx="1635597" cy="48795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26"/>
          <p:cNvSpPr txBox="1"/>
          <p:nvPr>
            <p:ph idx="12" type="sldNum"/>
          </p:nvPr>
        </p:nvSpPr>
        <p:spPr>
          <a:xfrm>
            <a:off x="4297658" y="4749892"/>
            <a:ext cx="548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r>
              <a:rPr lang="en"/>
              <a:t>/16</a:t>
            </a:r>
            <a:endParaRPr/>
          </a:p>
        </p:txBody>
      </p:sp>
      <p:pic>
        <p:nvPicPr>
          <p:cNvPr id="237" name="Google Shape;237;p26"/>
          <p:cNvPicPr preferRelativeResize="0"/>
          <p:nvPr/>
        </p:nvPicPr>
        <p:blipFill rotWithShape="1">
          <a:blip r:embed="rId3">
            <a:alphaModFix/>
          </a:blip>
          <a:srcRect b="0" l="-399" r="439" t="1623"/>
          <a:stretch/>
        </p:blipFill>
        <p:spPr>
          <a:xfrm>
            <a:off x="0" y="0"/>
            <a:ext cx="9144000" cy="51435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Best Classifiers of Particle Type:</a:t>
            </a:r>
            <a:endParaRPr/>
          </a:p>
        </p:txBody>
      </p:sp>
      <p:sp>
        <p:nvSpPr>
          <p:cNvPr id="243" name="Google Shape;243;p2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Both models (0-1 GeV and 1-12 GeV) had these top classifiers</a:t>
            </a:r>
            <a:r>
              <a:rPr lang="en"/>
              <a:t>:</a:t>
            </a:r>
            <a:endParaRPr/>
          </a:p>
          <a:p>
            <a:pPr indent="-317500" lvl="1" marL="914400" rtl="0" algn="l">
              <a:spcBef>
                <a:spcPts val="0"/>
              </a:spcBef>
              <a:spcAft>
                <a:spcPts val="0"/>
              </a:spcAft>
              <a:buSzPts val="1400"/>
              <a:buChar char="○"/>
            </a:pPr>
            <a:r>
              <a:rPr lang="en"/>
              <a:t>Charge (did the particle leave a track or a shower?)</a:t>
            </a:r>
            <a:endParaRPr/>
          </a:p>
          <a:p>
            <a:pPr indent="-317500" lvl="1" marL="914400" rtl="0" algn="l">
              <a:spcBef>
                <a:spcPts val="0"/>
              </a:spcBef>
              <a:spcAft>
                <a:spcPts val="0"/>
              </a:spcAft>
              <a:buSzPts val="1400"/>
              <a:buChar char="○"/>
            </a:pPr>
            <a:r>
              <a:rPr lang="en"/>
              <a:t>dEdx (CDC)</a:t>
            </a:r>
            <a:endParaRPr/>
          </a:p>
          <a:p>
            <a:pPr indent="-317500" lvl="1" marL="914400" rtl="0" algn="l">
              <a:spcBef>
                <a:spcPts val="0"/>
              </a:spcBef>
              <a:spcAft>
                <a:spcPts val="0"/>
              </a:spcAft>
              <a:buSzPts val="1400"/>
              <a:buChar char="○"/>
            </a:pPr>
            <a:r>
              <a:rPr lang="en"/>
              <a:t>tShower</a:t>
            </a:r>
            <a:endParaRPr/>
          </a:p>
          <a:p>
            <a:pPr indent="-317500" lvl="1" marL="914400" rtl="0" algn="l">
              <a:spcBef>
                <a:spcPts val="0"/>
              </a:spcBef>
              <a:spcAft>
                <a:spcPts val="0"/>
              </a:spcAft>
              <a:buSzPts val="1400"/>
              <a:buChar char="○"/>
            </a:pPr>
            <a:r>
              <a:rPr lang="en"/>
              <a:t>dEdx (start counter)</a:t>
            </a:r>
            <a:endParaRPr/>
          </a:p>
          <a:p>
            <a:pPr indent="-317500" lvl="1" marL="914400" rtl="0" algn="l">
              <a:spcBef>
                <a:spcPts val="0"/>
              </a:spcBef>
              <a:spcAft>
                <a:spcPts val="0"/>
              </a:spcAft>
              <a:buSzPts val="1400"/>
              <a:buChar char="○"/>
            </a:pPr>
            <a:r>
              <a:rPr lang="en"/>
              <a:t>Eshower</a:t>
            </a:r>
            <a:endParaRPr/>
          </a:p>
        </p:txBody>
      </p:sp>
      <p:sp>
        <p:nvSpPr>
          <p:cNvPr id="244" name="Google Shape;244;p27"/>
          <p:cNvSpPr txBox="1"/>
          <p:nvPr>
            <p:ph idx="12" type="sldNum"/>
          </p:nvPr>
        </p:nvSpPr>
        <p:spPr>
          <a:xfrm>
            <a:off x="4079544" y="4749900"/>
            <a:ext cx="9849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r>
              <a:rPr lang="en"/>
              <a:t>/18</a:t>
            </a:r>
            <a:endParaRPr/>
          </a:p>
        </p:txBody>
      </p:sp>
      <p:pic>
        <p:nvPicPr>
          <p:cNvPr id="245" name="Google Shape;245;p27"/>
          <p:cNvPicPr preferRelativeResize="0"/>
          <p:nvPr/>
        </p:nvPicPr>
        <p:blipFill>
          <a:blip r:embed="rId3">
            <a:alphaModFix/>
          </a:blip>
          <a:stretch>
            <a:fillRect/>
          </a:stretch>
        </p:blipFill>
        <p:spPr>
          <a:xfrm>
            <a:off x="108774" y="4568875"/>
            <a:ext cx="1635597" cy="48795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28"/>
          <p:cNvSpPr txBox="1"/>
          <p:nvPr>
            <p:ph idx="12" type="sldNum"/>
          </p:nvPr>
        </p:nvSpPr>
        <p:spPr>
          <a:xfrm>
            <a:off x="4189647" y="4749900"/>
            <a:ext cx="764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r>
              <a:rPr lang="en"/>
              <a:t>/18</a:t>
            </a:r>
            <a:endParaRPr/>
          </a:p>
        </p:txBody>
      </p:sp>
      <p:pic>
        <p:nvPicPr>
          <p:cNvPr id="251" name="Google Shape;251;p28"/>
          <p:cNvPicPr preferRelativeResize="0"/>
          <p:nvPr/>
        </p:nvPicPr>
        <p:blipFill>
          <a:blip r:embed="rId3">
            <a:alphaModFix/>
          </a:blip>
          <a:stretch>
            <a:fillRect/>
          </a:stretch>
        </p:blipFill>
        <p:spPr>
          <a:xfrm>
            <a:off x="108774" y="4568875"/>
            <a:ext cx="1635597" cy="487950"/>
          </a:xfrm>
          <a:prstGeom prst="rect">
            <a:avLst/>
          </a:prstGeom>
          <a:noFill/>
          <a:ln>
            <a:noFill/>
          </a:ln>
        </p:spPr>
      </p:pic>
      <p:pic>
        <p:nvPicPr>
          <p:cNvPr id="252" name="Google Shape;252;p28"/>
          <p:cNvPicPr preferRelativeResize="0"/>
          <p:nvPr/>
        </p:nvPicPr>
        <p:blipFill>
          <a:blip r:embed="rId4">
            <a:alphaModFix/>
          </a:blip>
          <a:stretch>
            <a:fillRect/>
          </a:stretch>
        </p:blipFill>
        <p:spPr>
          <a:xfrm>
            <a:off x="4571993" y="770200"/>
            <a:ext cx="4571958" cy="3117850"/>
          </a:xfrm>
          <a:prstGeom prst="rect">
            <a:avLst/>
          </a:prstGeom>
          <a:noFill/>
          <a:ln>
            <a:noFill/>
          </a:ln>
        </p:spPr>
      </p:pic>
      <p:pic>
        <p:nvPicPr>
          <p:cNvPr id="253" name="Google Shape;253;p28"/>
          <p:cNvPicPr preferRelativeResize="0"/>
          <p:nvPr/>
        </p:nvPicPr>
        <p:blipFill>
          <a:blip r:embed="rId5">
            <a:alphaModFix/>
          </a:blip>
          <a:stretch>
            <a:fillRect/>
          </a:stretch>
        </p:blipFill>
        <p:spPr>
          <a:xfrm>
            <a:off x="0" y="770198"/>
            <a:ext cx="4571999" cy="3117852"/>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2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Observations and Next Steps:</a:t>
            </a:r>
            <a:endParaRPr/>
          </a:p>
        </p:txBody>
      </p:sp>
      <p:sp>
        <p:nvSpPr>
          <p:cNvPr id="259" name="Google Shape;259;p29"/>
          <p:cNvSpPr txBox="1"/>
          <p:nvPr>
            <p:ph idx="1" type="body"/>
          </p:nvPr>
        </p:nvSpPr>
        <p:spPr>
          <a:xfrm>
            <a:off x="311700" y="1017725"/>
            <a:ext cx="8520600" cy="3551100"/>
          </a:xfrm>
          <a:prstGeom prst="rect">
            <a:avLst/>
          </a:prstGeom>
        </p:spPr>
        <p:txBody>
          <a:bodyPr anchorCtr="0" anchor="t" bIns="91425" lIns="91425" spcFirstLastPara="1" rIns="91425" wrap="square" tIns="91425">
            <a:normAutofit/>
          </a:bodyPr>
          <a:lstStyle/>
          <a:p>
            <a:pPr indent="-342900" lvl="0" marL="457200" rtl="0" algn="l">
              <a:lnSpc>
                <a:spcPct val="130000"/>
              </a:lnSpc>
              <a:spcBef>
                <a:spcPts val="0"/>
              </a:spcBef>
              <a:spcAft>
                <a:spcPts val="0"/>
              </a:spcAft>
              <a:buSzPts val="1800"/>
              <a:buChar char="●"/>
            </a:pPr>
            <a:r>
              <a:rPr lang="en"/>
              <a:t>Unexpectedly</a:t>
            </a:r>
            <a:r>
              <a:rPr lang="en"/>
              <a:t> high Klong/Neutron separation</a:t>
            </a:r>
            <a:endParaRPr/>
          </a:p>
          <a:p>
            <a:pPr indent="-317500" lvl="1" marL="914400" rtl="0" algn="l">
              <a:spcBef>
                <a:spcPts val="0"/>
              </a:spcBef>
              <a:spcAft>
                <a:spcPts val="0"/>
              </a:spcAft>
              <a:buSzPts val="1400"/>
              <a:buChar char="○"/>
            </a:pPr>
            <a:r>
              <a:rPr lang="en"/>
              <a:t>The model seems to be using Eshower and tShower to identify neutral particles, which may be some type of modified TOF. Further investigation is needed to ensure this is effective in events that include decays (or where the vertex timing is unknown).</a:t>
            </a:r>
            <a:endParaRPr/>
          </a:p>
          <a:p>
            <a:pPr indent="-342900" lvl="0" marL="457200" rtl="0" algn="l">
              <a:lnSpc>
                <a:spcPct val="130000"/>
              </a:lnSpc>
              <a:spcBef>
                <a:spcPts val="0"/>
              </a:spcBef>
              <a:spcAft>
                <a:spcPts val="0"/>
              </a:spcAft>
              <a:buSzPts val="1800"/>
              <a:buChar char="●"/>
            </a:pPr>
            <a:r>
              <a:rPr lang="en"/>
              <a:t>The model </a:t>
            </a:r>
            <a:r>
              <a:rPr lang="en"/>
              <a:t>is</a:t>
            </a:r>
            <a:r>
              <a:rPr lang="en"/>
              <a:t> currently not making effective use of DIRC information</a:t>
            </a:r>
            <a:endParaRPr/>
          </a:p>
          <a:p>
            <a:pPr indent="-317500" lvl="1" marL="914400" rtl="0" algn="l">
              <a:spcBef>
                <a:spcPts val="0"/>
              </a:spcBef>
              <a:spcAft>
                <a:spcPts val="0"/>
              </a:spcAft>
              <a:buSzPts val="1400"/>
              <a:buChar char="○"/>
            </a:pPr>
            <a:r>
              <a:rPr lang="en"/>
              <a:t>The particle gun data includes DIRC information that does not appear to adhere to experimental results, so a next step will be to investigate the simulation </a:t>
            </a:r>
            <a:endParaRPr/>
          </a:p>
          <a:p>
            <a:pPr indent="-342900" lvl="0" marL="457200" rtl="0" algn="l">
              <a:lnSpc>
                <a:spcPct val="130000"/>
              </a:lnSpc>
              <a:spcBef>
                <a:spcPts val="0"/>
              </a:spcBef>
              <a:spcAft>
                <a:spcPts val="0"/>
              </a:spcAft>
              <a:buSzPts val="1800"/>
              <a:buChar char="●"/>
            </a:pPr>
            <a:r>
              <a:rPr lang="en"/>
              <a:t>Moving forward:</a:t>
            </a:r>
            <a:endParaRPr/>
          </a:p>
          <a:p>
            <a:pPr indent="-317500" lvl="1" marL="914400" rtl="0" algn="l">
              <a:spcBef>
                <a:spcPts val="0"/>
              </a:spcBef>
              <a:spcAft>
                <a:spcPts val="0"/>
              </a:spcAft>
              <a:buSzPts val="1400"/>
              <a:buChar char="○"/>
            </a:pPr>
            <a:r>
              <a:rPr lang="en"/>
              <a:t>Test if increasing number of training events increases accuracy</a:t>
            </a:r>
            <a:endParaRPr/>
          </a:p>
          <a:p>
            <a:pPr indent="-317500" lvl="1" marL="914400" rtl="0" algn="l">
              <a:spcBef>
                <a:spcPts val="0"/>
              </a:spcBef>
              <a:spcAft>
                <a:spcPts val="0"/>
              </a:spcAft>
              <a:buSzPts val="1400"/>
              <a:buChar char="○"/>
            </a:pPr>
            <a:r>
              <a:rPr lang="en"/>
              <a:t>Improve the labeling of training/test data to obtain a more </a:t>
            </a:r>
            <a:r>
              <a:rPr lang="en"/>
              <a:t>accurate</a:t>
            </a:r>
            <a:r>
              <a:rPr lang="en"/>
              <a:t> metric of model power</a:t>
            </a:r>
            <a:endParaRPr/>
          </a:p>
          <a:p>
            <a:pPr indent="-317500" lvl="1" marL="914400" rtl="0" algn="l">
              <a:spcBef>
                <a:spcPts val="0"/>
              </a:spcBef>
              <a:spcAft>
                <a:spcPts val="0"/>
              </a:spcAft>
              <a:buSzPts val="1400"/>
              <a:buChar char="○"/>
            </a:pPr>
            <a:r>
              <a:rPr lang="en"/>
              <a:t>Find cuts to purify data that do not rely on truth information</a:t>
            </a:r>
            <a:endParaRPr/>
          </a:p>
        </p:txBody>
      </p:sp>
      <p:sp>
        <p:nvSpPr>
          <p:cNvPr id="260" name="Google Shape;260;p29"/>
          <p:cNvSpPr txBox="1"/>
          <p:nvPr>
            <p:ph idx="12" type="sldNum"/>
          </p:nvPr>
        </p:nvSpPr>
        <p:spPr>
          <a:xfrm>
            <a:off x="4207047" y="4749900"/>
            <a:ext cx="7299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r>
              <a:rPr lang="en"/>
              <a:t>/18</a:t>
            </a:r>
            <a:endParaRPr/>
          </a:p>
        </p:txBody>
      </p:sp>
      <p:pic>
        <p:nvPicPr>
          <p:cNvPr id="261" name="Google Shape;261;p29"/>
          <p:cNvPicPr preferRelativeResize="0"/>
          <p:nvPr/>
        </p:nvPicPr>
        <p:blipFill>
          <a:blip r:embed="rId3">
            <a:alphaModFix/>
          </a:blip>
          <a:stretch>
            <a:fillRect/>
          </a:stretch>
        </p:blipFill>
        <p:spPr>
          <a:xfrm>
            <a:off x="108774" y="4568875"/>
            <a:ext cx="1635597" cy="48795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sp>
        <p:nvSpPr>
          <p:cNvPr id="266" name="Google Shape;266;p30"/>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Thank you! </a:t>
            </a:r>
            <a:endParaRPr/>
          </a:p>
        </p:txBody>
      </p:sp>
      <p:sp>
        <p:nvSpPr>
          <p:cNvPr id="267" name="Google Shape;267;p30"/>
          <p:cNvSpPr txBox="1"/>
          <p:nvPr>
            <p:ph idx="1" type="subTitle"/>
          </p:nvPr>
        </p:nvSpPr>
        <p:spPr>
          <a:xfrm>
            <a:off x="311700" y="2834125"/>
            <a:ext cx="8520600" cy="1134900"/>
          </a:xfrm>
          <a:prstGeom prst="rect">
            <a:avLst/>
          </a:prstGeom>
        </p:spPr>
        <p:txBody>
          <a:bodyPr anchorCtr="0" anchor="t" bIns="91425" lIns="91425" spcFirstLastPara="1" rIns="91425" wrap="square" tIns="91425">
            <a:normAutofit fontScale="92500" lnSpcReduction="20000"/>
          </a:bodyPr>
          <a:lstStyle/>
          <a:p>
            <a:pPr indent="0" lvl="0" marL="0" rtl="0" algn="ctr">
              <a:spcBef>
                <a:spcPts val="0"/>
              </a:spcBef>
              <a:spcAft>
                <a:spcPts val="0"/>
              </a:spcAft>
              <a:buNone/>
            </a:pPr>
            <a:r>
              <a:rPr lang="en"/>
              <a:t>Ricky Dube</a:t>
            </a:r>
            <a:endParaRPr/>
          </a:p>
          <a:p>
            <a:pPr indent="0" lvl="0" marL="0" rtl="0" algn="ctr">
              <a:spcBef>
                <a:spcPts val="0"/>
              </a:spcBef>
              <a:spcAft>
                <a:spcPts val="0"/>
              </a:spcAft>
              <a:buNone/>
            </a:pPr>
            <a:r>
              <a:rPr lang="en"/>
              <a:t>University of Connecticut</a:t>
            </a:r>
            <a:endParaRPr/>
          </a:p>
          <a:p>
            <a:pPr indent="0" lvl="0" marL="0" rtl="0" algn="ctr">
              <a:spcBef>
                <a:spcPts val="0"/>
              </a:spcBef>
              <a:spcAft>
                <a:spcPts val="0"/>
              </a:spcAft>
              <a:buNone/>
            </a:pPr>
            <a:r>
              <a:rPr lang="en"/>
              <a:t>Department of Physics</a:t>
            </a:r>
            <a:endParaRPr/>
          </a:p>
        </p:txBody>
      </p:sp>
      <p:sp>
        <p:nvSpPr>
          <p:cNvPr id="268" name="Google Shape;268;p30"/>
          <p:cNvSpPr txBox="1"/>
          <p:nvPr>
            <p:ph idx="12" type="sldNum"/>
          </p:nvPr>
        </p:nvSpPr>
        <p:spPr>
          <a:xfrm>
            <a:off x="4052843" y="4749900"/>
            <a:ext cx="10383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r>
              <a:rPr lang="en"/>
              <a:t>/18</a:t>
            </a:r>
            <a:endParaRPr/>
          </a:p>
        </p:txBody>
      </p:sp>
      <p:pic>
        <p:nvPicPr>
          <p:cNvPr id="269" name="Google Shape;269;p30"/>
          <p:cNvPicPr preferRelativeResize="0"/>
          <p:nvPr/>
        </p:nvPicPr>
        <p:blipFill>
          <a:blip r:embed="rId3">
            <a:alphaModFix/>
          </a:blip>
          <a:stretch>
            <a:fillRect/>
          </a:stretch>
        </p:blipFill>
        <p:spPr>
          <a:xfrm>
            <a:off x="150600" y="173757"/>
            <a:ext cx="1838075" cy="637800"/>
          </a:xfrm>
          <a:prstGeom prst="rect">
            <a:avLst/>
          </a:prstGeom>
          <a:noFill/>
          <a:ln>
            <a:noFill/>
          </a:ln>
        </p:spPr>
      </p:pic>
      <p:pic>
        <p:nvPicPr>
          <p:cNvPr id="270" name="Google Shape;270;p30"/>
          <p:cNvPicPr preferRelativeResize="0"/>
          <p:nvPr/>
        </p:nvPicPr>
        <p:blipFill>
          <a:blip r:embed="rId4">
            <a:alphaModFix/>
          </a:blip>
          <a:stretch>
            <a:fillRect/>
          </a:stretch>
        </p:blipFill>
        <p:spPr>
          <a:xfrm>
            <a:off x="6364371" y="96350"/>
            <a:ext cx="2656779" cy="7926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Goal: Identify which particle left a track or shower</a:t>
            </a:r>
            <a:endParaRPr/>
          </a:p>
        </p:txBody>
      </p:sp>
      <p:sp>
        <p:nvSpPr>
          <p:cNvPr id="66" name="Google Shape;66;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Identification typically requires cuts based on dE/dx, shower properties, TOF, DIRC, etc. </a:t>
            </a:r>
            <a:endParaRPr/>
          </a:p>
          <a:p>
            <a:pPr indent="-342900" lvl="0" marL="457200" rtl="0" algn="l">
              <a:spcBef>
                <a:spcPts val="0"/>
              </a:spcBef>
              <a:spcAft>
                <a:spcPts val="0"/>
              </a:spcAft>
              <a:buSzPts val="1800"/>
              <a:buChar char="●"/>
            </a:pPr>
            <a:r>
              <a:rPr lang="en"/>
              <a:t>For higher energies, it is more difficult to obtain a positive ID based on these cuts</a:t>
            </a:r>
            <a:endParaRPr/>
          </a:p>
          <a:p>
            <a:pPr indent="-342900" lvl="0" marL="457200" rtl="0" algn="l">
              <a:spcBef>
                <a:spcPts val="0"/>
              </a:spcBef>
              <a:spcAft>
                <a:spcPts val="0"/>
              </a:spcAft>
              <a:buSzPts val="1800"/>
              <a:buChar char="●"/>
            </a:pPr>
            <a:r>
              <a:rPr lang="en"/>
              <a:t>Can machine learning give a more accurate ID than manual methods?</a:t>
            </a:r>
            <a:endParaRPr/>
          </a:p>
        </p:txBody>
      </p:sp>
      <p:sp>
        <p:nvSpPr>
          <p:cNvPr id="67" name="Google Shape;67;p14"/>
          <p:cNvSpPr txBox="1"/>
          <p:nvPr>
            <p:ph idx="12" type="sldNum"/>
          </p:nvPr>
        </p:nvSpPr>
        <p:spPr>
          <a:xfrm>
            <a:off x="4297658" y="4749892"/>
            <a:ext cx="548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r>
              <a:rPr lang="en"/>
              <a:t>/18</a:t>
            </a:r>
            <a:endParaRPr/>
          </a:p>
        </p:txBody>
      </p:sp>
      <p:pic>
        <p:nvPicPr>
          <p:cNvPr id="68" name="Google Shape;68;p14"/>
          <p:cNvPicPr preferRelativeResize="0"/>
          <p:nvPr/>
        </p:nvPicPr>
        <p:blipFill>
          <a:blip r:embed="rId3">
            <a:alphaModFix/>
          </a:blip>
          <a:stretch>
            <a:fillRect/>
          </a:stretch>
        </p:blipFill>
        <p:spPr>
          <a:xfrm>
            <a:off x="108774" y="4568875"/>
            <a:ext cx="1635597" cy="4879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Evaluating the potential of Machine Learning for PID</a:t>
            </a:r>
            <a:endParaRPr/>
          </a:p>
        </p:txBody>
      </p:sp>
      <p:sp>
        <p:nvSpPr>
          <p:cNvPr id="74" name="Google Shape;74;p15"/>
          <p:cNvSpPr txBox="1"/>
          <p:nvPr>
            <p:ph idx="1" type="body"/>
          </p:nvPr>
        </p:nvSpPr>
        <p:spPr>
          <a:xfrm>
            <a:off x="311700" y="1152475"/>
            <a:ext cx="8520600" cy="36468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To determine how powerful Machine Learning can be, we can consider a sample of idealized events:</a:t>
            </a:r>
            <a:endParaRPr/>
          </a:p>
          <a:p>
            <a:pPr indent="-317500" lvl="1" marL="914400" rtl="0" algn="l">
              <a:spcBef>
                <a:spcPts val="0"/>
              </a:spcBef>
              <a:spcAft>
                <a:spcPts val="0"/>
              </a:spcAft>
              <a:buSzPts val="1400"/>
              <a:buChar char="○"/>
            </a:pPr>
            <a:r>
              <a:rPr lang="en"/>
              <a:t>Particle Gun events- only one particle present</a:t>
            </a:r>
            <a:endParaRPr/>
          </a:p>
          <a:p>
            <a:pPr indent="-317500" lvl="1" marL="914400" rtl="0" algn="l">
              <a:spcBef>
                <a:spcPts val="0"/>
              </a:spcBef>
              <a:spcAft>
                <a:spcPts val="0"/>
              </a:spcAft>
              <a:buSzPts val="1400"/>
              <a:buChar char="○"/>
            </a:pPr>
            <a:r>
              <a:rPr lang="en"/>
              <a:t>Only consider particles that left tracks/showers</a:t>
            </a:r>
            <a:endParaRPr/>
          </a:p>
          <a:p>
            <a:pPr indent="-317500" lvl="1" marL="914400" rtl="0" algn="l">
              <a:spcBef>
                <a:spcPts val="0"/>
              </a:spcBef>
              <a:spcAft>
                <a:spcPts val="0"/>
              </a:spcAft>
              <a:buSzPts val="1400"/>
              <a:buChar char="○"/>
            </a:pPr>
            <a:r>
              <a:rPr lang="en"/>
              <a:t>Only consider particles that do not decay before creating a shower/track</a:t>
            </a:r>
            <a:endParaRPr/>
          </a:p>
          <a:p>
            <a:pPr indent="-342900" lvl="0" marL="457200" rtl="0" algn="l">
              <a:spcBef>
                <a:spcPts val="0"/>
              </a:spcBef>
              <a:spcAft>
                <a:spcPts val="0"/>
              </a:spcAft>
              <a:buSzPts val="1800"/>
              <a:buChar char="●"/>
            </a:pPr>
            <a:r>
              <a:rPr lang="en"/>
              <a:t>Expect very high accuracy- this serves as an “upper bound” on accuracy for unfiltered data</a:t>
            </a:r>
            <a:endParaRPr/>
          </a:p>
          <a:p>
            <a:pPr indent="-342900" lvl="0" marL="457200" rtl="0" algn="l">
              <a:spcBef>
                <a:spcPts val="0"/>
              </a:spcBef>
              <a:spcAft>
                <a:spcPts val="0"/>
              </a:spcAft>
              <a:buSzPts val="1800"/>
              <a:buChar char="●"/>
            </a:pPr>
            <a:r>
              <a:rPr lang="en"/>
              <a:t>Can a boosted decision tree produce similar or superior results to manual PID methods?</a:t>
            </a:r>
            <a:endParaRPr/>
          </a:p>
        </p:txBody>
      </p:sp>
      <p:sp>
        <p:nvSpPr>
          <p:cNvPr id="75" name="Google Shape;75;p15"/>
          <p:cNvSpPr txBox="1"/>
          <p:nvPr>
            <p:ph idx="12" type="sldNum"/>
          </p:nvPr>
        </p:nvSpPr>
        <p:spPr>
          <a:xfrm>
            <a:off x="4297658" y="4749892"/>
            <a:ext cx="548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r>
              <a:rPr lang="en"/>
              <a:t>/18</a:t>
            </a:r>
            <a:endParaRPr/>
          </a:p>
        </p:txBody>
      </p:sp>
      <p:pic>
        <p:nvPicPr>
          <p:cNvPr id="76" name="Google Shape;76;p15"/>
          <p:cNvPicPr preferRelativeResize="0"/>
          <p:nvPr/>
        </p:nvPicPr>
        <p:blipFill>
          <a:blip r:embed="rId3">
            <a:alphaModFix/>
          </a:blip>
          <a:stretch>
            <a:fillRect/>
          </a:stretch>
        </p:blipFill>
        <p:spPr>
          <a:xfrm>
            <a:off x="108774" y="4568875"/>
            <a:ext cx="1635597" cy="4879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Purification of Particle Gun Data</a:t>
            </a:r>
            <a:endParaRPr/>
          </a:p>
        </p:txBody>
      </p:sp>
      <p:sp>
        <p:nvSpPr>
          <p:cNvPr id="82" name="Google Shape;82;p16"/>
          <p:cNvSpPr txBox="1"/>
          <p:nvPr>
            <p:ph idx="1" type="body"/>
          </p:nvPr>
        </p:nvSpPr>
        <p:spPr>
          <a:xfrm>
            <a:off x="311700" y="1067225"/>
            <a:ext cx="8520600" cy="3458100"/>
          </a:xfrm>
          <a:prstGeom prst="rect">
            <a:avLst/>
          </a:prstGeom>
        </p:spPr>
        <p:txBody>
          <a:bodyPr anchorCtr="0" anchor="t" bIns="91425" lIns="91425" spcFirstLastPara="1" rIns="91425" wrap="square" tIns="91425">
            <a:normAutofit/>
          </a:bodyPr>
          <a:lstStyle/>
          <a:p>
            <a:pPr indent="-342900" lvl="0" marL="457200" rtl="0" algn="l">
              <a:lnSpc>
                <a:spcPct val="115000"/>
              </a:lnSpc>
              <a:spcBef>
                <a:spcPts val="0"/>
              </a:spcBef>
              <a:spcAft>
                <a:spcPts val="0"/>
              </a:spcAft>
              <a:buSzPts val="1800"/>
              <a:buChar char="●"/>
            </a:pPr>
            <a:r>
              <a:rPr lang="en"/>
              <a:t>Cuts on events:</a:t>
            </a:r>
            <a:endParaRPr/>
          </a:p>
          <a:p>
            <a:pPr indent="-317500" lvl="1" marL="914400" rtl="0" algn="l">
              <a:lnSpc>
                <a:spcPct val="115000"/>
              </a:lnSpc>
              <a:spcBef>
                <a:spcPts val="0"/>
              </a:spcBef>
              <a:spcAft>
                <a:spcPts val="0"/>
              </a:spcAft>
              <a:buSzPts val="1400"/>
              <a:buChar char="○"/>
            </a:pPr>
            <a:r>
              <a:rPr lang="en"/>
              <a:t>Time of first </a:t>
            </a:r>
            <a:r>
              <a:rPr lang="en"/>
              <a:t>vertex</a:t>
            </a:r>
            <a:r>
              <a:rPr lang="en"/>
              <a:t> must be after the time of first shower/track</a:t>
            </a:r>
            <a:endParaRPr/>
          </a:p>
          <a:p>
            <a:pPr indent="-317500" lvl="1" marL="914400" rtl="0" algn="l">
              <a:lnSpc>
                <a:spcPct val="115000"/>
              </a:lnSpc>
              <a:spcBef>
                <a:spcPts val="0"/>
              </a:spcBef>
              <a:spcAft>
                <a:spcPts val="0"/>
              </a:spcAft>
              <a:buSzPts val="1400"/>
              <a:buChar char="○"/>
            </a:pPr>
            <a:r>
              <a:rPr lang="en"/>
              <a:t>If particle is charged, must be at least one track in event</a:t>
            </a:r>
            <a:endParaRPr/>
          </a:p>
          <a:p>
            <a:pPr indent="-317500" lvl="1" marL="914400" rtl="0" algn="l">
              <a:lnSpc>
                <a:spcPct val="115000"/>
              </a:lnSpc>
              <a:spcBef>
                <a:spcPts val="0"/>
              </a:spcBef>
              <a:spcAft>
                <a:spcPts val="0"/>
              </a:spcAft>
              <a:buSzPts val="1400"/>
              <a:buChar char="○"/>
            </a:pPr>
            <a:r>
              <a:rPr lang="en"/>
              <a:t>If particle is neutral, must be at least one shower in event</a:t>
            </a:r>
            <a:endParaRPr/>
          </a:p>
          <a:p>
            <a:pPr indent="-342900" lvl="0" marL="457200" rtl="0" algn="l">
              <a:lnSpc>
                <a:spcPct val="115000"/>
              </a:lnSpc>
              <a:spcBef>
                <a:spcPts val="1000"/>
              </a:spcBef>
              <a:spcAft>
                <a:spcPts val="0"/>
              </a:spcAft>
              <a:buSzPts val="1800"/>
              <a:buChar char="●"/>
            </a:pPr>
            <a:r>
              <a:rPr lang="en"/>
              <a:t>Cuts on dE/dx (CDC) and TOF (based on BCal shower time) in low energy samples</a:t>
            </a:r>
            <a:endParaRPr/>
          </a:p>
          <a:p>
            <a:pPr indent="-317500" lvl="1" marL="914400" rtl="0" algn="l">
              <a:lnSpc>
                <a:spcPct val="115000"/>
              </a:lnSpc>
              <a:spcBef>
                <a:spcPts val="0"/>
              </a:spcBef>
              <a:spcAft>
                <a:spcPts val="0"/>
              </a:spcAft>
              <a:buSzPts val="1400"/>
              <a:buChar char="○"/>
            </a:pPr>
            <a:r>
              <a:rPr lang="en"/>
              <a:t>Truth information was not sufficient to purify the data, because nuclear interactions are not included. Thus cuts on dE/dx and TOF were used to remove tracks that correspond to particles that were not generated  by the particle gun.</a:t>
            </a:r>
            <a:endParaRPr/>
          </a:p>
          <a:p>
            <a:pPr indent="-342900" lvl="0" marL="457200" rtl="0" algn="l">
              <a:lnSpc>
                <a:spcPct val="115000"/>
              </a:lnSpc>
              <a:spcBef>
                <a:spcPts val="1000"/>
              </a:spcBef>
              <a:spcAft>
                <a:spcPts val="0"/>
              </a:spcAft>
              <a:buSzPts val="1800"/>
              <a:buChar char="●"/>
            </a:pPr>
            <a:r>
              <a:rPr lang="en"/>
              <a:t>In high energy events, no cuts on any of the training parameters were made</a:t>
            </a:r>
            <a:endParaRPr/>
          </a:p>
          <a:p>
            <a:pPr indent="-317500" lvl="1" marL="914400" rtl="0" algn="l">
              <a:lnSpc>
                <a:spcPct val="115000"/>
              </a:lnSpc>
              <a:spcBef>
                <a:spcPts val="0"/>
              </a:spcBef>
              <a:spcAft>
                <a:spcPts val="0"/>
              </a:spcAft>
              <a:buSzPts val="1400"/>
              <a:buChar char="○"/>
            </a:pPr>
            <a:r>
              <a:rPr lang="en"/>
              <a:t>Will affect accuracy, as it is more likely that the test data is misclassified</a:t>
            </a:r>
            <a:endParaRPr/>
          </a:p>
        </p:txBody>
      </p:sp>
      <p:sp>
        <p:nvSpPr>
          <p:cNvPr id="83" name="Google Shape;83;p16"/>
          <p:cNvSpPr txBox="1"/>
          <p:nvPr>
            <p:ph idx="12" type="sldNum"/>
          </p:nvPr>
        </p:nvSpPr>
        <p:spPr>
          <a:xfrm>
            <a:off x="4297658" y="4749892"/>
            <a:ext cx="548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r>
              <a:rPr lang="en"/>
              <a:t>/18</a:t>
            </a:r>
            <a:endParaRPr/>
          </a:p>
        </p:txBody>
      </p:sp>
      <p:pic>
        <p:nvPicPr>
          <p:cNvPr id="84" name="Google Shape;84;p16"/>
          <p:cNvPicPr preferRelativeResize="0"/>
          <p:nvPr/>
        </p:nvPicPr>
        <p:blipFill>
          <a:blip r:embed="rId3">
            <a:alphaModFix/>
          </a:blip>
          <a:stretch>
            <a:fillRect/>
          </a:stretch>
        </p:blipFill>
        <p:spPr>
          <a:xfrm>
            <a:off x="108774" y="4568875"/>
            <a:ext cx="1635597" cy="4879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7"/>
          <p:cNvSpPr/>
          <p:nvPr/>
        </p:nvSpPr>
        <p:spPr>
          <a:xfrm>
            <a:off x="6197550" y="4151250"/>
            <a:ext cx="2966700" cy="992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17"/>
          <p:cNvSpPr txBox="1"/>
          <p:nvPr>
            <p:ph idx="12" type="sldNum"/>
          </p:nvPr>
        </p:nvSpPr>
        <p:spPr>
          <a:xfrm>
            <a:off x="4297658" y="4750042"/>
            <a:ext cx="548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r>
              <a:rPr lang="en"/>
              <a:t>/18</a:t>
            </a:r>
            <a:endParaRPr/>
          </a:p>
        </p:txBody>
      </p:sp>
      <p:pic>
        <p:nvPicPr>
          <p:cNvPr id="91" name="Google Shape;91;p17"/>
          <p:cNvPicPr preferRelativeResize="0"/>
          <p:nvPr/>
        </p:nvPicPr>
        <p:blipFill>
          <a:blip r:embed="rId3">
            <a:alphaModFix/>
          </a:blip>
          <a:stretch>
            <a:fillRect/>
          </a:stretch>
        </p:blipFill>
        <p:spPr>
          <a:xfrm>
            <a:off x="108774" y="4568875"/>
            <a:ext cx="1635597" cy="487950"/>
          </a:xfrm>
          <a:prstGeom prst="rect">
            <a:avLst/>
          </a:prstGeom>
          <a:noFill/>
          <a:ln>
            <a:noFill/>
          </a:ln>
        </p:spPr>
      </p:pic>
      <p:sp>
        <p:nvSpPr>
          <p:cNvPr id="92" name="Google Shape;92;p17"/>
          <p:cNvSpPr/>
          <p:nvPr/>
        </p:nvSpPr>
        <p:spPr>
          <a:xfrm>
            <a:off x="-20250" y="4151250"/>
            <a:ext cx="2966700" cy="992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3" name="Google Shape;93;p17"/>
          <p:cNvPicPr preferRelativeResize="0"/>
          <p:nvPr/>
        </p:nvPicPr>
        <p:blipFill>
          <a:blip r:embed="rId4">
            <a:alphaModFix/>
          </a:blip>
          <a:stretch>
            <a:fillRect/>
          </a:stretch>
        </p:blipFill>
        <p:spPr>
          <a:xfrm>
            <a:off x="526475" y="0"/>
            <a:ext cx="3771175" cy="2571751"/>
          </a:xfrm>
          <a:prstGeom prst="rect">
            <a:avLst/>
          </a:prstGeom>
          <a:noFill/>
          <a:ln>
            <a:noFill/>
          </a:ln>
        </p:spPr>
      </p:pic>
      <p:pic>
        <p:nvPicPr>
          <p:cNvPr id="94" name="Google Shape;94;p17"/>
          <p:cNvPicPr preferRelativeResize="0"/>
          <p:nvPr/>
        </p:nvPicPr>
        <p:blipFill>
          <a:blip r:embed="rId5">
            <a:alphaModFix/>
          </a:blip>
          <a:stretch>
            <a:fillRect/>
          </a:stretch>
        </p:blipFill>
        <p:spPr>
          <a:xfrm>
            <a:off x="4846350" y="2571750"/>
            <a:ext cx="3771174" cy="2571749"/>
          </a:xfrm>
          <a:prstGeom prst="rect">
            <a:avLst/>
          </a:prstGeom>
          <a:noFill/>
          <a:ln>
            <a:noFill/>
          </a:ln>
        </p:spPr>
      </p:pic>
      <p:pic>
        <p:nvPicPr>
          <p:cNvPr id="95" name="Google Shape;95;p17"/>
          <p:cNvPicPr preferRelativeResize="0"/>
          <p:nvPr/>
        </p:nvPicPr>
        <p:blipFill>
          <a:blip r:embed="rId6">
            <a:alphaModFix/>
          </a:blip>
          <a:stretch>
            <a:fillRect/>
          </a:stretch>
        </p:blipFill>
        <p:spPr>
          <a:xfrm>
            <a:off x="4846349" y="0"/>
            <a:ext cx="3771175" cy="2571751"/>
          </a:xfrm>
          <a:prstGeom prst="rect">
            <a:avLst/>
          </a:prstGeom>
          <a:noFill/>
          <a:ln>
            <a:noFill/>
          </a:ln>
        </p:spPr>
      </p:pic>
      <p:pic>
        <p:nvPicPr>
          <p:cNvPr id="96" name="Google Shape;96;p17"/>
          <p:cNvPicPr preferRelativeResize="0"/>
          <p:nvPr/>
        </p:nvPicPr>
        <p:blipFill>
          <a:blip r:embed="rId7">
            <a:alphaModFix/>
          </a:blip>
          <a:stretch>
            <a:fillRect/>
          </a:stretch>
        </p:blipFill>
        <p:spPr>
          <a:xfrm>
            <a:off x="526475" y="2571750"/>
            <a:ext cx="3771175" cy="2571751"/>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Boosted Decision Tree</a:t>
            </a:r>
            <a:endParaRPr/>
          </a:p>
        </p:txBody>
      </p:sp>
      <p:sp>
        <p:nvSpPr>
          <p:cNvPr id="102" name="Google Shape;102;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55600" lvl="0" marL="457200" rtl="0" algn="l">
              <a:spcBef>
                <a:spcPts val="0"/>
              </a:spcBef>
              <a:spcAft>
                <a:spcPts val="0"/>
              </a:spcAft>
              <a:buSzPts val="2000"/>
              <a:buChar char="●"/>
            </a:pPr>
            <a:r>
              <a:rPr lang="en" sz="2000"/>
              <a:t>Tensorflow Boosted Decision Tree with a maximum of 500 trees, each with a maximum depth of 12 nodes</a:t>
            </a:r>
            <a:endParaRPr sz="2000"/>
          </a:p>
          <a:p>
            <a:pPr indent="-355600" lvl="0" marL="457200" rtl="0" algn="l">
              <a:spcBef>
                <a:spcPts val="1000"/>
              </a:spcBef>
              <a:spcAft>
                <a:spcPts val="0"/>
              </a:spcAft>
              <a:buSzPts val="2000"/>
              <a:buChar char="●"/>
            </a:pPr>
            <a:r>
              <a:rPr lang="en" sz="2000"/>
              <a:t>Trained using 80k of each particle type</a:t>
            </a:r>
            <a:endParaRPr sz="2000"/>
          </a:p>
          <a:p>
            <a:pPr indent="-330200" lvl="1" marL="914400" rtl="0" algn="l">
              <a:lnSpc>
                <a:spcPct val="130000"/>
              </a:lnSpc>
              <a:spcBef>
                <a:spcPts val="0"/>
              </a:spcBef>
              <a:spcAft>
                <a:spcPts val="0"/>
              </a:spcAft>
              <a:buSzPts val="1600"/>
              <a:buChar char="○"/>
            </a:pPr>
            <a:r>
              <a:rPr lang="en" sz="1600"/>
              <a:t>Photons, electrons, pions, kaons, protons, antiprotons, klong, neutrons</a:t>
            </a:r>
            <a:endParaRPr sz="1600"/>
          </a:p>
          <a:p>
            <a:pPr indent="-355600" lvl="0" marL="457200" rtl="0" algn="l">
              <a:spcBef>
                <a:spcPts val="0"/>
              </a:spcBef>
              <a:spcAft>
                <a:spcPts val="0"/>
              </a:spcAft>
              <a:buSzPts val="2000"/>
              <a:buChar char="●"/>
            </a:pPr>
            <a:r>
              <a:rPr lang="en" sz="2000"/>
              <a:t>28 total parameters:</a:t>
            </a:r>
            <a:endParaRPr/>
          </a:p>
          <a:p>
            <a:pPr indent="-330200" lvl="1" marL="914400" rtl="0" algn="l">
              <a:lnSpc>
                <a:spcPct val="130000"/>
              </a:lnSpc>
              <a:spcBef>
                <a:spcPts val="0"/>
              </a:spcBef>
              <a:spcAft>
                <a:spcPts val="0"/>
              </a:spcAft>
              <a:buSzPts val="1600"/>
              <a:buChar char="○"/>
            </a:pPr>
            <a:r>
              <a:rPr lang="en" sz="1600"/>
              <a:t>Track parameters: Charge, dE/dx, p</a:t>
            </a:r>
            <a:endParaRPr sz="1600"/>
          </a:p>
          <a:p>
            <a:pPr indent="-330200" lvl="1" marL="914400" rtl="0" algn="l">
              <a:lnSpc>
                <a:spcPct val="130000"/>
              </a:lnSpc>
              <a:spcBef>
                <a:spcPts val="0"/>
              </a:spcBef>
              <a:spcAft>
                <a:spcPts val="0"/>
              </a:spcAft>
              <a:buSzPts val="1600"/>
              <a:buChar char="○"/>
            </a:pPr>
            <a:r>
              <a:rPr lang="en" sz="1600"/>
              <a:t>Shower parameters: Eshower, sigLong, sigTrans, sigTheta</a:t>
            </a:r>
            <a:endParaRPr sz="1600"/>
          </a:p>
          <a:p>
            <a:pPr indent="-330200" lvl="1" marL="914400" rtl="0" algn="l">
              <a:lnSpc>
                <a:spcPct val="130000"/>
              </a:lnSpc>
              <a:spcBef>
                <a:spcPts val="0"/>
              </a:spcBef>
              <a:spcAft>
                <a:spcPts val="0"/>
              </a:spcAft>
              <a:buSzPts val="1600"/>
              <a:buChar char="○"/>
            </a:pPr>
            <a:r>
              <a:rPr lang="en" sz="1600"/>
              <a:t>SC, FTOF, DIRC parameters are included as well</a:t>
            </a:r>
            <a:endParaRPr sz="1600"/>
          </a:p>
        </p:txBody>
      </p:sp>
      <p:sp>
        <p:nvSpPr>
          <p:cNvPr id="103" name="Google Shape;103;p18"/>
          <p:cNvSpPr txBox="1"/>
          <p:nvPr>
            <p:ph idx="12" type="sldNum"/>
          </p:nvPr>
        </p:nvSpPr>
        <p:spPr>
          <a:xfrm>
            <a:off x="4297658" y="4749892"/>
            <a:ext cx="548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r>
              <a:rPr lang="en"/>
              <a:t>/18</a:t>
            </a:r>
            <a:endParaRPr/>
          </a:p>
        </p:txBody>
      </p:sp>
      <p:pic>
        <p:nvPicPr>
          <p:cNvPr id="104" name="Google Shape;104;p18"/>
          <p:cNvPicPr preferRelativeResize="0"/>
          <p:nvPr/>
        </p:nvPicPr>
        <p:blipFill>
          <a:blip r:embed="rId3">
            <a:alphaModFix/>
          </a:blip>
          <a:stretch>
            <a:fillRect/>
          </a:stretch>
        </p:blipFill>
        <p:spPr>
          <a:xfrm>
            <a:off x="108774" y="4568875"/>
            <a:ext cx="1635597" cy="4879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Boosted Decision Tree: Identification Process</a:t>
            </a:r>
            <a:endParaRPr/>
          </a:p>
        </p:txBody>
      </p:sp>
      <p:sp>
        <p:nvSpPr>
          <p:cNvPr id="110" name="Google Shape;110;p19"/>
          <p:cNvSpPr txBox="1"/>
          <p:nvPr/>
        </p:nvSpPr>
        <p:spPr>
          <a:xfrm>
            <a:off x="1225125" y="2189025"/>
            <a:ext cx="11643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t>Shower</a:t>
            </a:r>
            <a:endParaRPr sz="1800"/>
          </a:p>
        </p:txBody>
      </p:sp>
      <p:cxnSp>
        <p:nvCxnSpPr>
          <p:cNvPr id="111" name="Google Shape;111;p19"/>
          <p:cNvCxnSpPr>
            <a:stCxn id="110" idx="3"/>
          </p:cNvCxnSpPr>
          <p:nvPr/>
        </p:nvCxnSpPr>
        <p:spPr>
          <a:xfrm>
            <a:off x="2389425" y="2419875"/>
            <a:ext cx="1164300" cy="0"/>
          </a:xfrm>
          <a:prstGeom prst="straightConnector1">
            <a:avLst/>
          </a:prstGeom>
          <a:noFill/>
          <a:ln cap="flat" cmpd="sng" w="9525">
            <a:solidFill>
              <a:schemeClr val="dk2"/>
            </a:solidFill>
            <a:prstDash val="solid"/>
            <a:round/>
            <a:headEnd len="med" w="med" type="none"/>
            <a:tailEnd len="med" w="med" type="triangle"/>
          </a:ln>
        </p:spPr>
      </p:cxnSp>
      <p:sp>
        <p:nvSpPr>
          <p:cNvPr id="112" name="Google Shape;112;p19"/>
          <p:cNvSpPr txBox="1"/>
          <p:nvPr/>
        </p:nvSpPr>
        <p:spPr>
          <a:xfrm>
            <a:off x="3574500" y="1295850"/>
            <a:ext cx="1377000" cy="22275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2100"/>
              <a:t>BDT</a:t>
            </a:r>
            <a:endParaRPr sz="2100"/>
          </a:p>
        </p:txBody>
      </p:sp>
      <p:sp>
        <p:nvSpPr>
          <p:cNvPr id="113" name="Google Shape;113;p19"/>
          <p:cNvSpPr txBox="1"/>
          <p:nvPr/>
        </p:nvSpPr>
        <p:spPr>
          <a:xfrm>
            <a:off x="6136575" y="2073525"/>
            <a:ext cx="2237400" cy="692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t>Prediction</a:t>
            </a:r>
            <a:r>
              <a:rPr lang="en" sz="1800"/>
              <a:t>: Neutron</a:t>
            </a:r>
            <a:endParaRPr sz="1800"/>
          </a:p>
          <a:p>
            <a:pPr indent="0" lvl="0" marL="0" rtl="0" algn="ctr">
              <a:spcBef>
                <a:spcPts val="0"/>
              </a:spcBef>
              <a:spcAft>
                <a:spcPts val="0"/>
              </a:spcAft>
              <a:buNone/>
            </a:pPr>
            <a:r>
              <a:rPr lang="en" sz="1500"/>
              <a:t>74% confidence</a:t>
            </a:r>
            <a:endParaRPr sz="1500"/>
          </a:p>
        </p:txBody>
      </p:sp>
      <p:sp>
        <p:nvSpPr>
          <p:cNvPr id="114" name="Google Shape;114;p19"/>
          <p:cNvSpPr txBox="1"/>
          <p:nvPr>
            <p:ph idx="12" type="sldNum"/>
          </p:nvPr>
        </p:nvSpPr>
        <p:spPr>
          <a:xfrm>
            <a:off x="4297658" y="4749892"/>
            <a:ext cx="548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r>
              <a:rPr lang="en"/>
              <a:t>/18</a:t>
            </a:r>
            <a:endParaRPr/>
          </a:p>
        </p:txBody>
      </p:sp>
      <p:pic>
        <p:nvPicPr>
          <p:cNvPr id="115" name="Google Shape;115;p19"/>
          <p:cNvPicPr preferRelativeResize="0"/>
          <p:nvPr/>
        </p:nvPicPr>
        <p:blipFill>
          <a:blip r:embed="rId3">
            <a:alphaModFix/>
          </a:blip>
          <a:stretch>
            <a:fillRect/>
          </a:stretch>
        </p:blipFill>
        <p:spPr>
          <a:xfrm>
            <a:off x="108774" y="4568875"/>
            <a:ext cx="1635597" cy="487950"/>
          </a:xfrm>
          <a:prstGeom prst="rect">
            <a:avLst/>
          </a:prstGeom>
          <a:noFill/>
          <a:ln>
            <a:noFill/>
          </a:ln>
        </p:spPr>
      </p:pic>
      <p:cxnSp>
        <p:nvCxnSpPr>
          <p:cNvPr id="116" name="Google Shape;116;p19"/>
          <p:cNvCxnSpPr>
            <a:stCxn id="112" idx="3"/>
            <a:endCxn id="113" idx="1"/>
          </p:cNvCxnSpPr>
          <p:nvPr/>
        </p:nvCxnSpPr>
        <p:spPr>
          <a:xfrm>
            <a:off x="4951500" y="2409600"/>
            <a:ext cx="1185000" cy="10200"/>
          </a:xfrm>
          <a:prstGeom prst="straightConnector1">
            <a:avLst/>
          </a:prstGeom>
          <a:noFill/>
          <a:ln cap="flat" cmpd="sng" w="9525">
            <a:solidFill>
              <a:schemeClr val="dk2"/>
            </a:solidFill>
            <a:prstDash val="solid"/>
            <a:round/>
            <a:headEnd len="med" w="med" type="none"/>
            <a:tailEnd len="med" w="med" type="triangle"/>
          </a:ln>
        </p:spPr>
      </p:cxn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Boosted Decision Tree: Identification Process</a:t>
            </a:r>
            <a:endParaRPr/>
          </a:p>
        </p:txBody>
      </p:sp>
      <p:sp>
        <p:nvSpPr>
          <p:cNvPr id="122" name="Google Shape;122;p20"/>
          <p:cNvSpPr txBox="1"/>
          <p:nvPr/>
        </p:nvSpPr>
        <p:spPr>
          <a:xfrm>
            <a:off x="212625" y="2419875"/>
            <a:ext cx="7494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t>Track</a:t>
            </a:r>
            <a:endParaRPr sz="1800"/>
          </a:p>
        </p:txBody>
      </p:sp>
      <p:sp>
        <p:nvSpPr>
          <p:cNvPr id="123" name="Google Shape;123;p20"/>
          <p:cNvSpPr txBox="1"/>
          <p:nvPr/>
        </p:nvSpPr>
        <p:spPr>
          <a:xfrm>
            <a:off x="1539600" y="1371675"/>
            <a:ext cx="16401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t>Hypothesis: e</a:t>
            </a:r>
            <a:endParaRPr sz="1800"/>
          </a:p>
        </p:txBody>
      </p:sp>
      <p:cxnSp>
        <p:nvCxnSpPr>
          <p:cNvPr id="124" name="Google Shape;124;p20"/>
          <p:cNvCxnSpPr>
            <a:stCxn id="122" idx="3"/>
            <a:endCxn id="123" idx="1"/>
          </p:cNvCxnSpPr>
          <p:nvPr/>
        </p:nvCxnSpPr>
        <p:spPr>
          <a:xfrm flipH="1" rot="10800000">
            <a:off x="962025" y="1602525"/>
            <a:ext cx="577500" cy="1048200"/>
          </a:xfrm>
          <a:prstGeom prst="straightConnector1">
            <a:avLst/>
          </a:prstGeom>
          <a:noFill/>
          <a:ln cap="flat" cmpd="sng" w="9525">
            <a:solidFill>
              <a:schemeClr val="dk2"/>
            </a:solidFill>
            <a:prstDash val="solid"/>
            <a:round/>
            <a:headEnd len="med" w="med" type="none"/>
            <a:tailEnd len="med" w="med" type="triangle"/>
          </a:ln>
        </p:spPr>
      </p:cxnSp>
      <p:cxnSp>
        <p:nvCxnSpPr>
          <p:cNvPr id="125" name="Google Shape;125;p20"/>
          <p:cNvCxnSpPr>
            <a:stCxn id="122" idx="3"/>
            <a:endCxn id="126" idx="1"/>
          </p:cNvCxnSpPr>
          <p:nvPr/>
        </p:nvCxnSpPr>
        <p:spPr>
          <a:xfrm>
            <a:off x="962025" y="2650725"/>
            <a:ext cx="577500" cy="711300"/>
          </a:xfrm>
          <a:prstGeom prst="straightConnector1">
            <a:avLst/>
          </a:prstGeom>
          <a:noFill/>
          <a:ln cap="flat" cmpd="sng" w="9525">
            <a:solidFill>
              <a:schemeClr val="dk2"/>
            </a:solidFill>
            <a:prstDash val="solid"/>
            <a:round/>
            <a:headEnd len="med" w="med" type="none"/>
            <a:tailEnd len="med" w="med" type="triangle"/>
          </a:ln>
        </p:spPr>
      </p:cxnSp>
      <p:cxnSp>
        <p:nvCxnSpPr>
          <p:cNvPr id="127" name="Google Shape;127;p20"/>
          <p:cNvCxnSpPr>
            <a:stCxn id="122" idx="3"/>
            <a:endCxn id="128" idx="1"/>
          </p:cNvCxnSpPr>
          <p:nvPr/>
        </p:nvCxnSpPr>
        <p:spPr>
          <a:xfrm>
            <a:off x="962025" y="2650725"/>
            <a:ext cx="577500" cy="124800"/>
          </a:xfrm>
          <a:prstGeom prst="straightConnector1">
            <a:avLst/>
          </a:prstGeom>
          <a:noFill/>
          <a:ln cap="flat" cmpd="sng" w="9525">
            <a:solidFill>
              <a:schemeClr val="dk2"/>
            </a:solidFill>
            <a:prstDash val="solid"/>
            <a:round/>
            <a:headEnd len="med" w="med" type="none"/>
            <a:tailEnd len="med" w="med" type="triangle"/>
          </a:ln>
        </p:spPr>
      </p:cxnSp>
      <p:cxnSp>
        <p:nvCxnSpPr>
          <p:cNvPr id="129" name="Google Shape;129;p20"/>
          <p:cNvCxnSpPr>
            <a:stCxn id="122" idx="3"/>
            <a:endCxn id="130" idx="1"/>
          </p:cNvCxnSpPr>
          <p:nvPr/>
        </p:nvCxnSpPr>
        <p:spPr>
          <a:xfrm flipH="1" rot="10800000">
            <a:off x="962025" y="2189025"/>
            <a:ext cx="577500" cy="461700"/>
          </a:xfrm>
          <a:prstGeom prst="straightConnector1">
            <a:avLst/>
          </a:prstGeom>
          <a:noFill/>
          <a:ln cap="flat" cmpd="sng" w="9525">
            <a:solidFill>
              <a:schemeClr val="dk2"/>
            </a:solidFill>
            <a:prstDash val="solid"/>
            <a:round/>
            <a:headEnd len="med" w="med" type="none"/>
            <a:tailEnd len="med" w="med" type="triangle"/>
          </a:ln>
        </p:spPr>
      </p:cxnSp>
      <p:cxnSp>
        <p:nvCxnSpPr>
          <p:cNvPr id="131" name="Google Shape;131;p20"/>
          <p:cNvCxnSpPr>
            <a:stCxn id="123" idx="3"/>
          </p:cNvCxnSpPr>
          <p:nvPr/>
        </p:nvCxnSpPr>
        <p:spPr>
          <a:xfrm>
            <a:off x="3179700" y="1602525"/>
            <a:ext cx="394800" cy="0"/>
          </a:xfrm>
          <a:prstGeom prst="straightConnector1">
            <a:avLst/>
          </a:prstGeom>
          <a:noFill/>
          <a:ln cap="flat" cmpd="sng" w="9525">
            <a:solidFill>
              <a:schemeClr val="dk2"/>
            </a:solidFill>
            <a:prstDash val="solid"/>
            <a:round/>
            <a:headEnd len="med" w="med" type="none"/>
            <a:tailEnd len="med" w="med" type="triangle"/>
          </a:ln>
        </p:spPr>
      </p:cxnSp>
      <p:sp>
        <p:nvSpPr>
          <p:cNvPr id="130" name="Google Shape;130;p20"/>
          <p:cNvSpPr txBox="1"/>
          <p:nvPr/>
        </p:nvSpPr>
        <p:spPr>
          <a:xfrm>
            <a:off x="1539600" y="1958175"/>
            <a:ext cx="16401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t>Hypothesis: </a:t>
            </a:r>
            <a:r>
              <a:rPr lang="en" sz="1800">
                <a:solidFill>
                  <a:schemeClr val="dk1"/>
                </a:solidFill>
              </a:rPr>
              <a:t>π</a:t>
            </a:r>
            <a:endParaRPr sz="1800"/>
          </a:p>
        </p:txBody>
      </p:sp>
      <p:cxnSp>
        <p:nvCxnSpPr>
          <p:cNvPr id="132" name="Google Shape;132;p20"/>
          <p:cNvCxnSpPr>
            <a:stCxn id="130" idx="3"/>
          </p:cNvCxnSpPr>
          <p:nvPr/>
        </p:nvCxnSpPr>
        <p:spPr>
          <a:xfrm>
            <a:off x="3179700" y="2189025"/>
            <a:ext cx="394800" cy="0"/>
          </a:xfrm>
          <a:prstGeom prst="straightConnector1">
            <a:avLst/>
          </a:prstGeom>
          <a:noFill/>
          <a:ln cap="flat" cmpd="sng" w="9525">
            <a:solidFill>
              <a:schemeClr val="dk2"/>
            </a:solidFill>
            <a:prstDash val="solid"/>
            <a:round/>
            <a:headEnd len="med" w="med" type="none"/>
            <a:tailEnd len="med" w="med" type="triangle"/>
          </a:ln>
        </p:spPr>
      </p:cxnSp>
      <p:sp>
        <p:nvSpPr>
          <p:cNvPr id="128" name="Google Shape;128;p20"/>
          <p:cNvSpPr txBox="1"/>
          <p:nvPr/>
        </p:nvSpPr>
        <p:spPr>
          <a:xfrm>
            <a:off x="1539600" y="2544675"/>
            <a:ext cx="16401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t>Hypothesis: K</a:t>
            </a:r>
            <a:endParaRPr sz="1800"/>
          </a:p>
        </p:txBody>
      </p:sp>
      <p:cxnSp>
        <p:nvCxnSpPr>
          <p:cNvPr id="133" name="Google Shape;133;p20"/>
          <p:cNvCxnSpPr>
            <a:stCxn id="128" idx="3"/>
          </p:cNvCxnSpPr>
          <p:nvPr/>
        </p:nvCxnSpPr>
        <p:spPr>
          <a:xfrm>
            <a:off x="3179700" y="2775525"/>
            <a:ext cx="394800" cy="0"/>
          </a:xfrm>
          <a:prstGeom prst="straightConnector1">
            <a:avLst/>
          </a:prstGeom>
          <a:noFill/>
          <a:ln cap="flat" cmpd="sng" w="9525">
            <a:solidFill>
              <a:schemeClr val="dk2"/>
            </a:solidFill>
            <a:prstDash val="solid"/>
            <a:round/>
            <a:headEnd len="med" w="med" type="none"/>
            <a:tailEnd len="med" w="med" type="triangle"/>
          </a:ln>
        </p:spPr>
      </p:cxnSp>
      <p:sp>
        <p:nvSpPr>
          <p:cNvPr id="126" name="Google Shape;126;p20"/>
          <p:cNvSpPr txBox="1"/>
          <p:nvPr/>
        </p:nvSpPr>
        <p:spPr>
          <a:xfrm>
            <a:off x="1539600" y="3131175"/>
            <a:ext cx="16401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t>Hypothesis: p</a:t>
            </a:r>
            <a:endParaRPr sz="1800"/>
          </a:p>
        </p:txBody>
      </p:sp>
      <p:cxnSp>
        <p:nvCxnSpPr>
          <p:cNvPr id="134" name="Google Shape;134;p20"/>
          <p:cNvCxnSpPr>
            <a:stCxn id="126" idx="3"/>
          </p:cNvCxnSpPr>
          <p:nvPr/>
        </p:nvCxnSpPr>
        <p:spPr>
          <a:xfrm>
            <a:off x="3179700" y="3362025"/>
            <a:ext cx="394800" cy="0"/>
          </a:xfrm>
          <a:prstGeom prst="straightConnector1">
            <a:avLst/>
          </a:prstGeom>
          <a:noFill/>
          <a:ln cap="flat" cmpd="sng" w="9525">
            <a:solidFill>
              <a:schemeClr val="dk2"/>
            </a:solidFill>
            <a:prstDash val="solid"/>
            <a:round/>
            <a:headEnd len="med" w="med" type="none"/>
            <a:tailEnd len="med" w="med" type="triangle"/>
          </a:ln>
        </p:spPr>
      </p:cxnSp>
      <p:sp>
        <p:nvSpPr>
          <p:cNvPr id="135" name="Google Shape;135;p20"/>
          <p:cNvSpPr txBox="1"/>
          <p:nvPr/>
        </p:nvSpPr>
        <p:spPr>
          <a:xfrm>
            <a:off x="3574500" y="1295850"/>
            <a:ext cx="1377000" cy="22275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2100"/>
              <a:t>BDT</a:t>
            </a:r>
            <a:endParaRPr sz="2100"/>
          </a:p>
        </p:txBody>
      </p:sp>
      <p:sp>
        <p:nvSpPr>
          <p:cNvPr id="136" name="Google Shape;136;p20"/>
          <p:cNvSpPr txBox="1"/>
          <p:nvPr/>
        </p:nvSpPr>
        <p:spPr>
          <a:xfrm>
            <a:off x="5346300" y="1299000"/>
            <a:ext cx="1640100" cy="692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t>Prediction: K</a:t>
            </a:r>
            <a:endParaRPr sz="1800"/>
          </a:p>
          <a:p>
            <a:pPr indent="0" lvl="0" marL="0" rtl="0" algn="ctr">
              <a:spcBef>
                <a:spcPts val="0"/>
              </a:spcBef>
              <a:spcAft>
                <a:spcPts val="0"/>
              </a:spcAft>
              <a:buNone/>
            </a:pPr>
            <a:r>
              <a:rPr lang="en" sz="1500"/>
              <a:t>74% confidence</a:t>
            </a:r>
            <a:endParaRPr sz="1500"/>
          </a:p>
        </p:txBody>
      </p:sp>
      <p:cxnSp>
        <p:nvCxnSpPr>
          <p:cNvPr id="137" name="Google Shape;137;p20"/>
          <p:cNvCxnSpPr/>
          <p:nvPr/>
        </p:nvCxnSpPr>
        <p:spPr>
          <a:xfrm>
            <a:off x="4951500" y="1529850"/>
            <a:ext cx="394800" cy="0"/>
          </a:xfrm>
          <a:prstGeom prst="straightConnector1">
            <a:avLst/>
          </a:prstGeom>
          <a:noFill/>
          <a:ln cap="flat" cmpd="sng" w="9525">
            <a:solidFill>
              <a:schemeClr val="dk2"/>
            </a:solidFill>
            <a:prstDash val="solid"/>
            <a:round/>
            <a:headEnd len="med" w="med" type="none"/>
            <a:tailEnd len="med" w="med" type="triangle"/>
          </a:ln>
        </p:spPr>
      </p:cxnSp>
      <p:sp>
        <p:nvSpPr>
          <p:cNvPr id="138" name="Google Shape;138;p20"/>
          <p:cNvSpPr txBox="1"/>
          <p:nvPr/>
        </p:nvSpPr>
        <p:spPr>
          <a:xfrm>
            <a:off x="5346300" y="1885500"/>
            <a:ext cx="1640100" cy="692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t>Prediction: </a:t>
            </a:r>
            <a:r>
              <a:rPr lang="en" sz="1800">
                <a:solidFill>
                  <a:schemeClr val="dk1"/>
                </a:solidFill>
              </a:rPr>
              <a:t>π</a:t>
            </a:r>
            <a:endParaRPr sz="1800">
              <a:solidFill>
                <a:schemeClr val="dk1"/>
              </a:solidFill>
            </a:endParaRPr>
          </a:p>
          <a:p>
            <a:pPr indent="0" lvl="0" marL="0" rtl="0" algn="ctr">
              <a:spcBef>
                <a:spcPts val="0"/>
              </a:spcBef>
              <a:spcAft>
                <a:spcPts val="0"/>
              </a:spcAft>
              <a:buClr>
                <a:schemeClr val="dk1"/>
              </a:buClr>
              <a:buSzPts val="1100"/>
              <a:buFont typeface="Arial"/>
              <a:buNone/>
            </a:pPr>
            <a:r>
              <a:rPr lang="en" sz="1500">
                <a:solidFill>
                  <a:schemeClr val="dk1"/>
                </a:solidFill>
              </a:rPr>
              <a:t>80% confidence</a:t>
            </a:r>
            <a:endParaRPr sz="1800">
              <a:solidFill>
                <a:schemeClr val="dk1"/>
              </a:solidFill>
            </a:endParaRPr>
          </a:p>
        </p:txBody>
      </p:sp>
      <p:cxnSp>
        <p:nvCxnSpPr>
          <p:cNvPr id="139" name="Google Shape;139;p20"/>
          <p:cNvCxnSpPr/>
          <p:nvPr/>
        </p:nvCxnSpPr>
        <p:spPr>
          <a:xfrm>
            <a:off x="4951500" y="2116350"/>
            <a:ext cx="394800" cy="0"/>
          </a:xfrm>
          <a:prstGeom prst="straightConnector1">
            <a:avLst/>
          </a:prstGeom>
          <a:noFill/>
          <a:ln cap="flat" cmpd="sng" w="9525">
            <a:solidFill>
              <a:schemeClr val="dk2"/>
            </a:solidFill>
            <a:prstDash val="solid"/>
            <a:round/>
            <a:headEnd len="med" w="med" type="none"/>
            <a:tailEnd len="med" w="med" type="triangle"/>
          </a:ln>
        </p:spPr>
      </p:cxnSp>
      <p:sp>
        <p:nvSpPr>
          <p:cNvPr id="140" name="Google Shape;140;p20"/>
          <p:cNvSpPr txBox="1"/>
          <p:nvPr/>
        </p:nvSpPr>
        <p:spPr>
          <a:xfrm>
            <a:off x="5346300" y="2472000"/>
            <a:ext cx="1640100" cy="692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t>Prediction: e</a:t>
            </a:r>
            <a:endParaRPr sz="1800"/>
          </a:p>
          <a:p>
            <a:pPr indent="0" lvl="0" marL="0" rtl="0" algn="ctr">
              <a:spcBef>
                <a:spcPts val="0"/>
              </a:spcBef>
              <a:spcAft>
                <a:spcPts val="0"/>
              </a:spcAft>
              <a:buClr>
                <a:schemeClr val="dk1"/>
              </a:buClr>
              <a:buSzPts val="1100"/>
              <a:buFont typeface="Arial"/>
              <a:buNone/>
            </a:pPr>
            <a:r>
              <a:rPr lang="en" sz="1500">
                <a:solidFill>
                  <a:schemeClr val="dk1"/>
                </a:solidFill>
              </a:rPr>
              <a:t>66% confidence</a:t>
            </a:r>
            <a:endParaRPr sz="1800"/>
          </a:p>
        </p:txBody>
      </p:sp>
      <p:cxnSp>
        <p:nvCxnSpPr>
          <p:cNvPr id="141" name="Google Shape;141;p20"/>
          <p:cNvCxnSpPr/>
          <p:nvPr/>
        </p:nvCxnSpPr>
        <p:spPr>
          <a:xfrm>
            <a:off x="4951500" y="2775525"/>
            <a:ext cx="394800" cy="0"/>
          </a:xfrm>
          <a:prstGeom prst="straightConnector1">
            <a:avLst/>
          </a:prstGeom>
          <a:noFill/>
          <a:ln cap="flat" cmpd="sng" w="9525">
            <a:solidFill>
              <a:schemeClr val="dk2"/>
            </a:solidFill>
            <a:prstDash val="solid"/>
            <a:round/>
            <a:headEnd len="med" w="med" type="none"/>
            <a:tailEnd len="med" w="med" type="triangle"/>
          </a:ln>
        </p:spPr>
      </p:cxnSp>
      <p:sp>
        <p:nvSpPr>
          <p:cNvPr id="142" name="Google Shape;142;p20"/>
          <p:cNvSpPr txBox="1"/>
          <p:nvPr/>
        </p:nvSpPr>
        <p:spPr>
          <a:xfrm>
            <a:off x="5346300" y="3058500"/>
            <a:ext cx="1640100" cy="692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t>Prediction: K</a:t>
            </a:r>
            <a:endParaRPr sz="1800"/>
          </a:p>
          <a:p>
            <a:pPr indent="0" lvl="0" marL="0" rtl="0" algn="ctr">
              <a:spcBef>
                <a:spcPts val="0"/>
              </a:spcBef>
              <a:spcAft>
                <a:spcPts val="0"/>
              </a:spcAft>
              <a:buNone/>
            </a:pPr>
            <a:r>
              <a:rPr lang="en" sz="1500">
                <a:solidFill>
                  <a:schemeClr val="dk1"/>
                </a:solidFill>
              </a:rPr>
              <a:t>84% confidence</a:t>
            </a:r>
            <a:endParaRPr sz="1800"/>
          </a:p>
        </p:txBody>
      </p:sp>
      <p:cxnSp>
        <p:nvCxnSpPr>
          <p:cNvPr id="143" name="Google Shape;143;p20"/>
          <p:cNvCxnSpPr/>
          <p:nvPr/>
        </p:nvCxnSpPr>
        <p:spPr>
          <a:xfrm>
            <a:off x="4951500" y="3289350"/>
            <a:ext cx="394800" cy="0"/>
          </a:xfrm>
          <a:prstGeom prst="straightConnector1">
            <a:avLst/>
          </a:prstGeom>
          <a:noFill/>
          <a:ln cap="flat" cmpd="sng" w="9525">
            <a:solidFill>
              <a:schemeClr val="dk2"/>
            </a:solidFill>
            <a:prstDash val="solid"/>
            <a:round/>
            <a:headEnd len="med" w="med" type="none"/>
            <a:tailEnd len="med" w="med" type="triangle"/>
          </a:ln>
        </p:spPr>
      </p:cxnSp>
      <p:sp>
        <p:nvSpPr>
          <p:cNvPr id="144" name="Google Shape;144;p20"/>
          <p:cNvSpPr txBox="1"/>
          <p:nvPr>
            <p:ph type="title"/>
          </p:nvPr>
        </p:nvSpPr>
        <p:spPr>
          <a:xfrm>
            <a:off x="311700" y="39485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Final ID: π (only prediction that matches hypothesis)</a:t>
            </a:r>
            <a:endParaRPr/>
          </a:p>
        </p:txBody>
      </p:sp>
      <p:sp>
        <p:nvSpPr>
          <p:cNvPr id="145" name="Google Shape;145;p20"/>
          <p:cNvSpPr/>
          <p:nvPr/>
        </p:nvSpPr>
        <p:spPr>
          <a:xfrm>
            <a:off x="1539525" y="1945275"/>
            <a:ext cx="5609400" cy="487500"/>
          </a:xfrm>
          <a:prstGeom prst="rect">
            <a:avLst/>
          </a:prstGeom>
          <a:solidFill>
            <a:srgbClr val="EEFF41">
              <a:alpha val="51190"/>
            </a:srgbClr>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20"/>
          <p:cNvSpPr txBox="1"/>
          <p:nvPr>
            <p:ph idx="12" type="sldNum"/>
          </p:nvPr>
        </p:nvSpPr>
        <p:spPr>
          <a:xfrm>
            <a:off x="4297658" y="4749892"/>
            <a:ext cx="548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r>
              <a:rPr lang="en"/>
              <a:t>/18</a:t>
            </a:r>
            <a:endParaRPr/>
          </a:p>
        </p:txBody>
      </p:sp>
      <p:pic>
        <p:nvPicPr>
          <p:cNvPr id="147" name="Google Shape;147;p20"/>
          <p:cNvPicPr preferRelativeResize="0"/>
          <p:nvPr/>
        </p:nvPicPr>
        <p:blipFill>
          <a:blip r:embed="rId3">
            <a:alphaModFix/>
          </a:blip>
          <a:stretch>
            <a:fillRect/>
          </a:stretch>
        </p:blipFill>
        <p:spPr>
          <a:xfrm>
            <a:off x="108774" y="4568875"/>
            <a:ext cx="1635597" cy="4879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6"/>
                                        </p:tgtEl>
                                        <p:attrNameLst>
                                          <p:attrName>style.visibility</p:attrName>
                                        </p:attrNameLst>
                                      </p:cBhvr>
                                      <p:to>
                                        <p:strVal val="visible"/>
                                      </p:to>
                                    </p:set>
                                    <p:animEffect filter="fade" transition="in">
                                      <p:cBhvr>
                                        <p:cTn dur="1000"/>
                                        <p:tgtEl>
                                          <p:spTgt spid="136"/>
                                        </p:tgtEl>
                                      </p:cBhvr>
                                    </p:animEffect>
                                  </p:childTnLst>
                                </p:cTn>
                              </p:par>
                              <p:par>
                                <p:cTn fill="hold" nodeType="withEffect" presetClass="entr" presetID="10" presetSubtype="0">
                                  <p:stCondLst>
                                    <p:cond delay="0"/>
                                  </p:stCondLst>
                                  <p:childTnLst>
                                    <p:set>
                                      <p:cBhvr>
                                        <p:cTn dur="1" fill="hold">
                                          <p:stCondLst>
                                            <p:cond delay="0"/>
                                          </p:stCondLst>
                                        </p:cTn>
                                        <p:tgtEl>
                                          <p:spTgt spid="137"/>
                                        </p:tgtEl>
                                        <p:attrNameLst>
                                          <p:attrName>style.visibility</p:attrName>
                                        </p:attrNameLst>
                                      </p:cBhvr>
                                      <p:to>
                                        <p:strVal val="visible"/>
                                      </p:to>
                                    </p:set>
                                    <p:animEffect filter="fade" transition="in">
                                      <p:cBhvr>
                                        <p:cTn dur="1000"/>
                                        <p:tgtEl>
                                          <p:spTgt spid="137"/>
                                        </p:tgtEl>
                                      </p:cBhvr>
                                    </p:animEffect>
                                  </p:childTnLst>
                                </p:cTn>
                              </p:par>
                              <p:par>
                                <p:cTn fill="hold" nodeType="withEffect" presetClass="entr" presetID="10" presetSubtype="0">
                                  <p:stCondLst>
                                    <p:cond delay="0"/>
                                  </p:stCondLst>
                                  <p:childTnLst>
                                    <p:set>
                                      <p:cBhvr>
                                        <p:cTn dur="1" fill="hold">
                                          <p:stCondLst>
                                            <p:cond delay="0"/>
                                          </p:stCondLst>
                                        </p:cTn>
                                        <p:tgtEl>
                                          <p:spTgt spid="138"/>
                                        </p:tgtEl>
                                        <p:attrNameLst>
                                          <p:attrName>style.visibility</p:attrName>
                                        </p:attrNameLst>
                                      </p:cBhvr>
                                      <p:to>
                                        <p:strVal val="visible"/>
                                      </p:to>
                                    </p:set>
                                    <p:animEffect filter="fade" transition="in">
                                      <p:cBhvr>
                                        <p:cTn dur="1000"/>
                                        <p:tgtEl>
                                          <p:spTgt spid="138"/>
                                        </p:tgtEl>
                                      </p:cBhvr>
                                    </p:animEffect>
                                  </p:childTnLst>
                                </p:cTn>
                              </p:par>
                              <p:par>
                                <p:cTn fill="hold" nodeType="with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1000"/>
                                        <p:tgtEl>
                                          <p:spTgt spid="139"/>
                                        </p:tgtEl>
                                      </p:cBhvr>
                                    </p:animEffect>
                                  </p:childTnLst>
                                </p:cTn>
                              </p:par>
                              <p:par>
                                <p:cTn fill="hold" nodeType="withEffect" presetClass="entr" presetID="10" presetSubtype="0">
                                  <p:stCondLst>
                                    <p:cond delay="0"/>
                                  </p:stCondLst>
                                  <p:childTnLst>
                                    <p:set>
                                      <p:cBhvr>
                                        <p:cTn dur="1" fill="hold">
                                          <p:stCondLst>
                                            <p:cond delay="0"/>
                                          </p:stCondLst>
                                        </p:cTn>
                                        <p:tgtEl>
                                          <p:spTgt spid="140"/>
                                        </p:tgtEl>
                                        <p:attrNameLst>
                                          <p:attrName>style.visibility</p:attrName>
                                        </p:attrNameLst>
                                      </p:cBhvr>
                                      <p:to>
                                        <p:strVal val="visible"/>
                                      </p:to>
                                    </p:set>
                                    <p:animEffect filter="fade" transition="in">
                                      <p:cBhvr>
                                        <p:cTn dur="1000"/>
                                        <p:tgtEl>
                                          <p:spTgt spid="140"/>
                                        </p:tgtEl>
                                      </p:cBhvr>
                                    </p:animEffect>
                                  </p:childTnLst>
                                </p:cTn>
                              </p:par>
                              <p:par>
                                <p:cTn fill="hold" nodeType="withEffect" presetClass="entr" presetID="10" presetSubtype="0">
                                  <p:stCondLst>
                                    <p:cond delay="0"/>
                                  </p:stCondLst>
                                  <p:childTnLst>
                                    <p:set>
                                      <p:cBhvr>
                                        <p:cTn dur="1" fill="hold">
                                          <p:stCondLst>
                                            <p:cond delay="0"/>
                                          </p:stCondLst>
                                        </p:cTn>
                                        <p:tgtEl>
                                          <p:spTgt spid="141"/>
                                        </p:tgtEl>
                                        <p:attrNameLst>
                                          <p:attrName>style.visibility</p:attrName>
                                        </p:attrNameLst>
                                      </p:cBhvr>
                                      <p:to>
                                        <p:strVal val="visible"/>
                                      </p:to>
                                    </p:set>
                                    <p:animEffect filter="fade" transition="in">
                                      <p:cBhvr>
                                        <p:cTn dur="1000"/>
                                        <p:tgtEl>
                                          <p:spTgt spid="141"/>
                                        </p:tgtEl>
                                      </p:cBhvr>
                                    </p:animEffect>
                                  </p:childTnLst>
                                </p:cTn>
                              </p:par>
                              <p:par>
                                <p:cTn fill="hold" nodeType="withEffect" presetClass="entr" presetID="10" presetSubtype="0">
                                  <p:stCondLst>
                                    <p:cond delay="0"/>
                                  </p:stCondLst>
                                  <p:childTnLst>
                                    <p:set>
                                      <p:cBhvr>
                                        <p:cTn dur="1" fill="hold">
                                          <p:stCondLst>
                                            <p:cond delay="0"/>
                                          </p:stCondLst>
                                        </p:cTn>
                                        <p:tgtEl>
                                          <p:spTgt spid="142"/>
                                        </p:tgtEl>
                                        <p:attrNameLst>
                                          <p:attrName>style.visibility</p:attrName>
                                        </p:attrNameLst>
                                      </p:cBhvr>
                                      <p:to>
                                        <p:strVal val="visible"/>
                                      </p:to>
                                    </p:set>
                                    <p:animEffect filter="fade" transition="in">
                                      <p:cBhvr>
                                        <p:cTn dur="1000"/>
                                        <p:tgtEl>
                                          <p:spTgt spid="142"/>
                                        </p:tgtEl>
                                      </p:cBhvr>
                                    </p:animEffect>
                                  </p:childTnLst>
                                </p:cTn>
                              </p:par>
                              <p:par>
                                <p:cTn fill="hold" nodeType="withEffect" presetClass="entr" presetID="10" presetSubtype="0">
                                  <p:stCondLst>
                                    <p:cond delay="0"/>
                                  </p:stCondLst>
                                  <p:childTnLst>
                                    <p:set>
                                      <p:cBhvr>
                                        <p:cTn dur="1" fill="hold">
                                          <p:stCondLst>
                                            <p:cond delay="0"/>
                                          </p:stCondLst>
                                        </p:cTn>
                                        <p:tgtEl>
                                          <p:spTgt spid="143"/>
                                        </p:tgtEl>
                                        <p:attrNameLst>
                                          <p:attrName>style.visibility</p:attrName>
                                        </p:attrNameLst>
                                      </p:cBhvr>
                                      <p:to>
                                        <p:strVal val="visible"/>
                                      </p:to>
                                    </p:set>
                                    <p:animEffect filter="fade" transition="in">
                                      <p:cBhvr>
                                        <p:cTn dur="1000"/>
                                        <p:tgtEl>
                                          <p:spTgt spid="14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5"/>
                                        </p:tgtEl>
                                        <p:attrNameLst>
                                          <p:attrName>style.visibility</p:attrName>
                                        </p:attrNameLst>
                                      </p:cBhvr>
                                      <p:to>
                                        <p:strVal val="visible"/>
                                      </p:to>
                                    </p:set>
                                    <p:animEffect filter="fade" transition="in">
                                      <p:cBhvr>
                                        <p:cTn dur="1000"/>
                                        <p:tgtEl>
                                          <p:spTgt spid="14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1000"/>
                                        <p:tgtEl>
                                          <p:spTgt spid="123"/>
                                        </p:tgtEl>
                                      </p:cBhvr>
                                    </p:animEffect>
                                    <p:set>
                                      <p:cBhvr>
                                        <p:cTn dur="1" fill="hold">
                                          <p:stCondLst>
                                            <p:cond delay="1000"/>
                                          </p:stCondLst>
                                        </p:cTn>
                                        <p:tgtEl>
                                          <p:spTgt spid="123"/>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000"/>
                                        <p:tgtEl>
                                          <p:spTgt spid="124"/>
                                        </p:tgtEl>
                                      </p:cBhvr>
                                    </p:animEffect>
                                    <p:set>
                                      <p:cBhvr>
                                        <p:cTn dur="1" fill="hold">
                                          <p:stCondLst>
                                            <p:cond delay="1000"/>
                                          </p:stCondLst>
                                        </p:cTn>
                                        <p:tgtEl>
                                          <p:spTgt spid="124"/>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000"/>
                                        <p:tgtEl>
                                          <p:spTgt spid="125"/>
                                        </p:tgtEl>
                                      </p:cBhvr>
                                    </p:animEffect>
                                    <p:set>
                                      <p:cBhvr>
                                        <p:cTn dur="1" fill="hold">
                                          <p:stCondLst>
                                            <p:cond delay="1000"/>
                                          </p:stCondLst>
                                        </p:cTn>
                                        <p:tgtEl>
                                          <p:spTgt spid="125"/>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000"/>
                                        <p:tgtEl>
                                          <p:spTgt spid="127"/>
                                        </p:tgtEl>
                                      </p:cBhvr>
                                    </p:animEffect>
                                    <p:set>
                                      <p:cBhvr>
                                        <p:cTn dur="1" fill="hold">
                                          <p:stCondLst>
                                            <p:cond delay="1000"/>
                                          </p:stCondLst>
                                        </p:cTn>
                                        <p:tgtEl>
                                          <p:spTgt spid="127"/>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000"/>
                                        <p:tgtEl>
                                          <p:spTgt spid="131"/>
                                        </p:tgtEl>
                                      </p:cBhvr>
                                    </p:animEffect>
                                    <p:set>
                                      <p:cBhvr>
                                        <p:cTn dur="1" fill="hold">
                                          <p:stCondLst>
                                            <p:cond delay="1000"/>
                                          </p:stCondLst>
                                        </p:cTn>
                                        <p:tgtEl>
                                          <p:spTgt spid="131"/>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000"/>
                                        <p:tgtEl>
                                          <p:spTgt spid="128"/>
                                        </p:tgtEl>
                                      </p:cBhvr>
                                    </p:animEffect>
                                    <p:set>
                                      <p:cBhvr>
                                        <p:cTn dur="1" fill="hold">
                                          <p:stCondLst>
                                            <p:cond delay="1000"/>
                                          </p:stCondLst>
                                        </p:cTn>
                                        <p:tgtEl>
                                          <p:spTgt spid="128"/>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000"/>
                                        <p:tgtEl>
                                          <p:spTgt spid="133"/>
                                        </p:tgtEl>
                                      </p:cBhvr>
                                    </p:animEffect>
                                    <p:set>
                                      <p:cBhvr>
                                        <p:cTn dur="1" fill="hold">
                                          <p:stCondLst>
                                            <p:cond delay="1000"/>
                                          </p:stCondLst>
                                        </p:cTn>
                                        <p:tgtEl>
                                          <p:spTgt spid="133"/>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000"/>
                                        <p:tgtEl>
                                          <p:spTgt spid="126"/>
                                        </p:tgtEl>
                                      </p:cBhvr>
                                    </p:animEffect>
                                    <p:set>
                                      <p:cBhvr>
                                        <p:cTn dur="1" fill="hold">
                                          <p:stCondLst>
                                            <p:cond delay="1000"/>
                                          </p:stCondLst>
                                        </p:cTn>
                                        <p:tgtEl>
                                          <p:spTgt spid="126"/>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000"/>
                                        <p:tgtEl>
                                          <p:spTgt spid="136"/>
                                        </p:tgtEl>
                                      </p:cBhvr>
                                    </p:animEffect>
                                    <p:set>
                                      <p:cBhvr>
                                        <p:cTn dur="1" fill="hold">
                                          <p:stCondLst>
                                            <p:cond delay="1000"/>
                                          </p:stCondLst>
                                        </p:cTn>
                                        <p:tgtEl>
                                          <p:spTgt spid="136"/>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000"/>
                                        <p:tgtEl>
                                          <p:spTgt spid="137"/>
                                        </p:tgtEl>
                                      </p:cBhvr>
                                    </p:animEffect>
                                    <p:set>
                                      <p:cBhvr>
                                        <p:cTn dur="1" fill="hold">
                                          <p:stCondLst>
                                            <p:cond delay="1000"/>
                                          </p:stCondLst>
                                        </p:cTn>
                                        <p:tgtEl>
                                          <p:spTgt spid="137"/>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100"/>
                                        <p:tgtEl>
                                          <p:spTgt spid="140"/>
                                        </p:tgtEl>
                                      </p:cBhvr>
                                    </p:animEffect>
                                    <p:set>
                                      <p:cBhvr>
                                        <p:cTn dur="1" fill="hold">
                                          <p:stCondLst>
                                            <p:cond delay="1100"/>
                                          </p:stCondLst>
                                        </p:cTn>
                                        <p:tgtEl>
                                          <p:spTgt spid="140"/>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200"/>
                                        <p:tgtEl>
                                          <p:spTgt spid="141"/>
                                        </p:tgtEl>
                                      </p:cBhvr>
                                    </p:animEffect>
                                    <p:set>
                                      <p:cBhvr>
                                        <p:cTn dur="1" fill="hold">
                                          <p:stCondLst>
                                            <p:cond delay="1200"/>
                                          </p:stCondLst>
                                        </p:cTn>
                                        <p:tgtEl>
                                          <p:spTgt spid="141"/>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000"/>
                                        <p:tgtEl>
                                          <p:spTgt spid="142"/>
                                        </p:tgtEl>
                                      </p:cBhvr>
                                    </p:animEffect>
                                    <p:set>
                                      <p:cBhvr>
                                        <p:cTn dur="1" fill="hold">
                                          <p:stCondLst>
                                            <p:cond delay="1000"/>
                                          </p:stCondLst>
                                        </p:cTn>
                                        <p:tgtEl>
                                          <p:spTgt spid="142"/>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000"/>
                                        <p:tgtEl>
                                          <p:spTgt spid="143"/>
                                        </p:tgtEl>
                                      </p:cBhvr>
                                    </p:animEffect>
                                    <p:set>
                                      <p:cBhvr>
                                        <p:cTn dur="1" fill="hold">
                                          <p:stCondLst>
                                            <p:cond delay="1000"/>
                                          </p:stCondLst>
                                        </p:cTn>
                                        <p:tgtEl>
                                          <p:spTgt spid="143"/>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000"/>
                                        <p:tgtEl>
                                          <p:spTgt spid="134"/>
                                        </p:tgtEl>
                                      </p:cBhvr>
                                    </p:animEffect>
                                    <p:set>
                                      <p:cBhvr>
                                        <p:cTn dur="1" fill="hold">
                                          <p:stCondLst>
                                            <p:cond delay="1000"/>
                                          </p:stCondLst>
                                        </p:cTn>
                                        <p:tgtEl>
                                          <p:spTgt spid="134"/>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4"/>
                                        </p:tgtEl>
                                        <p:attrNameLst>
                                          <p:attrName>style.visibility</p:attrName>
                                        </p:attrNameLst>
                                      </p:cBhvr>
                                      <p:to>
                                        <p:strVal val="visible"/>
                                      </p:to>
                                    </p:set>
                                    <p:animEffect filter="fade" transition="in">
                                      <p:cBhvr>
                                        <p:cTn dur="1000"/>
                                        <p:tgtEl>
                                          <p:spTgt spid="14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Boosted Decision Tree: Identification Process</a:t>
            </a:r>
            <a:endParaRPr/>
          </a:p>
        </p:txBody>
      </p:sp>
      <p:sp>
        <p:nvSpPr>
          <p:cNvPr id="153" name="Google Shape;153;p21"/>
          <p:cNvSpPr txBox="1"/>
          <p:nvPr/>
        </p:nvSpPr>
        <p:spPr>
          <a:xfrm>
            <a:off x="212625" y="2419875"/>
            <a:ext cx="7494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t>Track</a:t>
            </a:r>
            <a:endParaRPr sz="1800"/>
          </a:p>
        </p:txBody>
      </p:sp>
      <p:sp>
        <p:nvSpPr>
          <p:cNvPr id="154" name="Google Shape;154;p21"/>
          <p:cNvSpPr txBox="1"/>
          <p:nvPr/>
        </p:nvSpPr>
        <p:spPr>
          <a:xfrm>
            <a:off x="1539600" y="1371675"/>
            <a:ext cx="16401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t>Hypothesis: e</a:t>
            </a:r>
            <a:endParaRPr sz="1800"/>
          </a:p>
        </p:txBody>
      </p:sp>
      <p:cxnSp>
        <p:nvCxnSpPr>
          <p:cNvPr id="155" name="Google Shape;155;p21"/>
          <p:cNvCxnSpPr>
            <a:stCxn id="153" idx="3"/>
            <a:endCxn id="154" idx="1"/>
          </p:cNvCxnSpPr>
          <p:nvPr/>
        </p:nvCxnSpPr>
        <p:spPr>
          <a:xfrm flipH="1" rot="10800000">
            <a:off x="962025" y="1602525"/>
            <a:ext cx="577500" cy="1048200"/>
          </a:xfrm>
          <a:prstGeom prst="straightConnector1">
            <a:avLst/>
          </a:prstGeom>
          <a:noFill/>
          <a:ln cap="flat" cmpd="sng" w="9525">
            <a:solidFill>
              <a:schemeClr val="dk2"/>
            </a:solidFill>
            <a:prstDash val="solid"/>
            <a:round/>
            <a:headEnd len="med" w="med" type="none"/>
            <a:tailEnd len="med" w="med" type="triangle"/>
          </a:ln>
        </p:spPr>
      </p:cxnSp>
      <p:cxnSp>
        <p:nvCxnSpPr>
          <p:cNvPr id="156" name="Google Shape;156;p21"/>
          <p:cNvCxnSpPr>
            <a:stCxn id="153" idx="3"/>
            <a:endCxn id="157" idx="1"/>
          </p:cNvCxnSpPr>
          <p:nvPr/>
        </p:nvCxnSpPr>
        <p:spPr>
          <a:xfrm>
            <a:off x="962025" y="2650725"/>
            <a:ext cx="577500" cy="711300"/>
          </a:xfrm>
          <a:prstGeom prst="straightConnector1">
            <a:avLst/>
          </a:prstGeom>
          <a:noFill/>
          <a:ln cap="flat" cmpd="sng" w="9525">
            <a:solidFill>
              <a:schemeClr val="dk2"/>
            </a:solidFill>
            <a:prstDash val="solid"/>
            <a:round/>
            <a:headEnd len="med" w="med" type="none"/>
            <a:tailEnd len="med" w="med" type="triangle"/>
          </a:ln>
        </p:spPr>
      </p:cxnSp>
      <p:cxnSp>
        <p:nvCxnSpPr>
          <p:cNvPr id="158" name="Google Shape;158;p21"/>
          <p:cNvCxnSpPr>
            <a:stCxn id="153" idx="3"/>
            <a:endCxn id="159" idx="1"/>
          </p:cNvCxnSpPr>
          <p:nvPr/>
        </p:nvCxnSpPr>
        <p:spPr>
          <a:xfrm>
            <a:off x="962025" y="2650725"/>
            <a:ext cx="577500" cy="124800"/>
          </a:xfrm>
          <a:prstGeom prst="straightConnector1">
            <a:avLst/>
          </a:prstGeom>
          <a:noFill/>
          <a:ln cap="flat" cmpd="sng" w="9525">
            <a:solidFill>
              <a:schemeClr val="dk2"/>
            </a:solidFill>
            <a:prstDash val="solid"/>
            <a:round/>
            <a:headEnd len="med" w="med" type="none"/>
            <a:tailEnd len="med" w="med" type="triangle"/>
          </a:ln>
        </p:spPr>
      </p:cxnSp>
      <p:cxnSp>
        <p:nvCxnSpPr>
          <p:cNvPr id="160" name="Google Shape;160;p21"/>
          <p:cNvCxnSpPr>
            <a:stCxn id="153" idx="3"/>
            <a:endCxn id="161" idx="1"/>
          </p:cNvCxnSpPr>
          <p:nvPr/>
        </p:nvCxnSpPr>
        <p:spPr>
          <a:xfrm flipH="1" rot="10800000">
            <a:off x="962025" y="2189025"/>
            <a:ext cx="577500" cy="461700"/>
          </a:xfrm>
          <a:prstGeom prst="straightConnector1">
            <a:avLst/>
          </a:prstGeom>
          <a:noFill/>
          <a:ln cap="flat" cmpd="sng" w="9525">
            <a:solidFill>
              <a:schemeClr val="dk2"/>
            </a:solidFill>
            <a:prstDash val="solid"/>
            <a:round/>
            <a:headEnd len="med" w="med" type="none"/>
            <a:tailEnd len="med" w="med" type="triangle"/>
          </a:ln>
        </p:spPr>
      </p:cxnSp>
      <p:cxnSp>
        <p:nvCxnSpPr>
          <p:cNvPr id="162" name="Google Shape;162;p21"/>
          <p:cNvCxnSpPr>
            <a:stCxn id="154" idx="3"/>
          </p:cNvCxnSpPr>
          <p:nvPr/>
        </p:nvCxnSpPr>
        <p:spPr>
          <a:xfrm>
            <a:off x="3179700" y="1602525"/>
            <a:ext cx="394800" cy="0"/>
          </a:xfrm>
          <a:prstGeom prst="straightConnector1">
            <a:avLst/>
          </a:prstGeom>
          <a:noFill/>
          <a:ln cap="flat" cmpd="sng" w="9525">
            <a:solidFill>
              <a:schemeClr val="dk2"/>
            </a:solidFill>
            <a:prstDash val="solid"/>
            <a:round/>
            <a:headEnd len="med" w="med" type="none"/>
            <a:tailEnd len="med" w="med" type="triangle"/>
          </a:ln>
        </p:spPr>
      </p:cxnSp>
      <p:sp>
        <p:nvSpPr>
          <p:cNvPr id="161" name="Google Shape;161;p21"/>
          <p:cNvSpPr txBox="1"/>
          <p:nvPr/>
        </p:nvSpPr>
        <p:spPr>
          <a:xfrm>
            <a:off x="1539600" y="1958175"/>
            <a:ext cx="16401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t>Hypothesis: </a:t>
            </a:r>
            <a:r>
              <a:rPr lang="en" sz="1800">
                <a:solidFill>
                  <a:schemeClr val="dk1"/>
                </a:solidFill>
              </a:rPr>
              <a:t>π</a:t>
            </a:r>
            <a:endParaRPr sz="1800"/>
          </a:p>
        </p:txBody>
      </p:sp>
      <p:cxnSp>
        <p:nvCxnSpPr>
          <p:cNvPr id="163" name="Google Shape;163;p21"/>
          <p:cNvCxnSpPr>
            <a:stCxn id="161" idx="3"/>
          </p:cNvCxnSpPr>
          <p:nvPr/>
        </p:nvCxnSpPr>
        <p:spPr>
          <a:xfrm>
            <a:off x="3179700" y="2189025"/>
            <a:ext cx="394800" cy="0"/>
          </a:xfrm>
          <a:prstGeom prst="straightConnector1">
            <a:avLst/>
          </a:prstGeom>
          <a:noFill/>
          <a:ln cap="flat" cmpd="sng" w="9525">
            <a:solidFill>
              <a:schemeClr val="dk2"/>
            </a:solidFill>
            <a:prstDash val="solid"/>
            <a:round/>
            <a:headEnd len="med" w="med" type="none"/>
            <a:tailEnd len="med" w="med" type="triangle"/>
          </a:ln>
        </p:spPr>
      </p:cxnSp>
      <p:sp>
        <p:nvSpPr>
          <p:cNvPr id="159" name="Google Shape;159;p21"/>
          <p:cNvSpPr txBox="1"/>
          <p:nvPr/>
        </p:nvSpPr>
        <p:spPr>
          <a:xfrm>
            <a:off x="1539600" y="2544675"/>
            <a:ext cx="16401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t>Hypothesis: K</a:t>
            </a:r>
            <a:endParaRPr sz="1800"/>
          </a:p>
        </p:txBody>
      </p:sp>
      <p:cxnSp>
        <p:nvCxnSpPr>
          <p:cNvPr id="164" name="Google Shape;164;p21"/>
          <p:cNvCxnSpPr>
            <a:stCxn id="159" idx="3"/>
          </p:cNvCxnSpPr>
          <p:nvPr/>
        </p:nvCxnSpPr>
        <p:spPr>
          <a:xfrm>
            <a:off x="3179700" y="2775525"/>
            <a:ext cx="394800" cy="0"/>
          </a:xfrm>
          <a:prstGeom prst="straightConnector1">
            <a:avLst/>
          </a:prstGeom>
          <a:noFill/>
          <a:ln cap="flat" cmpd="sng" w="9525">
            <a:solidFill>
              <a:schemeClr val="dk2"/>
            </a:solidFill>
            <a:prstDash val="solid"/>
            <a:round/>
            <a:headEnd len="med" w="med" type="none"/>
            <a:tailEnd len="med" w="med" type="triangle"/>
          </a:ln>
        </p:spPr>
      </p:cxnSp>
      <p:sp>
        <p:nvSpPr>
          <p:cNvPr id="157" name="Google Shape;157;p21"/>
          <p:cNvSpPr txBox="1"/>
          <p:nvPr/>
        </p:nvSpPr>
        <p:spPr>
          <a:xfrm>
            <a:off x="1539600" y="3131175"/>
            <a:ext cx="16401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t>Hypothesis: p</a:t>
            </a:r>
            <a:endParaRPr sz="1800"/>
          </a:p>
        </p:txBody>
      </p:sp>
      <p:cxnSp>
        <p:nvCxnSpPr>
          <p:cNvPr id="165" name="Google Shape;165;p21"/>
          <p:cNvCxnSpPr>
            <a:stCxn id="157" idx="3"/>
          </p:cNvCxnSpPr>
          <p:nvPr/>
        </p:nvCxnSpPr>
        <p:spPr>
          <a:xfrm>
            <a:off x="3179700" y="3362025"/>
            <a:ext cx="394800" cy="0"/>
          </a:xfrm>
          <a:prstGeom prst="straightConnector1">
            <a:avLst/>
          </a:prstGeom>
          <a:noFill/>
          <a:ln cap="flat" cmpd="sng" w="9525">
            <a:solidFill>
              <a:schemeClr val="dk2"/>
            </a:solidFill>
            <a:prstDash val="solid"/>
            <a:round/>
            <a:headEnd len="med" w="med" type="none"/>
            <a:tailEnd len="med" w="med" type="triangle"/>
          </a:ln>
        </p:spPr>
      </p:cxnSp>
      <p:sp>
        <p:nvSpPr>
          <p:cNvPr id="166" name="Google Shape;166;p21"/>
          <p:cNvSpPr txBox="1"/>
          <p:nvPr/>
        </p:nvSpPr>
        <p:spPr>
          <a:xfrm>
            <a:off x="3574500" y="1295850"/>
            <a:ext cx="1377000" cy="22275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2100"/>
              <a:t>BDT</a:t>
            </a:r>
            <a:endParaRPr sz="2100"/>
          </a:p>
        </p:txBody>
      </p:sp>
      <p:sp>
        <p:nvSpPr>
          <p:cNvPr id="167" name="Google Shape;167;p21"/>
          <p:cNvSpPr txBox="1"/>
          <p:nvPr/>
        </p:nvSpPr>
        <p:spPr>
          <a:xfrm>
            <a:off x="5346300" y="1299000"/>
            <a:ext cx="1640100" cy="692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t>Prediction: e</a:t>
            </a:r>
            <a:endParaRPr sz="1800"/>
          </a:p>
          <a:p>
            <a:pPr indent="0" lvl="0" marL="0" rtl="0" algn="ctr">
              <a:spcBef>
                <a:spcPts val="0"/>
              </a:spcBef>
              <a:spcAft>
                <a:spcPts val="0"/>
              </a:spcAft>
              <a:buNone/>
            </a:pPr>
            <a:r>
              <a:rPr lang="en" sz="1500"/>
              <a:t>74% confidence</a:t>
            </a:r>
            <a:endParaRPr sz="1500"/>
          </a:p>
        </p:txBody>
      </p:sp>
      <p:cxnSp>
        <p:nvCxnSpPr>
          <p:cNvPr id="168" name="Google Shape;168;p21"/>
          <p:cNvCxnSpPr/>
          <p:nvPr/>
        </p:nvCxnSpPr>
        <p:spPr>
          <a:xfrm>
            <a:off x="4951500" y="1529850"/>
            <a:ext cx="394800" cy="0"/>
          </a:xfrm>
          <a:prstGeom prst="straightConnector1">
            <a:avLst/>
          </a:prstGeom>
          <a:noFill/>
          <a:ln cap="flat" cmpd="sng" w="9525">
            <a:solidFill>
              <a:schemeClr val="dk2"/>
            </a:solidFill>
            <a:prstDash val="solid"/>
            <a:round/>
            <a:headEnd len="med" w="med" type="none"/>
            <a:tailEnd len="med" w="med" type="triangle"/>
          </a:ln>
        </p:spPr>
      </p:cxnSp>
      <p:sp>
        <p:nvSpPr>
          <p:cNvPr id="169" name="Google Shape;169;p21"/>
          <p:cNvSpPr txBox="1"/>
          <p:nvPr/>
        </p:nvSpPr>
        <p:spPr>
          <a:xfrm>
            <a:off x="5346300" y="1885500"/>
            <a:ext cx="1640100" cy="692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t>Prediction: </a:t>
            </a:r>
            <a:r>
              <a:rPr lang="en" sz="1800">
                <a:solidFill>
                  <a:schemeClr val="dk1"/>
                </a:solidFill>
              </a:rPr>
              <a:t>π</a:t>
            </a:r>
            <a:endParaRPr sz="1800">
              <a:solidFill>
                <a:schemeClr val="dk1"/>
              </a:solidFill>
            </a:endParaRPr>
          </a:p>
          <a:p>
            <a:pPr indent="0" lvl="0" marL="0" rtl="0" algn="ctr">
              <a:spcBef>
                <a:spcPts val="0"/>
              </a:spcBef>
              <a:spcAft>
                <a:spcPts val="0"/>
              </a:spcAft>
              <a:buNone/>
            </a:pPr>
            <a:r>
              <a:rPr lang="en" sz="1500">
                <a:solidFill>
                  <a:schemeClr val="dk1"/>
                </a:solidFill>
              </a:rPr>
              <a:t>80% confidence</a:t>
            </a:r>
            <a:endParaRPr sz="1800">
              <a:solidFill>
                <a:schemeClr val="dk1"/>
              </a:solidFill>
            </a:endParaRPr>
          </a:p>
        </p:txBody>
      </p:sp>
      <p:cxnSp>
        <p:nvCxnSpPr>
          <p:cNvPr id="170" name="Google Shape;170;p21"/>
          <p:cNvCxnSpPr/>
          <p:nvPr/>
        </p:nvCxnSpPr>
        <p:spPr>
          <a:xfrm>
            <a:off x="4951500" y="2116350"/>
            <a:ext cx="394800" cy="0"/>
          </a:xfrm>
          <a:prstGeom prst="straightConnector1">
            <a:avLst/>
          </a:prstGeom>
          <a:noFill/>
          <a:ln cap="flat" cmpd="sng" w="9525">
            <a:solidFill>
              <a:schemeClr val="dk2"/>
            </a:solidFill>
            <a:prstDash val="solid"/>
            <a:round/>
            <a:headEnd len="med" w="med" type="none"/>
            <a:tailEnd len="med" w="med" type="triangle"/>
          </a:ln>
        </p:spPr>
      </p:cxnSp>
      <p:sp>
        <p:nvSpPr>
          <p:cNvPr id="171" name="Google Shape;171;p21"/>
          <p:cNvSpPr txBox="1"/>
          <p:nvPr/>
        </p:nvSpPr>
        <p:spPr>
          <a:xfrm>
            <a:off x="5346300" y="2472000"/>
            <a:ext cx="1640100" cy="692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t>Prediction: e</a:t>
            </a:r>
            <a:endParaRPr sz="1800"/>
          </a:p>
          <a:p>
            <a:pPr indent="0" lvl="0" marL="0" rtl="0" algn="ctr">
              <a:spcBef>
                <a:spcPts val="0"/>
              </a:spcBef>
              <a:spcAft>
                <a:spcPts val="0"/>
              </a:spcAft>
              <a:buNone/>
            </a:pPr>
            <a:r>
              <a:rPr lang="en" sz="1500">
                <a:solidFill>
                  <a:schemeClr val="dk1"/>
                </a:solidFill>
              </a:rPr>
              <a:t>66% confidence</a:t>
            </a:r>
            <a:endParaRPr sz="1800"/>
          </a:p>
        </p:txBody>
      </p:sp>
      <p:cxnSp>
        <p:nvCxnSpPr>
          <p:cNvPr id="172" name="Google Shape;172;p21"/>
          <p:cNvCxnSpPr/>
          <p:nvPr/>
        </p:nvCxnSpPr>
        <p:spPr>
          <a:xfrm>
            <a:off x="4951500" y="2775525"/>
            <a:ext cx="394800" cy="0"/>
          </a:xfrm>
          <a:prstGeom prst="straightConnector1">
            <a:avLst/>
          </a:prstGeom>
          <a:noFill/>
          <a:ln cap="flat" cmpd="sng" w="9525">
            <a:solidFill>
              <a:schemeClr val="dk2"/>
            </a:solidFill>
            <a:prstDash val="solid"/>
            <a:round/>
            <a:headEnd len="med" w="med" type="none"/>
            <a:tailEnd len="med" w="med" type="triangle"/>
          </a:ln>
        </p:spPr>
      </p:cxnSp>
      <p:sp>
        <p:nvSpPr>
          <p:cNvPr id="173" name="Google Shape;173;p21"/>
          <p:cNvSpPr txBox="1"/>
          <p:nvPr/>
        </p:nvSpPr>
        <p:spPr>
          <a:xfrm>
            <a:off x="5346300" y="3058500"/>
            <a:ext cx="1640100" cy="692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t>Prediction: K</a:t>
            </a:r>
            <a:endParaRPr sz="1800"/>
          </a:p>
          <a:p>
            <a:pPr indent="0" lvl="0" marL="0" rtl="0" algn="ctr">
              <a:spcBef>
                <a:spcPts val="0"/>
              </a:spcBef>
              <a:spcAft>
                <a:spcPts val="0"/>
              </a:spcAft>
              <a:buNone/>
            </a:pPr>
            <a:r>
              <a:rPr lang="en" sz="1500">
                <a:solidFill>
                  <a:schemeClr val="dk1"/>
                </a:solidFill>
              </a:rPr>
              <a:t>84% confidence</a:t>
            </a:r>
            <a:endParaRPr sz="1800"/>
          </a:p>
        </p:txBody>
      </p:sp>
      <p:cxnSp>
        <p:nvCxnSpPr>
          <p:cNvPr id="174" name="Google Shape;174;p21"/>
          <p:cNvCxnSpPr/>
          <p:nvPr/>
        </p:nvCxnSpPr>
        <p:spPr>
          <a:xfrm>
            <a:off x="4951500" y="3289350"/>
            <a:ext cx="394800" cy="0"/>
          </a:xfrm>
          <a:prstGeom prst="straightConnector1">
            <a:avLst/>
          </a:prstGeom>
          <a:noFill/>
          <a:ln cap="flat" cmpd="sng" w="9525">
            <a:solidFill>
              <a:schemeClr val="dk2"/>
            </a:solidFill>
            <a:prstDash val="solid"/>
            <a:round/>
            <a:headEnd len="med" w="med" type="none"/>
            <a:tailEnd len="med" w="med" type="triangle"/>
          </a:ln>
        </p:spPr>
      </p:cxnSp>
      <p:sp>
        <p:nvSpPr>
          <p:cNvPr id="175" name="Google Shape;175;p21"/>
          <p:cNvSpPr txBox="1"/>
          <p:nvPr>
            <p:ph type="title"/>
          </p:nvPr>
        </p:nvSpPr>
        <p:spPr>
          <a:xfrm>
            <a:off x="311700" y="39485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Final ID: π (highest confidence that matches hypothesis)</a:t>
            </a:r>
            <a:endParaRPr/>
          </a:p>
        </p:txBody>
      </p:sp>
      <p:sp>
        <p:nvSpPr>
          <p:cNvPr id="176" name="Google Shape;176;p21"/>
          <p:cNvSpPr/>
          <p:nvPr/>
        </p:nvSpPr>
        <p:spPr>
          <a:xfrm>
            <a:off x="1539525" y="1945275"/>
            <a:ext cx="5609400" cy="487500"/>
          </a:xfrm>
          <a:prstGeom prst="rect">
            <a:avLst/>
          </a:prstGeom>
          <a:solidFill>
            <a:srgbClr val="EEFF41">
              <a:alpha val="51190"/>
            </a:srgbClr>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21"/>
          <p:cNvSpPr/>
          <p:nvPr/>
        </p:nvSpPr>
        <p:spPr>
          <a:xfrm>
            <a:off x="1539525" y="1359625"/>
            <a:ext cx="5609400" cy="487500"/>
          </a:xfrm>
          <a:prstGeom prst="rect">
            <a:avLst/>
          </a:prstGeom>
          <a:solidFill>
            <a:srgbClr val="EEFF41">
              <a:alpha val="51190"/>
            </a:srgbClr>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21"/>
          <p:cNvSpPr txBox="1"/>
          <p:nvPr>
            <p:ph idx="12" type="sldNum"/>
          </p:nvPr>
        </p:nvSpPr>
        <p:spPr>
          <a:xfrm>
            <a:off x="4297658" y="4749892"/>
            <a:ext cx="548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r>
              <a:rPr lang="en"/>
              <a:t>/18</a:t>
            </a:r>
            <a:endParaRPr/>
          </a:p>
        </p:txBody>
      </p:sp>
      <p:pic>
        <p:nvPicPr>
          <p:cNvPr id="179" name="Google Shape;179;p21"/>
          <p:cNvPicPr preferRelativeResize="0"/>
          <p:nvPr/>
        </p:nvPicPr>
        <p:blipFill>
          <a:blip r:embed="rId3">
            <a:alphaModFix/>
          </a:blip>
          <a:stretch>
            <a:fillRect/>
          </a:stretch>
        </p:blipFill>
        <p:spPr>
          <a:xfrm>
            <a:off x="108774" y="4568875"/>
            <a:ext cx="1635597" cy="4879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1000"/>
                                        <p:tgtEl>
                                          <p:spTgt spid="156"/>
                                        </p:tgtEl>
                                      </p:cBhvr>
                                    </p:animEffect>
                                    <p:set>
                                      <p:cBhvr>
                                        <p:cTn dur="1" fill="hold">
                                          <p:stCondLst>
                                            <p:cond delay="1000"/>
                                          </p:stCondLst>
                                        </p:cTn>
                                        <p:tgtEl>
                                          <p:spTgt spid="156"/>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000"/>
                                        <p:tgtEl>
                                          <p:spTgt spid="158"/>
                                        </p:tgtEl>
                                      </p:cBhvr>
                                    </p:animEffect>
                                    <p:set>
                                      <p:cBhvr>
                                        <p:cTn dur="1" fill="hold">
                                          <p:stCondLst>
                                            <p:cond delay="1000"/>
                                          </p:stCondLst>
                                        </p:cTn>
                                        <p:tgtEl>
                                          <p:spTgt spid="158"/>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000"/>
                                        <p:tgtEl>
                                          <p:spTgt spid="159"/>
                                        </p:tgtEl>
                                      </p:cBhvr>
                                    </p:animEffect>
                                    <p:set>
                                      <p:cBhvr>
                                        <p:cTn dur="1" fill="hold">
                                          <p:stCondLst>
                                            <p:cond delay="1000"/>
                                          </p:stCondLst>
                                        </p:cTn>
                                        <p:tgtEl>
                                          <p:spTgt spid="159"/>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000"/>
                                        <p:tgtEl>
                                          <p:spTgt spid="164"/>
                                        </p:tgtEl>
                                      </p:cBhvr>
                                    </p:animEffect>
                                    <p:set>
                                      <p:cBhvr>
                                        <p:cTn dur="1" fill="hold">
                                          <p:stCondLst>
                                            <p:cond delay="1000"/>
                                          </p:stCondLst>
                                        </p:cTn>
                                        <p:tgtEl>
                                          <p:spTgt spid="164"/>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000"/>
                                        <p:tgtEl>
                                          <p:spTgt spid="157"/>
                                        </p:tgtEl>
                                      </p:cBhvr>
                                    </p:animEffect>
                                    <p:set>
                                      <p:cBhvr>
                                        <p:cTn dur="1" fill="hold">
                                          <p:stCondLst>
                                            <p:cond delay="1000"/>
                                          </p:stCondLst>
                                        </p:cTn>
                                        <p:tgtEl>
                                          <p:spTgt spid="157"/>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100"/>
                                        <p:tgtEl>
                                          <p:spTgt spid="171"/>
                                        </p:tgtEl>
                                      </p:cBhvr>
                                    </p:animEffect>
                                    <p:set>
                                      <p:cBhvr>
                                        <p:cTn dur="1" fill="hold">
                                          <p:stCondLst>
                                            <p:cond delay="1100"/>
                                          </p:stCondLst>
                                        </p:cTn>
                                        <p:tgtEl>
                                          <p:spTgt spid="171"/>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200"/>
                                        <p:tgtEl>
                                          <p:spTgt spid="172"/>
                                        </p:tgtEl>
                                      </p:cBhvr>
                                    </p:animEffect>
                                    <p:set>
                                      <p:cBhvr>
                                        <p:cTn dur="1" fill="hold">
                                          <p:stCondLst>
                                            <p:cond delay="1200"/>
                                          </p:stCondLst>
                                        </p:cTn>
                                        <p:tgtEl>
                                          <p:spTgt spid="172"/>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000"/>
                                        <p:tgtEl>
                                          <p:spTgt spid="173"/>
                                        </p:tgtEl>
                                      </p:cBhvr>
                                    </p:animEffect>
                                    <p:set>
                                      <p:cBhvr>
                                        <p:cTn dur="1" fill="hold">
                                          <p:stCondLst>
                                            <p:cond delay="1000"/>
                                          </p:stCondLst>
                                        </p:cTn>
                                        <p:tgtEl>
                                          <p:spTgt spid="173"/>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000"/>
                                        <p:tgtEl>
                                          <p:spTgt spid="174"/>
                                        </p:tgtEl>
                                      </p:cBhvr>
                                    </p:animEffect>
                                    <p:set>
                                      <p:cBhvr>
                                        <p:cTn dur="1" fill="hold">
                                          <p:stCondLst>
                                            <p:cond delay="1000"/>
                                          </p:stCondLst>
                                        </p:cTn>
                                        <p:tgtEl>
                                          <p:spTgt spid="174"/>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000"/>
                                        <p:tgtEl>
                                          <p:spTgt spid="165"/>
                                        </p:tgtEl>
                                      </p:cBhvr>
                                    </p:animEffect>
                                    <p:set>
                                      <p:cBhvr>
                                        <p:cTn dur="1" fill="hold">
                                          <p:stCondLst>
                                            <p:cond delay="1000"/>
                                          </p:stCondLst>
                                        </p:cTn>
                                        <p:tgtEl>
                                          <p:spTgt spid="165"/>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5"/>
                                        </p:tgtEl>
                                        <p:attrNameLst>
                                          <p:attrName>style.visibility</p:attrName>
                                        </p:attrNameLst>
                                      </p:cBhvr>
                                      <p:to>
                                        <p:strVal val="visible"/>
                                      </p:to>
                                    </p:set>
                                    <p:animEffect filter="fade" transition="in">
                                      <p:cBhvr>
                                        <p:cTn dur="1000"/>
                                        <p:tgtEl>
                                          <p:spTgt spid="17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