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2" r:id="rId3"/>
    <p:sldId id="258" r:id="rId4"/>
    <p:sldId id="266" r:id="rId5"/>
    <p:sldId id="271" r:id="rId6"/>
    <p:sldId id="267" r:id="rId7"/>
    <p:sldId id="259" r:id="rId8"/>
    <p:sldId id="263" r:id="rId9"/>
    <p:sldId id="260" r:id="rId10"/>
    <p:sldId id="261" r:id="rId11"/>
    <p:sldId id="262" r:id="rId12"/>
    <p:sldId id="265" r:id="rId13"/>
    <p:sldId id="264" r:id="rId14"/>
    <p:sldId id="268"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2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95E118-2A85-4CC1-A341-134461118BB5}" type="datetimeFigureOut">
              <a:rPr lang="en-US" smtClean="0"/>
              <a:pPr/>
              <a:t>9/29/2011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D70D-F965-4837-A6C4-560BCE0E41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6D70D-F965-4837-A6C4-560BCE0E4180}"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6D70D-F965-4837-A6C4-560BCE0E4180}"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26D70D-F965-4837-A6C4-560BCE0E4180}"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2DBB51-FCD7-4889-8B27-0FB5BB69E97F}" type="datetimeFigureOut">
              <a:rPr lang="en-US" smtClean="0"/>
              <a:pPr/>
              <a:t>9/29/2011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03510-303B-4EA4-B371-EA1F9577DE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DBB51-FCD7-4889-8B27-0FB5BB69E97F}" type="datetimeFigureOut">
              <a:rPr lang="en-US" smtClean="0"/>
              <a:pPr/>
              <a:t>9/29/2011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03510-303B-4EA4-B371-EA1F9577DE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DBB51-FCD7-4889-8B27-0FB5BB69E97F}" type="datetimeFigureOut">
              <a:rPr lang="en-US" smtClean="0"/>
              <a:pPr/>
              <a:t>9/29/2011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03510-303B-4EA4-B371-EA1F9577DE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2DBB51-FCD7-4889-8B27-0FB5BB69E97F}" type="datetimeFigureOut">
              <a:rPr lang="en-US" smtClean="0"/>
              <a:pPr/>
              <a:t>9/29/2011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03510-303B-4EA4-B371-EA1F9577DE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2DBB51-FCD7-4889-8B27-0FB5BB69E97F}" type="datetimeFigureOut">
              <a:rPr lang="en-US" smtClean="0"/>
              <a:pPr/>
              <a:t>9/29/2011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03510-303B-4EA4-B371-EA1F9577DE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2DBB51-FCD7-4889-8B27-0FB5BB69E97F}" type="datetimeFigureOut">
              <a:rPr lang="en-US" smtClean="0"/>
              <a:pPr/>
              <a:t>9/29/2011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03510-303B-4EA4-B371-EA1F9577DE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2DBB51-FCD7-4889-8B27-0FB5BB69E97F}" type="datetimeFigureOut">
              <a:rPr lang="en-US" smtClean="0"/>
              <a:pPr/>
              <a:t>9/29/2011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E03510-303B-4EA4-B371-EA1F9577DE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2DBB51-FCD7-4889-8B27-0FB5BB69E97F}" type="datetimeFigureOut">
              <a:rPr lang="en-US" smtClean="0"/>
              <a:pPr/>
              <a:t>9/29/2011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E03510-303B-4EA4-B371-EA1F9577DE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DBB51-FCD7-4889-8B27-0FB5BB69E97F}" type="datetimeFigureOut">
              <a:rPr lang="en-US" smtClean="0"/>
              <a:pPr/>
              <a:t>9/29/2011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E03510-303B-4EA4-B371-EA1F9577DE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2DBB51-FCD7-4889-8B27-0FB5BB69E97F}" type="datetimeFigureOut">
              <a:rPr lang="en-US" smtClean="0"/>
              <a:pPr/>
              <a:t>9/29/2011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03510-303B-4EA4-B371-EA1F9577DE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2DBB51-FCD7-4889-8B27-0FB5BB69E97F}" type="datetimeFigureOut">
              <a:rPr lang="en-US" smtClean="0"/>
              <a:pPr/>
              <a:t>9/29/2011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03510-303B-4EA4-B371-EA1F9577DE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DBB51-FCD7-4889-8B27-0FB5BB69E97F}" type="datetimeFigureOut">
              <a:rPr lang="en-US" smtClean="0"/>
              <a:pPr/>
              <a:t>9/29/2011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03510-303B-4EA4-B371-EA1F9577DE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Hall D Target System Review</a:t>
            </a:r>
            <a:endParaRPr lang="en-US" sz="4800" dirty="0"/>
          </a:p>
        </p:txBody>
      </p:sp>
      <p:sp>
        <p:nvSpPr>
          <p:cNvPr id="3" name="Subtitle 2"/>
          <p:cNvSpPr>
            <a:spLocks noGrp="1"/>
          </p:cNvSpPr>
          <p:nvPr>
            <p:ph type="subTitle" idx="1"/>
          </p:nvPr>
        </p:nvSpPr>
        <p:spPr/>
        <p:txBody>
          <a:bodyPr/>
          <a:lstStyle/>
          <a:p>
            <a:r>
              <a:rPr lang="en-US" dirty="0" smtClean="0"/>
              <a:t>J. Fochtman	September 28,2011</a:t>
            </a:r>
            <a:endParaRPr lang="en-US" dirty="0"/>
          </a:p>
        </p:txBody>
      </p:sp>
      <p:sp>
        <p:nvSpPr>
          <p:cNvPr id="4" name="Rectangle 3"/>
          <p:cNvSpPr/>
          <p:nvPr/>
        </p:nvSpPr>
        <p:spPr>
          <a:xfrm rot="19526249">
            <a:off x="214282" y="3327976"/>
            <a:ext cx="8458200" cy="700459"/>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bg1">
                    <a:lumMod val="50000"/>
                  </a:schemeClr>
                </a:solidFill>
              </a:rPr>
              <a:t>Preliminary Design Work</a:t>
            </a:r>
            <a:endParaRPr lang="en-US" sz="5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Deuterium Target Details</a:t>
            </a:r>
            <a:endParaRPr lang="en-US" dirty="0"/>
          </a:p>
        </p:txBody>
      </p:sp>
      <p:sp>
        <p:nvSpPr>
          <p:cNvPr id="11" name="Rounded Rectangle 10"/>
          <p:cNvSpPr/>
          <p:nvPr/>
        </p:nvSpPr>
        <p:spPr>
          <a:xfrm>
            <a:off x="5943600" y="1447800"/>
            <a:ext cx="30480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Based on estimated piping volumes and known pressures, we need ~1100 liter accumulator.</a:t>
            </a:r>
          </a:p>
          <a:p>
            <a:pPr algn="ctr"/>
            <a:endParaRPr lang="en-US" dirty="0" smtClean="0"/>
          </a:p>
          <a:p>
            <a:pPr algn="ctr"/>
            <a:r>
              <a:rPr lang="en-US" dirty="0" smtClean="0"/>
              <a:t>Estimated mass of liquid D</a:t>
            </a:r>
            <a:r>
              <a:rPr lang="en-US" baseline="-25000" dirty="0" smtClean="0"/>
              <a:t>2</a:t>
            </a:r>
            <a:r>
              <a:rPr lang="en-US" dirty="0" smtClean="0"/>
              <a:t> is 0.07 Kg</a:t>
            </a:r>
            <a:endParaRPr lang="en-US" dirty="0"/>
          </a:p>
        </p:txBody>
      </p:sp>
      <p:sp>
        <p:nvSpPr>
          <p:cNvPr id="12" name="Rounded Rectangle 11"/>
          <p:cNvSpPr/>
          <p:nvPr/>
        </p:nvSpPr>
        <p:spPr>
          <a:xfrm>
            <a:off x="152400" y="4419600"/>
            <a:ext cx="281940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Based on estimated target volumes and surface areas, the boiloff rates for a loss of vacuum (Q= 20 kW/m</a:t>
            </a:r>
            <a:r>
              <a:rPr lang="en-US" baseline="-25000" dirty="0" smtClean="0"/>
              <a:t>2</a:t>
            </a:r>
            <a:r>
              <a:rPr lang="en-US" dirty="0" smtClean="0"/>
              <a:t>) is ~7 g/s</a:t>
            </a:r>
            <a:endParaRPr lang="en-US" dirty="0"/>
          </a:p>
        </p:txBody>
      </p:sp>
      <p:pic>
        <p:nvPicPr>
          <p:cNvPr id="20482" name="Picture 2"/>
          <p:cNvPicPr>
            <a:picLocks noChangeAspect="1" noChangeArrowheads="1"/>
          </p:cNvPicPr>
          <p:nvPr/>
        </p:nvPicPr>
        <p:blipFill>
          <a:blip r:embed="rId3" cstate="print"/>
          <a:srcRect/>
          <a:stretch>
            <a:fillRect/>
          </a:stretch>
        </p:blipFill>
        <p:spPr bwMode="auto">
          <a:xfrm>
            <a:off x="76199" y="1443433"/>
            <a:ext cx="5728775" cy="2720483"/>
          </a:xfrm>
          <a:prstGeom prst="rect">
            <a:avLst/>
          </a:prstGeom>
          <a:solidFill>
            <a:schemeClr val="bg1"/>
          </a:solidFill>
          <a:ln w="19050">
            <a:solidFill>
              <a:schemeClr val="tx1"/>
            </a:solidFill>
            <a:miter lim="800000"/>
            <a:headEnd/>
            <a:tailEnd/>
          </a:ln>
          <a:effectLst/>
        </p:spPr>
      </p:pic>
      <p:pic>
        <p:nvPicPr>
          <p:cNvPr id="20483" name="Picture 3"/>
          <p:cNvPicPr>
            <a:picLocks noChangeAspect="1" noChangeArrowheads="1"/>
          </p:cNvPicPr>
          <p:nvPr/>
        </p:nvPicPr>
        <p:blipFill>
          <a:blip r:embed="rId4" cstate="print"/>
          <a:srcRect/>
          <a:stretch>
            <a:fillRect/>
          </a:stretch>
        </p:blipFill>
        <p:spPr bwMode="auto">
          <a:xfrm>
            <a:off x="3109275" y="3886200"/>
            <a:ext cx="5958525" cy="2743200"/>
          </a:xfrm>
          <a:prstGeom prst="rect">
            <a:avLst/>
          </a:prstGeom>
          <a:solidFill>
            <a:schemeClr val="bg1"/>
          </a:solidFill>
          <a:ln w="1905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Deuterium Target LOV Pressure Relief</a:t>
            </a:r>
            <a:endParaRPr lang="en-US" dirty="0"/>
          </a:p>
        </p:txBody>
      </p:sp>
      <p:pic>
        <p:nvPicPr>
          <p:cNvPr id="21506" name="Picture 2"/>
          <p:cNvPicPr>
            <a:picLocks noChangeAspect="1" noChangeArrowheads="1"/>
          </p:cNvPicPr>
          <p:nvPr/>
        </p:nvPicPr>
        <p:blipFill>
          <a:blip r:embed="rId2" cstate="print"/>
          <a:srcRect/>
          <a:stretch>
            <a:fillRect/>
          </a:stretch>
        </p:blipFill>
        <p:spPr bwMode="auto">
          <a:xfrm>
            <a:off x="0" y="1447800"/>
            <a:ext cx="9144000" cy="4807224"/>
          </a:xfrm>
          <a:prstGeom prst="rect">
            <a:avLst/>
          </a:prstGeom>
          <a:solidFill>
            <a:schemeClr val="bg1"/>
          </a:solidFill>
          <a:ln w="19050">
            <a:solidFill>
              <a:schemeClr val="tx1"/>
            </a:solidFill>
            <a:miter lim="800000"/>
            <a:headEnd/>
            <a:tailEnd/>
          </a:ln>
          <a:effectLst/>
        </p:spPr>
      </p:pic>
      <p:sp>
        <p:nvSpPr>
          <p:cNvPr id="6" name="Rounded Rectangle 5"/>
          <p:cNvSpPr/>
          <p:nvPr/>
        </p:nvSpPr>
        <p:spPr>
          <a:xfrm>
            <a:off x="3048000" y="1981200"/>
            <a:ext cx="2209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Maximum pressure estimate inside the target is &lt;26 psia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Helium Target Details</a:t>
            </a:r>
            <a:endParaRPr lang="en-US" dirty="0"/>
          </a:p>
        </p:txBody>
      </p:sp>
      <p:sp>
        <p:nvSpPr>
          <p:cNvPr id="11" name="Rounded Rectangle 10"/>
          <p:cNvSpPr/>
          <p:nvPr/>
        </p:nvSpPr>
        <p:spPr>
          <a:xfrm>
            <a:off x="5943600" y="1447800"/>
            <a:ext cx="30480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Based on estimated piping volumes and known pressures, we need ~800 liter accumulator.</a:t>
            </a:r>
          </a:p>
          <a:p>
            <a:pPr algn="ctr"/>
            <a:endParaRPr lang="en-US" dirty="0" smtClean="0"/>
          </a:p>
          <a:p>
            <a:pPr algn="ctr"/>
            <a:r>
              <a:rPr lang="en-US" dirty="0" smtClean="0"/>
              <a:t>Estimated mass of liquid He is 0.06 Kg</a:t>
            </a:r>
            <a:endParaRPr lang="en-US" dirty="0"/>
          </a:p>
        </p:txBody>
      </p:sp>
      <p:sp>
        <p:nvSpPr>
          <p:cNvPr id="12" name="Rounded Rectangle 11"/>
          <p:cNvSpPr/>
          <p:nvPr/>
        </p:nvSpPr>
        <p:spPr>
          <a:xfrm>
            <a:off x="76200" y="4419600"/>
            <a:ext cx="289560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Based on estimated target volumes and surface areas, the boiloff rates for a loss of vacuum (Q= 20 kW/m</a:t>
            </a:r>
            <a:r>
              <a:rPr lang="en-US" baseline="-25000" dirty="0" smtClean="0"/>
              <a:t>2</a:t>
            </a:r>
            <a:r>
              <a:rPr lang="en-US" dirty="0" smtClean="0"/>
              <a:t>) is ~100 g/s</a:t>
            </a:r>
            <a:endParaRPr lang="en-US" dirty="0"/>
          </a:p>
        </p:txBody>
      </p:sp>
      <p:pic>
        <p:nvPicPr>
          <p:cNvPr id="27650" name="Picture 2"/>
          <p:cNvPicPr>
            <a:picLocks noChangeAspect="1" noChangeArrowheads="1"/>
          </p:cNvPicPr>
          <p:nvPr/>
        </p:nvPicPr>
        <p:blipFill>
          <a:blip r:embed="rId3" cstate="print"/>
          <a:srcRect/>
          <a:stretch>
            <a:fillRect/>
          </a:stretch>
        </p:blipFill>
        <p:spPr bwMode="auto">
          <a:xfrm>
            <a:off x="76200" y="1447800"/>
            <a:ext cx="5728775" cy="2720483"/>
          </a:xfrm>
          <a:prstGeom prst="rect">
            <a:avLst/>
          </a:prstGeom>
          <a:solidFill>
            <a:schemeClr val="bg1"/>
          </a:solidFill>
          <a:ln w="19050">
            <a:solidFill>
              <a:schemeClr val="tx1"/>
            </a:solidFill>
            <a:miter lim="800000"/>
            <a:headEnd/>
            <a:tailEnd/>
          </a:ln>
          <a:effectLst/>
        </p:spPr>
      </p:pic>
      <p:pic>
        <p:nvPicPr>
          <p:cNvPr id="27651" name="Picture 3"/>
          <p:cNvPicPr>
            <a:picLocks noChangeAspect="1" noChangeArrowheads="1"/>
          </p:cNvPicPr>
          <p:nvPr/>
        </p:nvPicPr>
        <p:blipFill>
          <a:blip r:embed="rId4" cstate="print"/>
          <a:srcRect/>
          <a:stretch>
            <a:fillRect/>
          </a:stretch>
        </p:blipFill>
        <p:spPr bwMode="auto">
          <a:xfrm>
            <a:off x="3114666" y="3886200"/>
            <a:ext cx="5953134" cy="2745101"/>
          </a:xfrm>
          <a:prstGeom prst="rect">
            <a:avLst/>
          </a:prstGeom>
          <a:solidFill>
            <a:schemeClr val="bg1"/>
          </a:solidFill>
          <a:ln w="1905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Helium Target LOV Pressure Relief</a:t>
            </a:r>
            <a:endParaRPr lang="en-US" dirty="0"/>
          </a:p>
        </p:txBody>
      </p:sp>
      <p:sp>
        <p:nvSpPr>
          <p:cNvPr id="6" name="Rounded Rectangle 5"/>
          <p:cNvSpPr/>
          <p:nvPr/>
        </p:nvSpPr>
        <p:spPr>
          <a:xfrm>
            <a:off x="3048000" y="1981200"/>
            <a:ext cx="2209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Maximum pressure estimate inside the target is &lt;26 psia</a:t>
            </a:r>
            <a:endParaRPr lang="en-US" dirty="0"/>
          </a:p>
        </p:txBody>
      </p:sp>
      <p:pic>
        <p:nvPicPr>
          <p:cNvPr id="19460" name="Picture 4"/>
          <p:cNvPicPr>
            <a:picLocks noChangeAspect="1" noChangeArrowheads="1"/>
          </p:cNvPicPr>
          <p:nvPr/>
        </p:nvPicPr>
        <p:blipFill>
          <a:blip r:embed="rId2" cstate="print"/>
          <a:srcRect/>
          <a:stretch>
            <a:fillRect/>
          </a:stretch>
        </p:blipFill>
        <p:spPr bwMode="auto">
          <a:xfrm>
            <a:off x="0" y="1438613"/>
            <a:ext cx="9144000" cy="4809787"/>
          </a:xfrm>
          <a:prstGeom prst="rect">
            <a:avLst/>
          </a:prstGeom>
          <a:solidFill>
            <a:schemeClr val="bg1"/>
          </a:solidFill>
          <a:ln w="19050">
            <a:solidFill>
              <a:schemeClr val="tx1"/>
            </a:solidFill>
            <a:miter lim="800000"/>
            <a:headEnd/>
            <a:tailEnd/>
          </a:ln>
          <a:effectLst/>
        </p:spPr>
      </p:pic>
      <p:sp>
        <p:nvSpPr>
          <p:cNvPr id="11" name="Rounded Rectangle 10"/>
          <p:cNvSpPr/>
          <p:nvPr/>
        </p:nvSpPr>
        <p:spPr>
          <a:xfrm>
            <a:off x="3048000" y="1981200"/>
            <a:ext cx="2209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Maximum pressure estimate inside the target is &lt;32 psia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ASME Pressure Relief</a:t>
            </a:r>
            <a:endParaRPr lang="en-US" dirty="0"/>
          </a:p>
        </p:txBody>
      </p:sp>
      <p:sp>
        <p:nvSpPr>
          <p:cNvPr id="3" name="Content Placeholder 2"/>
          <p:cNvSpPr>
            <a:spLocks noGrp="1"/>
          </p:cNvSpPr>
          <p:nvPr>
            <p:ph idx="1"/>
          </p:nvPr>
        </p:nvSpPr>
        <p:spPr>
          <a:xfrm>
            <a:off x="457200" y="1600201"/>
            <a:ext cx="8229600" cy="3352799"/>
          </a:xfrm>
        </p:spPr>
        <p:txBody>
          <a:bodyPr>
            <a:normAutofit fontScale="92500" lnSpcReduction="10000"/>
          </a:bodyPr>
          <a:lstStyle/>
          <a:p>
            <a:r>
              <a:rPr lang="en-US" dirty="0" smtClean="0"/>
              <a:t>What is maximum design pressure of similar targets?</a:t>
            </a:r>
          </a:p>
          <a:p>
            <a:r>
              <a:rPr lang="en-US" dirty="0" smtClean="0"/>
              <a:t>If the large flow area relief valve (needed for He) is used for Hydrogen and Deuterium, the valve is oversized.  Would it be best to switch the relief valve based on the target gas?</a:t>
            </a:r>
          </a:p>
          <a:p>
            <a:r>
              <a:rPr lang="en-US" dirty="0" smtClean="0"/>
              <a:t>Where will the vent exit the Hall?</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28600" y="5015921"/>
            <a:ext cx="8686800" cy="1315636"/>
          </a:xfrm>
          <a:prstGeom prst="rect">
            <a:avLst/>
          </a:prstGeom>
          <a:solidFill>
            <a:schemeClr val="bg1"/>
          </a:solidFill>
          <a:ln w="1905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Complete P&amp;I diagram</a:t>
            </a:r>
          </a:p>
          <a:p>
            <a:r>
              <a:rPr lang="en-US" dirty="0" smtClean="0"/>
              <a:t>Layout piping and refrigerator positions on into Hall D model</a:t>
            </a:r>
          </a:p>
          <a:p>
            <a:r>
              <a:rPr lang="en-US" dirty="0" smtClean="0"/>
              <a:t>Finalize the design and calculations</a:t>
            </a:r>
          </a:p>
          <a:p>
            <a:r>
              <a:rPr lang="en-US" dirty="0" smtClean="0"/>
              <a:t>Receive and test cold head</a:t>
            </a:r>
          </a:p>
          <a:p>
            <a:r>
              <a:rPr lang="en-US" dirty="0" smtClean="0"/>
              <a:t>Build and test target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Concept Review</a:t>
            </a:r>
            <a:endParaRPr lang="en-US" dirty="0"/>
          </a:p>
        </p:txBody>
      </p:sp>
      <p:sp>
        <p:nvSpPr>
          <p:cNvPr id="3" name="Content Placeholder 2"/>
          <p:cNvSpPr>
            <a:spLocks noGrp="1"/>
          </p:cNvSpPr>
          <p:nvPr>
            <p:ph idx="1"/>
          </p:nvPr>
        </p:nvSpPr>
        <p:spPr/>
        <p:txBody>
          <a:bodyPr/>
          <a:lstStyle/>
          <a:p>
            <a:r>
              <a:rPr lang="en-US" dirty="0" smtClean="0"/>
              <a:t>Review current concept and calculations</a:t>
            </a:r>
          </a:p>
          <a:p>
            <a:r>
              <a:rPr lang="en-US" dirty="0" smtClean="0"/>
              <a:t>Discuss design challenges and concerns with current concept</a:t>
            </a:r>
          </a:p>
          <a:p>
            <a:r>
              <a:rPr lang="en-US" dirty="0" smtClean="0"/>
              <a:t>Address these concerns in the final design</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 D Target Refrigerator</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152400" y="1371600"/>
            <a:ext cx="3550979" cy="2743200"/>
          </a:xfrm>
          <a:prstGeom prst="rect">
            <a:avLst/>
          </a:prstGeom>
          <a:noFill/>
          <a:ln w="9525">
            <a:solidFill>
              <a:schemeClr val="tx1"/>
            </a:solid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152400" y="4038600"/>
            <a:ext cx="3550980" cy="2743200"/>
          </a:xfrm>
          <a:prstGeom prst="rect">
            <a:avLst/>
          </a:prstGeom>
          <a:noFill/>
          <a:ln w="9525">
            <a:solidFill>
              <a:schemeClr val="tx1"/>
            </a:solidFill>
            <a:miter lim="800000"/>
            <a:headEnd/>
            <a:tailEnd/>
          </a:ln>
        </p:spPr>
      </p:pic>
      <p:pic>
        <p:nvPicPr>
          <p:cNvPr id="18438" name="Picture 6"/>
          <p:cNvPicPr>
            <a:picLocks noChangeAspect="1" noChangeArrowheads="1"/>
          </p:cNvPicPr>
          <p:nvPr/>
        </p:nvPicPr>
        <p:blipFill>
          <a:blip r:embed="rId4" cstate="print"/>
          <a:srcRect/>
          <a:stretch>
            <a:fillRect/>
          </a:stretch>
        </p:blipFill>
        <p:spPr bwMode="auto">
          <a:xfrm>
            <a:off x="3733800" y="1371600"/>
            <a:ext cx="2826328" cy="3657600"/>
          </a:xfrm>
          <a:prstGeom prst="rect">
            <a:avLst/>
          </a:prstGeom>
          <a:noFill/>
          <a:ln w="9525">
            <a:solidFill>
              <a:schemeClr val="tx1"/>
            </a:solidFill>
            <a:miter lim="800000"/>
            <a:headEnd/>
            <a:tailEnd/>
          </a:ln>
        </p:spPr>
      </p:pic>
      <p:pic>
        <p:nvPicPr>
          <p:cNvPr id="18437" name="Picture 5"/>
          <p:cNvPicPr>
            <a:picLocks noChangeAspect="1" noChangeArrowheads="1"/>
          </p:cNvPicPr>
          <p:nvPr/>
        </p:nvPicPr>
        <p:blipFill>
          <a:blip r:embed="rId5" cstate="print"/>
          <a:srcRect/>
          <a:stretch>
            <a:fillRect/>
          </a:stretch>
        </p:blipFill>
        <p:spPr bwMode="auto">
          <a:xfrm>
            <a:off x="6165273" y="3124200"/>
            <a:ext cx="2826327" cy="3657600"/>
          </a:xfrm>
          <a:prstGeom prst="rect">
            <a:avLst/>
          </a:prstGeom>
          <a:noFill/>
          <a:ln w="9525">
            <a:solidFill>
              <a:schemeClr val="tx1"/>
            </a:solidFill>
            <a:miter lim="800000"/>
            <a:headEnd/>
            <a:tailEnd/>
          </a:ln>
        </p:spPr>
      </p:pic>
      <p:sp>
        <p:nvSpPr>
          <p:cNvPr id="9" name="Rounded Rectangle 8"/>
          <p:cNvSpPr/>
          <p:nvPr/>
        </p:nvSpPr>
        <p:spPr>
          <a:xfrm>
            <a:off x="3810000" y="5105400"/>
            <a:ext cx="22860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Magnetic Field Limitations:</a:t>
            </a:r>
          </a:p>
          <a:p>
            <a:pPr algn="ctr"/>
            <a:r>
              <a:rPr lang="en-US" dirty="0" smtClean="0"/>
              <a:t>Remote Motor &lt;500 Gauss</a:t>
            </a:r>
          </a:p>
          <a:p>
            <a:pPr algn="ctr"/>
            <a:r>
              <a:rPr lang="en-US" dirty="0" smtClean="0"/>
              <a:t>Cold Head &lt;1T</a:t>
            </a:r>
            <a:endParaRPr lang="en-US" dirty="0"/>
          </a:p>
        </p:txBody>
      </p:sp>
      <p:sp>
        <p:nvSpPr>
          <p:cNvPr id="10" name="Rounded Rectangle 9"/>
          <p:cNvSpPr/>
          <p:nvPr/>
        </p:nvSpPr>
        <p:spPr>
          <a:xfrm>
            <a:off x="6629400" y="1371600"/>
            <a:ext cx="23622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Remote motor option reduces 2</a:t>
            </a:r>
            <a:r>
              <a:rPr lang="en-US" baseline="30000" dirty="0" smtClean="0"/>
              <a:t>nd</a:t>
            </a:r>
            <a:r>
              <a:rPr lang="en-US" dirty="0" smtClean="0"/>
              <a:t> stage power by 15%. Reduces cold head vibration to ~1µm</a:t>
            </a:r>
            <a:endParaRPr lang="en-US" dirty="0"/>
          </a:p>
        </p:txBody>
      </p:sp>
      <p:sp>
        <p:nvSpPr>
          <p:cNvPr id="11" name="Rounded Rectangle 10"/>
          <p:cNvSpPr/>
          <p:nvPr/>
        </p:nvSpPr>
        <p:spPr>
          <a:xfrm>
            <a:off x="76200" y="1143000"/>
            <a:ext cx="4800599" cy="4028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 Completed- Current ETA is Mid January 2011</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943401"/>
            <a:ext cx="9144000" cy="591459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Preliminary P&amp;I Diagram</a:t>
            </a:r>
            <a:endParaRPr lang="en-US" dirty="0"/>
          </a:p>
        </p:txBody>
      </p:sp>
      <p:sp>
        <p:nvSpPr>
          <p:cNvPr id="6" name="Line Callout 1 5"/>
          <p:cNvSpPr/>
          <p:nvPr/>
        </p:nvSpPr>
        <p:spPr>
          <a:xfrm>
            <a:off x="6400800" y="2362200"/>
            <a:ext cx="2209800" cy="1143000"/>
          </a:xfrm>
          <a:prstGeom prst="borderCallout1">
            <a:avLst>
              <a:gd name="adj1" fmla="val 18750"/>
              <a:gd name="adj2" fmla="val -8333"/>
              <a:gd name="adj3" fmla="val 112021"/>
              <a:gd name="adj4" fmla="val -387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Can these lines be combined if CV1 is removed?</a:t>
            </a:r>
            <a:endParaRPr lang="en-US" dirty="0"/>
          </a:p>
        </p:txBody>
      </p:sp>
      <p:cxnSp>
        <p:nvCxnSpPr>
          <p:cNvPr id="8" name="Straight Connector 7"/>
          <p:cNvCxnSpPr/>
          <p:nvPr/>
        </p:nvCxnSpPr>
        <p:spPr>
          <a:xfrm flipH="1">
            <a:off x="5715000" y="2590207"/>
            <a:ext cx="497227" cy="1829393"/>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L_D_TARGET_ASSEMBLY_igs.bmp"/>
          <p:cNvPicPr>
            <a:picLocks noGrp="1" noChangeAspect="1"/>
          </p:cNvPicPr>
          <p:nvPr isPhoto="1"/>
        </p:nvPicPr>
        <p:blipFill>
          <a:blip r:embed="rId2" cstate="print">
            <a:lum/>
          </a:blip>
          <a:stretch>
            <a:fillRect/>
          </a:stretch>
        </p:blipFill>
        <p:spPr>
          <a:xfrm>
            <a:off x="240506" y="266699"/>
            <a:ext cx="8667750" cy="6500813"/>
          </a:xfrm>
          <a:prstGeom prst="rect">
            <a:avLst/>
          </a:prstGeom>
          <a:noFill/>
          <a:ln>
            <a:noFill/>
          </a:ln>
        </p:spPr>
      </p:pic>
      <p:sp>
        <p:nvSpPr>
          <p:cNvPr id="2" name="Title 1"/>
          <p:cNvSpPr>
            <a:spLocks noGrp="1"/>
          </p:cNvSpPr>
          <p:nvPr>
            <p:ph type="title"/>
          </p:nvPr>
        </p:nvSpPr>
        <p:spPr/>
        <p:txBody>
          <a:bodyPr/>
          <a:lstStyle/>
          <a:p>
            <a:r>
              <a:rPr lang="en-US" dirty="0" smtClean="0"/>
              <a:t>Conceptual System</a:t>
            </a:r>
            <a:endParaRPr lang="en-US" dirty="0"/>
          </a:p>
        </p:txBody>
      </p:sp>
      <p:grpSp>
        <p:nvGrpSpPr>
          <p:cNvPr id="5" name="Group 4"/>
          <p:cNvGrpSpPr/>
          <p:nvPr/>
        </p:nvGrpSpPr>
        <p:grpSpPr>
          <a:xfrm>
            <a:off x="1764506" y="1257300"/>
            <a:ext cx="7150894" cy="4216093"/>
            <a:chOff x="1524000" y="914400"/>
            <a:chExt cx="7543800" cy="4572001"/>
          </a:xfrm>
        </p:grpSpPr>
        <p:sp>
          <p:nvSpPr>
            <p:cNvPr id="6" name="Line Callout 1 5"/>
            <p:cNvSpPr/>
            <p:nvPr/>
          </p:nvSpPr>
          <p:spPr>
            <a:xfrm>
              <a:off x="1524000" y="914400"/>
              <a:ext cx="1112855" cy="537112"/>
            </a:xfrm>
            <a:prstGeom prst="borderCallout1">
              <a:avLst>
                <a:gd name="adj1" fmla="val 18750"/>
                <a:gd name="adj2" fmla="val -8333"/>
                <a:gd name="adj3" fmla="val 459821"/>
                <a:gd name="adj4" fmla="val -69689"/>
              </a:avLst>
            </a:prstGeom>
            <a:solidFill>
              <a:schemeClr val="accent1"/>
            </a:solidFill>
            <a:ln cmpd="sng"/>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Target</a:t>
              </a:r>
              <a:endParaRPr lang="en-US" dirty="0"/>
            </a:p>
          </p:txBody>
        </p:sp>
        <p:sp>
          <p:nvSpPr>
            <p:cNvPr id="7" name="Line Callout 1 6"/>
            <p:cNvSpPr/>
            <p:nvPr/>
          </p:nvSpPr>
          <p:spPr>
            <a:xfrm>
              <a:off x="7467600" y="1066800"/>
              <a:ext cx="1219200" cy="457200"/>
            </a:xfrm>
            <a:prstGeom prst="borderCallout1">
              <a:avLst>
                <a:gd name="adj1" fmla="val 18750"/>
                <a:gd name="adj2" fmla="val -8333"/>
                <a:gd name="adj3" fmla="val 216105"/>
                <a:gd name="adj4" fmla="val -16427"/>
              </a:avLst>
            </a:prstGeom>
            <a:solidFill>
              <a:schemeClr val="accent1"/>
            </a:solidFill>
            <a:ln cmpd="sng"/>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Cold Head</a:t>
              </a:r>
              <a:endParaRPr lang="en-US" dirty="0"/>
            </a:p>
          </p:txBody>
        </p:sp>
        <p:sp>
          <p:nvSpPr>
            <p:cNvPr id="8" name="Line Callout 1 7"/>
            <p:cNvSpPr/>
            <p:nvPr/>
          </p:nvSpPr>
          <p:spPr>
            <a:xfrm>
              <a:off x="3200400" y="4095754"/>
              <a:ext cx="1365738" cy="1390647"/>
            </a:xfrm>
            <a:prstGeom prst="borderCallout1">
              <a:avLst>
                <a:gd name="adj1" fmla="val 18750"/>
                <a:gd name="adj2" fmla="val -8333"/>
                <a:gd name="adj3" fmla="val -44377"/>
                <a:gd name="adj4" fmla="val -43506"/>
              </a:avLst>
            </a:prstGeom>
            <a:solidFill>
              <a:schemeClr val="accent1"/>
            </a:solidFill>
            <a:ln cmpd="sng"/>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r>
                <a:rPr lang="en-US" baseline="30000" dirty="0" smtClean="0"/>
                <a:t>nd</a:t>
              </a:r>
              <a:r>
                <a:rPr lang="en-US" dirty="0" smtClean="0"/>
                <a:t> stage thermal link to condenser</a:t>
              </a:r>
              <a:endParaRPr lang="en-US" dirty="0"/>
            </a:p>
          </p:txBody>
        </p:sp>
        <p:sp>
          <p:nvSpPr>
            <p:cNvPr id="9" name="Line Callout 1 8"/>
            <p:cNvSpPr/>
            <p:nvPr/>
          </p:nvSpPr>
          <p:spPr>
            <a:xfrm>
              <a:off x="4343400" y="1286248"/>
              <a:ext cx="1219200" cy="1152154"/>
            </a:xfrm>
            <a:prstGeom prst="borderCallout1">
              <a:avLst>
                <a:gd name="adj1" fmla="val 18750"/>
                <a:gd name="adj2" fmla="val -8333"/>
                <a:gd name="adj3" fmla="val 173294"/>
                <a:gd name="adj4" fmla="val -37171"/>
              </a:avLst>
            </a:prstGeom>
            <a:solidFill>
              <a:schemeClr val="accent1"/>
            </a:solidFill>
            <a:ln cmpd="sng"/>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r>
                <a:rPr lang="en-US" baseline="30000" dirty="0" smtClean="0"/>
                <a:t>st</a:t>
              </a:r>
              <a:r>
                <a:rPr lang="en-US" dirty="0" smtClean="0"/>
                <a:t> stage driven radiation shield</a:t>
              </a:r>
              <a:endParaRPr lang="en-US" dirty="0"/>
            </a:p>
          </p:txBody>
        </p:sp>
        <p:sp>
          <p:nvSpPr>
            <p:cNvPr id="10" name="Rounded Rectangle 9"/>
            <p:cNvSpPr/>
            <p:nvPr/>
          </p:nvSpPr>
          <p:spPr>
            <a:xfrm>
              <a:off x="5638800" y="1828800"/>
              <a:ext cx="1981200" cy="152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1 10"/>
            <p:cNvSpPr/>
            <p:nvPr/>
          </p:nvSpPr>
          <p:spPr>
            <a:xfrm>
              <a:off x="2590800" y="2286000"/>
              <a:ext cx="1332244" cy="457200"/>
            </a:xfrm>
            <a:prstGeom prst="borderCallout1">
              <a:avLst>
                <a:gd name="adj1" fmla="val 18750"/>
                <a:gd name="adj2" fmla="val -8333"/>
                <a:gd name="adj3" fmla="val 216105"/>
                <a:gd name="adj4" fmla="val -16427"/>
              </a:avLst>
            </a:prstGeom>
            <a:solidFill>
              <a:schemeClr val="accent1"/>
            </a:solidFill>
            <a:ln cmpd="sng"/>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Condenser</a:t>
              </a:r>
              <a:endParaRPr lang="en-US" dirty="0"/>
            </a:p>
          </p:txBody>
        </p:sp>
        <p:sp>
          <p:nvSpPr>
            <p:cNvPr id="12" name="Line Callout 1 11"/>
            <p:cNvSpPr/>
            <p:nvPr/>
          </p:nvSpPr>
          <p:spPr>
            <a:xfrm>
              <a:off x="7696200" y="2209800"/>
              <a:ext cx="1371600" cy="762000"/>
            </a:xfrm>
            <a:prstGeom prst="borderCallout1">
              <a:avLst>
                <a:gd name="adj1" fmla="val 105114"/>
                <a:gd name="adj2" fmla="val 63542"/>
                <a:gd name="adj3" fmla="val 186938"/>
                <a:gd name="adj4" fmla="val 39823"/>
              </a:avLst>
            </a:prstGeom>
            <a:solidFill>
              <a:schemeClr val="accent1"/>
            </a:solidFill>
            <a:ln cmpd="sng"/>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Cold Head Compressor</a:t>
              </a:r>
              <a:endParaRPr lang="en-US"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densor target assy.bmp"/>
          <p:cNvPicPr>
            <a:picLocks noChangeAspect="1"/>
          </p:cNvPicPr>
          <p:nvPr/>
        </p:nvPicPr>
        <p:blipFill>
          <a:blip r:embed="rId2" cstate="print"/>
          <a:stretch>
            <a:fillRect/>
          </a:stretch>
        </p:blipFill>
        <p:spPr>
          <a:xfrm>
            <a:off x="0" y="226574"/>
            <a:ext cx="9144000" cy="6631426"/>
          </a:xfrm>
          <a:prstGeom prst="rect">
            <a:avLst/>
          </a:prstGeom>
        </p:spPr>
      </p:pic>
      <p:sp>
        <p:nvSpPr>
          <p:cNvPr id="2" name="Title 1"/>
          <p:cNvSpPr>
            <a:spLocks noGrp="1"/>
          </p:cNvSpPr>
          <p:nvPr>
            <p:ph type="title"/>
          </p:nvPr>
        </p:nvSpPr>
        <p:spPr/>
        <p:txBody>
          <a:bodyPr/>
          <a:lstStyle/>
          <a:p>
            <a:r>
              <a:rPr lang="en-US" dirty="0" smtClean="0"/>
              <a:t>Conceptual Target &amp; Condenser</a:t>
            </a:r>
            <a:endParaRPr lang="en-US" dirty="0"/>
          </a:p>
        </p:txBody>
      </p:sp>
      <p:pic>
        <p:nvPicPr>
          <p:cNvPr id="7" name="Picture 6" descr="condensor target assy close up.bmp"/>
          <p:cNvPicPr>
            <a:picLocks noChangeAspect="1"/>
          </p:cNvPicPr>
          <p:nvPr/>
        </p:nvPicPr>
        <p:blipFill>
          <a:blip r:embed="rId3" cstate="print"/>
          <a:stretch>
            <a:fillRect/>
          </a:stretch>
        </p:blipFill>
        <p:spPr>
          <a:xfrm>
            <a:off x="5125021" y="3943350"/>
            <a:ext cx="4018979" cy="2914650"/>
          </a:xfrm>
          <a:prstGeom prst="rect">
            <a:avLst/>
          </a:prstGeom>
          <a:ln w="19050">
            <a:solidFill>
              <a:schemeClr val="tx1"/>
            </a:solidFill>
          </a:ln>
        </p:spPr>
      </p:pic>
      <p:sp>
        <p:nvSpPr>
          <p:cNvPr id="8" name="Line Callout 1 7"/>
          <p:cNvSpPr/>
          <p:nvPr/>
        </p:nvSpPr>
        <p:spPr>
          <a:xfrm>
            <a:off x="762000" y="4648200"/>
            <a:ext cx="3048000" cy="731520"/>
          </a:xfrm>
          <a:prstGeom prst="borderCallout1">
            <a:avLst>
              <a:gd name="adj1" fmla="val 18750"/>
              <a:gd name="adj2" fmla="val -8333"/>
              <a:gd name="adj3" fmla="val -101685"/>
              <a:gd name="adj4" fmla="val -117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OFHC Copper pipe conducts thermal energy from 2</a:t>
            </a:r>
            <a:r>
              <a:rPr lang="en-US" baseline="30000" dirty="0" smtClean="0"/>
              <a:t>nd</a:t>
            </a:r>
            <a:r>
              <a:rPr lang="en-US" dirty="0" smtClean="0"/>
              <a:t> stage</a:t>
            </a:r>
            <a:endParaRPr lang="en-US" dirty="0"/>
          </a:p>
        </p:txBody>
      </p:sp>
      <p:sp>
        <p:nvSpPr>
          <p:cNvPr id="9" name="Line Callout 1 8"/>
          <p:cNvSpPr/>
          <p:nvPr/>
        </p:nvSpPr>
        <p:spPr>
          <a:xfrm>
            <a:off x="2057400" y="1219200"/>
            <a:ext cx="3581400" cy="731520"/>
          </a:xfrm>
          <a:prstGeom prst="borderCallout1">
            <a:avLst>
              <a:gd name="adj1" fmla="val 18750"/>
              <a:gd name="adj2" fmla="val -8333"/>
              <a:gd name="adj3" fmla="val 218059"/>
              <a:gd name="adj4" fmla="val -428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Single target gas line, relief is central from target and condenser</a:t>
            </a:r>
            <a:endParaRPr lang="en-US" dirty="0"/>
          </a:p>
        </p:txBody>
      </p:sp>
      <p:sp>
        <p:nvSpPr>
          <p:cNvPr id="10" name="Line Callout 1 9"/>
          <p:cNvSpPr/>
          <p:nvPr/>
        </p:nvSpPr>
        <p:spPr>
          <a:xfrm>
            <a:off x="1752600" y="5562600"/>
            <a:ext cx="3048000" cy="1097280"/>
          </a:xfrm>
          <a:prstGeom prst="borderCallout1">
            <a:avLst>
              <a:gd name="adj1" fmla="val 21354"/>
              <a:gd name="adj2" fmla="val 107605"/>
              <a:gd name="adj3" fmla="val -43526"/>
              <a:gd name="adj4" fmla="val 1647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Thin OFHC Copper disks, soldered to inner condenser surface with narrow spacing</a:t>
            </a:r>
            <a:endParaRPr lang="en-US" dirty="0"/>
          </a:p>
        </p:txBody>
      </p:sp>
      <p:sp>
        <p:nvSpPr>
          <p:cNvPr id="11" name="Line Callout 1 10"/>
          <p:cNvSpPr/>
          <p:nvPr/>
        </p:nvSpPr>
        <p:spPr>
          <a:xfrm>
            <a:off x="4953000" y="2209800"/>
            <a:ext cx="3048000" cy="1097280"/>
          </a:xfrm>
          <a:prstGeom prst="borderCallout1">
            <a:avLst>
              <a:gd name="adj1" fmla="val 18750"/>
              <a:gd name="adj2" fmla="val -8333"/>
              <a:gd name="adj3" fmla="val 100871"/>
              <a:gd name="adj4" fmla="val -35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a:t>
            </a:r>
            <a:r>
              <a:rPr lang="en-US" dirty="0" err="1" smtClean="0"/>
              <a:t>radially</a:t>
            </a:r>
            <a:r>
              <a:rPr lang="en-US" dirty="0" smtClean="0"/>
              <a:t> positioned tubes allow thermal siphon between target and condenser</a:t>
            </a:r>
            <a:endParaRPr lang="en-US" dirty="0"/>
          </a:p>
        </p:txBody>
      </p:sp>
      <p:sp>
        <p:nvSpPr>
          <p:cNvPr id="12" name="Line Callout 1 11"/>
          <p:cNvSpPr/>
          <p:nvPr/>
        </p:nvSpPr>
        <p:spPr>
          <a:xfrm>
            <a:off x="2057400" y="2057400"/>
            <a:ext cx="2286000" cy="731520"/>
          </a:xfrm>
          <a:prstGeom prst="borderCallout1">
            <a:avLst>
              <a:gd name="adj1" fmla="val 18750"/>
              <a:gd name="adj2" fmla="val -8333"/>
              <a:gd name="adj3" fmla="val 146444"/>
              <a:gd name="adj4" fmla="val -278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Kapton</a:t>
            </a:r>
            <a:r>
              <a:rPr lang="en-US" dirty="0" smtClean="0"/>
              <a:t> film strip heater on this surface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Cold </a:t>
            </a:r>
            <a:r>
              <a:rPr lang="en-US" dirty="0"/>
              <a:t>H</a:t>
            </a:r>
            <a:r>
              <a:rPr lang="en-US" dirty="0" smtClean="0"/>
              <a:t>ead Power &amp; Cool Down Times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Second stage cooling power output is a function of the set* temperature (* this will be accomplished by using a </a:t>
            </a:r>
            <a:r>
              <a:rPr lang="en-US" dirty="0" err="1" smtClean="0"/>
              <a:t>Kapton</a:t>
            </a:r>
            <a:r>
              <a:rPr lang="en-US" dirty="0" smtClean="0"/>
              <a:t> ribbon heater)</a:t>
            </a:r>
          </a:p>
          <a:p>
            <a:pPr lvl="1"/>
            <a:r>
              <a:rPr lang="en-US" dirty="0" smtClean="0"/>
              <a:t>Based on my understanding, the second stage power will be linear between 4.2K (1.35 W)and 45K (36 W)</a:t>
            </a:r>
          </a:p>
          <a:p>
            <a:pPr lvl="1"/>
            <a:r>
              <a:rPr lang="en-US" dirty="0" smtClean="0"/>
              <a:t>Above 45K, the power output is considered to be 36 W.</a:t>
            </a:r>
          </a:p>
          <a:p>
            <a:r>
              <a:rPr lang="en-US" dirty="0" smtClean="0"/>
              <a:t>7 kg (~15 lbs) is the current estimate for mass of OFHC Copper </a:t>
            </a:r>
            <a:r>
              <a:rPr lang="en-US" dirty="0" smtClean="0"/>
              <a:t>thermally connected to </a:t>
            </a:r>
            <a:r>
              <a:rPr lang="en-US" dirty="0" smtClean="0"/>
              <a:t>second stage (condenser and cold tubing)</a:t>
            </a:r>
          </a:p>
          <a:p>
            <a:r>
              <a:rPr lang="en-US" dirty="0" smtClean="0"/>
              <a:t>Based on the above assumptions, cool down and condensing the gas in the current targets (He, H</a:t>
            </a:r>
            <a:r>
              <a:rPr lang="en-US" baseline="-25000" dirty="0" smtClean="0"/>
              <a:t>2</a:t>
            </a:r>
            <a:r>
              <a:rPr lang="en-US" dirty="0" smtClean="0"/>
              <a:t>, D</a:t>
            </a:r>
            <a:r>
              <a:rPr lang="en-US" baseline="-25000" dirty="0" smtClean="0"/>
              <a:t>2</a:t>
            </a:r>
            <a:r>
              <a:rPr lang="en-US" dirty="0" smtClean="0"/>
              <a:t>) will take ~14 hours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 Target Details</a:t>
            </a:r>
            <a:endParaRPr lang="en-US" dirty="0"/>
          </a:p>
        </p:txBody>
      </p:sp>
      <p:sp>
        <p:nvSpPr>
          <p:cNvPr id="11" name="Rounded Rectangle 10"/>
          <p:cNvSpPr/>
          <p:nvPr/>
        </p:nvSpPr>
        <p:spPr>
          <a:xfrm>
            <a:off x="5943600" y="1447800"/>
            <a:ext cx="30480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Based on estimated piping volumes and known pressures, we need ~1000 liter accumulator.</a:t>
            </a:r>
          </a:p>
          <a:p>
            <a:pPr algn="ctr"/>
            <a:endParaRPr lang="en-US" dirty="0" smtClean="0"/>
          </a:p>
          <a:p>
            <a:pPr algn="ctr"/>
            <a:r>
              <a:rPr lang="en-US" dirty="0" smtClean="0"/>
              <a:t>Estimated mass of liquid H</a:t>
            </a:r>
            <a:r>
              <a:rPr lang="en-US" baseline="-25000" dirty="0" smtClean="0"/>
              <a:t>2</a:t>
            </a:r>
            <a:r>
              <a:rPr lang="en-US" dirty="0" smtClean="0"/>
              <a:t> is 0.03 Kg</a:t>
            </a:r>
            <a:endParaRPr lang="en-US" dirty="0"/>
          </a:p>
        </p:txBody>
      </p:sp>
      <p:sp>
        <p:nvSpPr>
          <p:cNvPr id="12" name="Rounded Rectangle 11"/>
          <p:cNvSpPr/>
          <p:nvPr/>
        </p:nvSpPr>
        <p:spPr>
          <a:xfrm>
            <a:off x="152400" y="4419600"/>
            <a:ext cx="281940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Based on estimated target volumes and surface areas, the boiloff rates for a loss of vacuum (Q= 20 kW/m</a:t>
            </a:r>
            <a:r>
              <a:rPr lang="en-US" baseline="-25000" dirty="0" smtClean="0"/>
              <a:t>2</a:t>
            </a:r>
            <a:r>
              <a:rPr lang="en-US" dirty="0" smtClean="0"/>
              <a:t>) is ~5 g/s</a:t>
            </a:r>
            <a:endParaRPr lang="en-US" dirty="0"/>
          </a:p>
        </p:txBody>
      </p:sp>
      <p:pic>
        <p:nvPicPr>
          <p:cNvPr id="22530" name="Picture 2"/>
          <p:cNvPicPr>
            <a:picLocks noChangeAspect="1" noChangeArrowheads="1"/>
          </p:cNvPicPr>
          <p:nvPr/>
        </p:nvPicPr>
        <p:blipFill>
          <a:blip r:embed="rId3" cstate="print"/>
          <a:srcRect/>
          <a:stretch>
            <a:fillRect/>
          </a:stretch>
        </p:blipFill>
        <p:spPr bwMode="auto">
          <a:xfrm>
            <a:off x="76200" y="1447800"/>
            <a:ext cx="5728775" cy="2720483"/>
          </a:xfrm>
          <a:prstGeom prst="rect">
            <a:avLst/>
          </a:prstGeom>
          <a:solidFill>
            <a:schemeClr val="bg1"/>
          </a:solidFill>
          <a:ln w="19050">
            <a:solidFill>
              <a:schemeClr val="tx1"/>
            </a:solidFill>
            <a:miter lim="800000"/>
            <a:headEnd/>
            <a:tailEnd/>
          </a:ln>
          <a:effectLst/>
        </p:spPr>
      </p:pic>
      <p:pic>
        <p:nvPicPr>
          <p:cNvPr id="22532" name="Picture 4"/>
          <p:cNvPicPr>
            <a:picLocks noChangeAspect="1" noChangeArrowheads="1"/>
          </p:cNvPicPr>
          <p:nvPr/>
        </p:nvPicPr>
        <p:blipFill>
          <a:blip r:embed="rId4" cstate="print"/>
          <a:srcRect/>
          <a:stretch>
            <a:fillRect/>
          </a:stretch>
        </p:blipFill>
        <p:spPr bwMode="auto">
          <a:xfrm>
            <a:off x="3114666" y="3884299"/>
            <a:ext cx="5953134" cy="2745101"/>
          </a:xfrm>
          <a:prstGeom prst="rect">
            <a:avLst/>
          </a:prstGeom>
          <a:solidFill>
            <a:schemeClr val="bg1"/>
          </a:solidFill>
          <a:ln w="1905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p:cNvPicPr>
            <a:picLocks noChangeAspect="1" noChangeArrowheads="1"/>
          </p:cNvPicPr>
          <p:nvPr/>
        </p:nvPicPr>
        <p:blipFill>
          <a:blip r:embed="rId2" cstate="print"/>
          <a:srcRect/>
          <a:stretch>
            <a:fillRect/>
          </a:stretch>
        </p:blipFill>
        <p:spPr bwMode="auto">
          <a:xfrm>
            <a:off x="0" y="1447800"/>
            <a:ext cx="9144000" cy="4809787"/>
          </a:xfrm>
          <a:prstGeom prst="rect">
            <a:avLst/>
          </a:prstGeom>
          <a:solidFill>
            <a:schemeClr val="bg1"/>
          </a:solidFill>
          <a:ln w="19050">
            <a:solidFill>
              <a:schemeClr val="tx1"/>
            </a:solidFill>
            <a:miter lim="800000"/>
            <a:headEnd/>
            <a:tailEnd/>
          </a:ln>
          <a:effectLst/>
        </p:spPr>
      </p:pic>
      <p:sp>
        <p:nvSpPr>
          <p:cNvPr id="2" name="Title 1"/>
          <p:cNvSpPr>
            <a:spLocks noGrp="1"/>
          </p:cNvSpPr>
          <p:nvPr>
            <p:ph type="title"/>
          </p:nvPr>
        </p:nvSpPr>
        <p:spPr/>
        <p:txBody>
          <a:bodyPr>
            <a:normAutofit fontScale="90000"/>
          </a:bodyPr>
          <a:lstStyle/>
          <a:p>
            <a:r>
              <a:rPr lang="en-US" dirty="0" smtClean="0"/>
              <a:t>Hydrogen Target LOV Pressure Relief</a:t>
            </a:r>
            <a:endParaRPr lang="en-US" dirty="0"/>
          </a:p>
        </p:txBody>
      </p:sp>
      <p:sp>
        <p:nvSpPr>
          <p:cNvPr id="6" name="Rounded Rectangle 5"/>
          <p:cNvSpPr/>
          <p:nvPr/>
        </p:nvSpPr>
        <p:spPr>
          <a:xfrm>
            <a:off x="3048000" y="1981200"/>
            <a:ext cx="2209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Maximum pressure estimate inside the target is &lt;26 psia</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595</Words>
  <Application>Microsoft Office PowerPoint</Application>
  <PresentationFormat>On-screen Show (4:3)</PresentationFormat>
  <Paragraphs>69</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Hall D Target System Review</vt:lpstr>
      <vt:lpstr>Purpose of Concept Review</vt:lpstr>
      <vt:lpstr>Hall D Target Refrigerator</vt:lpstr>
      <vt:lpstr>Preliminary P&amp;I Diagram</vt:lpstr>
      <vt:lpstr>Conceptual System</vt:lpstr>
      <vt:lpstr>Conceptual Target &amp; Condenser</vt:lpstr>
      <vt:lpstr>Cold Head Power &amp; Cool Down Times</vt:lpstr>
      <vt:lpstr>Hydrogen Target Details</vt:lpstr>
      <vt:lpstr>Hydrogen Target LOV Pressure Relief</vt:lpstr>
      <vt:lpstr>Deuterium Target Details</vt:lpstr>
      <vt:lpstr>Deuterium Target LOV Pressure Relief</vt:lpstr>
      <vt:lpstr>Helium Target Details</vt:lpstr>
      <vt:lpstr>Helium Target LOV Pressure Relief</vt:lpstr>
      <vt:lpstr>ASME Pressure Relief</vt:lpstr>
      <vt:lpstr>Next Steps</vt:lpstr>
    </vt:vector>
  </TitlesOfParts>
  <Company>Jefferson Science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fochtman</dc:creator>
  <cp:lastModifiedBy>fochtman</cp:lastModifiedBy>
  <cp:revision>71</cp:revision>
  <dcterms:created xsi:type="dcterms:W3CDTF">2011-09-27T12:51:36Z</dcterms:created>
  <dcterms:modified xsi:type="dcterms:W3CDTF">2011-09-29T12:28:37Z</dcterms:modified>
</cp:coreProperties>
</file>