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20D5F-379B-46F4-8A04-013EC32F225D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B08F-0936-4CBC-8AC7-2B4360B88F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Hall-D/</a:t>
            </a:r>
            <a:r>
              <a:rPr lang="en-US" dirty="0" err="1" smtClean="0"/>
              <a:t>GlueX</a:t>
            </a:r>
            <a:r>
              <a:rPr lang="en-US" dirty="0" smtClean="0"/>
              <a:t> Software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 GeV Software Review III</a:t>
            </a:r>
          </a:p>
          <a:p>
            <a:r>
              <a:rPr lang="en-US" dirty="0" smtClean="0"/>
              <a:t>February 11[?], 2015</a:t>
            </a:r>
          </a:p>
          <a:p>
            <a:r>
              <a:rPr lang="en-US" dirty="0" smtClean="0"/>
              <a:t>Mark Ito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The collaboration feels that we reached a number of milestones that we did not expect to see until we were well into the April 2015 run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Software performed all critical tasks needed to support detector commissioning and to see physics signals.</a:t>
            </a:r>
          </a:p>
          <a:p>
            <a:r>
              <a:rPr lang="en-US" dirty="0" smtClean="0"/>
              <a:t>Real data exposed areas requiring </a:t>
            </a:r>
            <a:r>
              <a:rPr lang="en-US" smtClean="0"/>
              <a:t>further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0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Challenges (DCs)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DC1 - December 2012/ January 2013 </a:t>
            </a:r>
          </a:p>
          <a:p>
            <a:pPr lvl="1"/>
            <a:r>
              <a:rPr lang="en-US" dirty="0" smtClean="0"/>
              <a:t>5 billion Events - OSG, JLab, CMU </a:t>
            </a:r>
          </a:p>
          <a:p>
            <a:pPr lvl="1"/>
            <a:r>
              <a:rPr lang="en-US" dirty="0" smtClean="0"/>
              <a:t>1200 Concurrent Jobs at </a:t>
            </a:r>
            <a:r>
              <a:rPr lang="en-US" dirty="0" err="1" smtClean="0"/>
              <a:t>Jlab</a:t>
            </a:r>
            <a:endParaRPr lang="en-US" dirty="0" smtClean="0"/>
          </a:p>
          <a:p>
            <a:pPr lvl="1"/>
            <a:r>
              <a:rPr lang="en-US" dirty="0" smtClean="0"/>
              <a:t>Data produced used to support proposal for </a:t>
            </a:r>
            <a:r>
              <a:rPr lang="en-US" dirty="0" err="1" smtClean="0"/>
              <a:t>GlueX</a:t>
            </a:r>
            <a:r>
              <a:rPr lang="en-US" dirty="0" smtClean="0"/>
              <a:t> Phase IV running</a:t>
            </a:r>
          </a:p>
          <a:p>
            <a:r>
              <a:rPr lang="en-US" dirty="0" smtClean="0"/>
              <a:t>DC2 - March/April 2014 </a:t>
            </a:r>
          </a:p>
          <a:p>
            <a:pPr lvl="1"/>
            <a:r>
              <a:rPr lang="en-US" dirty="0" smtClean="0"/>
              <a:t>10 billion events with EM backgrounds included - OSG, JLab, MIT, CMU, FSU </a:t>
            </a:r>
          </a:p>
          <a:p>
            <a:pPr lvl="1"/>
            <a:r>
              <a:rPr lang="en-US" dirty="0" smtClean="0"/>
              <a:t>4500 Concurrent Jobs at JLab </a:t>
            </a:r>
          </a:p>
          <a:p>
            <a:pPr lvl="1"/>
            <a:r>
              <a:rPr lang="en-US" dirty="0" smtClean="0"/>
              <a:t>11,000 Concurrent Jobs on the OSG</a:t>
            </a:r>
          </a:p>
          <a:p>
            <a:pPr lvl="1"/>
            <a:r>
              <a:rPr lang="en-US" dirty="0" smtClean="0"/>
              <a:t>Well under 0.1% failure rate </a:t>
            </a:r>
          </a:p>
          <a:p>
            <a:r>
              <a:rPr lang="en-US" dirty="0" smtClean="0"/>
              <a:t>DC3 - January/February 2015 </a:t>
            </a:r>
          </a:p>
          <a:p>
            <a:pPr lvl="1"/>
            <a:r>
              <a:rPr lang="en-US" dirty="0" smtClean="0"/>
              <a:t>Read data in raw-event format (EVIO) from tape and produce DST format (REST) files. </a:t>
            </a:r>
          </a:p>
          <a:p>
            <a:pPr lvl="1"/>
            <a:r>
              <a:rPr lang="en-US" dirty="0" smtClean="0"/>
              <a:t>JLab only</a:t>
            </a:r>
          </a:p>
          <a:p>
            <a:pPr lvl="1"/>
            <a:r>
              <a:rPr lang="en-US" dirty="0" smtClean="0"/>
              <a:t>Test throughput from Tape Library</a:t>
            </a:r>
          </a:p>
          <a:p>
            <a:pPr lvl="1"/>
            <a:r>
              <a:rPr lang="en-US" dirty="0" smtClean="0"/>
              <a:t>Run Multi-threaded jobs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Model and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Estimate of cores needed reduced by a factor of </a:t>
            </a:r>
            <a:r>
              <a:rPr lang="en-US" dirty="0" smtClean="0"/>
              <a:t>3 </a:t>
            </a:r>
            <a:r>
              <a:rPr lang="en-US" dirty="0" smtClean="0"/>
              <a:t>with new </a:t>
            </a:r>
            <a:r>
              <a:rPr lang="en-US" dirty="0" err="1" smtClean="0"/>
              <a:t>Haswell</a:t>
            </a:r>
            <a:r>
              <a:rPr lang="en-US" dirty="0" smtClean="0"/>
              <a:t> chip</a:t>
            </a:r>
          </a:p>
          <a:p>
            <a:r>
              <a:rPr lang="en-US" dirty="0" smtClean="0"/>
              <a:t>Real data tests show single-core event reconstruction rate of </a:t>
            </a:r>
            <a:r>
              <a:rPr lang="en-US" dirty="0" smtClean="0"/>
              <a:t>30 Hz</a:t>
            </a:r>
            <a:r>
              <a:rPr lang="en-US" dirty="0" smtClean="0"/>
              <a:t>, </a:t>
            </a:r>
            <a:r>
              <a:rPr lang="en-US" dirty="0" smtClean="0"/>
              <a:t>a factor of </a:t>
            </a:r>
            <a:r>
              <a:rPr lang="en-US" dirty="0" smtClean="0"/>
              <a:t>20</a:t>
            </a:r>
            <a:r>
              <a:rPr lang="en-US" dirty="0" smtClean="0"/>
              <a:t> </a:t>
            </a:r>
            <a:r>
              <a:rPr lang="en-US" dirty="0" smtClean="0"/>
              <a:t>compared to basis of original estimate, but…</a:t>
            </a:r>
          </a:p>
          <a:p>
            <a:pPr lvl="1"/>
            <a:r>
              <a:rPr lang="en-US" dirty="0" smtClean="0"/>
              <a:t>“junk” events not accounted for (event fraction, reconstruction rate)</a:t>
            </a:r>
          </a:p>
          <a:p>
            <a:pPr lvl="1"/>
            <a:r>
              <a:rPr lang="en-US" dirty="0" smtClean="0"/>
              <a:t>Photon beam spectrum not realistic (</a:t>
            </a:r>
            <a:r>
              <a:rPr lang="en-US" dirty="0" smtClean="0"/>
              <a:t>bremsstrahlung </a:t>
            </a:r>
            <a:r>
              <a:rPr lang="en-US" dirty="0" smtClean="0"/>
              <a:t>vs. coherent </a:t>
            </a:r>
            <a:r>
              <a:rPr lang="en-US" dirty="0" smtClean="0"/>
              <a:t>bremsstrahlung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Realistic event size? (waveform data, header words)</a:t>
            </a:r>
            <a:endParaRPr lang="en-US" dirty="0"/>
          </a:p>
          <a:p>
            <a:r>
              <a:rPr lang="en-US" dirty="0" smtClean="0"/>
              <a:t>Realistic event rate? (trigger far from final)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Weekly reconstruction pass through data</a:t>
            </a:r>
          </a:p>
          <a:p>
            <a:pPr lvl="1"/>
            <a:r>
              <a:rPr lang="en-US" dirty="0" smtClean="0"/>
              <a:t>All data as of Friday afternoon</a:t>
            </a:r>
          </a:p>
          <a:p>
            <a:pPr lvl="1"/>
            <a:r>
              <a:rPr lang="en-US" dirty="0" smtClean="0"/>
              <a:t>Online monitoring plots reproduced</a:t>
            </a:r>
          </a:p>
          <a:p>
            <a:pPr lvl="1"/>
            <a:r>
              <a:rPr lang="en-US" dirty="0" smtClean="0"/>
              <a:t>Full reconstruction with updated reconstruction code, constants</a:t>
            </a:r>
          </a:p>
          <a:p>
            <a:pPr lvl="1"/>
            <a:r>
              <a:rPr lang="en-US" dirty="0" smtClean="0"/>
              <a:t>Skims of raw events done for calibration</a:t>
            </a:r>
          </a:p>
          <a:p>
            <a:pPr lvl="1"/>
            <a:r>
              <a:rPr lang="en-US" dirty="0" smtClean="0"/>
              <a:t>DST data produced (REST format)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Web site for browsing results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REST </a:t>
            </a:r>
            <a:r>
              <a:rPr lang="en-US" dirty="0"/>
              <a:t>data good enough to observe multi-particle final states (omega to pi+pi-pi0 with kinematic fits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Continuing on a bi-weekly schedule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alibration </a:t>
            </a:r>
            <a:r>
              <a:rPr lang="en-US" dirty="0"/>
              <a:t>C</a:t>
            </a:r>
            <a:r>
              <a:rPr lang="en-US" dirty="0" smtClean="0"/>
              <a:t>ommittee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i-weekly meetings, chaired by Sean Dobbs of Northwestern</a:t>
            </a:r>
          </a:p>
          <a:p>
            <a:r>
              <a:rPr lang="en-US" dirty="0"/>
              <a:t>P</a:t>
            </a:r>
            <a:r>
              <a:rPr lang="en-US" dirty="0" smtClean="0"/>
              <a:t>reliminary list of constants compiled in advance of run, used to guide activity</a:t>
            </a:r>
          </a:p>
          <a:p>
            <a:r>
              <a:rPr lang="en-US" dirty="0"/>
              <a:t>C</a:t>
            </a:r>
            <a:r>
              <a:rPr lang="en-US" dirty="0" smtClean="0"/>
              <a:t>alibration procedures still being developed</a:t>
            </a:r>
          </a:p>
          <a:p>
            <a:r>
              <a:rPr lang="en-US" dirty="0" smtClean="0"/>
              <a:t>Some progress:</a:t>
            </a:r>
          </a:p>
          <a:p>
            <a:pPr lvl="1"/>
            <a:r>
              <a:rPr lang="en-US" dirty="0" smtClean="0"/>
              <a:t>Basic timing offsets</a:t>
            </a:r>
          </a:p>
          <a:p>
            <a:pPr lvl="1"/>
            <a:r>
              <a:rPr lang="en-US" dirty="0" smtClean="0"/>
              <a:t>Global energy scale for calorimeters determined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Database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Fully integrated into reconstruction</a:t>
            </a:r>
          </a:p>
          <a:p>
            <a:r>
              <a:rPr lang="en-US" dirty="0" smtClean="0"/>
              <a:t>Near-complete migration of constants into database</a:t>
            </a:r>
          </a:p>
          <a:p>
            <a:r>
              <a:rPr lang="en-US" dirty="0" smtClean="0"/>
              <a:t>All detector groups making contributions (no known rogue systems)</a:t>
            </a:r>
          </a:p>
          <a:p>
            <a:r>
              <a:rPr lang="en-US" dirty="0" smtClean="0"/>
              <a:t>SQLite form of database as alternate to MySQL/</a:t>
            </a:r>
            <a:r>
              <a:rPr lang="en-US" dirty="0" err="1" smtClean="0"/>
              <a:t>MariaDB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omplete history and versioning support</a:t>
            </a:r>
          </a:p>
          <a:p>
            <a:pPr lvl="1"/>
            <a:r>
              <a:rPr lang="en-US" dirty="0" smtClean="0"/>
              <a:t>Solves:</a:t>
            </a:r>
          </a:p>
          <a:p>
            <a:pPr lvl="2"/>
            <a:r>
              <a:rPr lang="en-US" dirty="0" smtClean="0"/>
              <a:t>Distribution (remote sites, network-challenged computing)</a:t>
            </a:r>
          </a:p>
          <a:p>
            <a:pPr lvl="2"/>
            <a:r>
              <a:rPr lang="en-US" dirty="0" smtClean="0"/>
              <a:t>Server contention from farm usage</a:t>
            </a:r>
          </a:p>
          <a:p>
            <a:pPr lvl="1"/>
            <a:r>
              <a:rPr lang="en-US" dirty="0" smtClean="0"/>
              <a:t>Drawback: no automated back-annotation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OSG SRM to archive DC2 OSG results to JLab Tape Library</a:t>
            </a:r>
          </a:p>
          <a:p>
            <a:r>
              <a:rPr lang="en-US" dirty="0"/>
              <a:t>Raw data shipped to CMU using Globus Online</a:t>
            </a:r>
          </a:p>
          <a:p>
            <a:r>
              <a:rPr lang="en-US" dirty="0" smtClean="0"/>
              <a:t>Fall 2014 REST data only [?] MB total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stays on JLab Tape Library</a:t>
            </a:r>
          </a:p>
          <a:p>
            <a:r>
              <a:rPr lang="en-US" dirty="0" smtClean="0"/>
              <a:t>Reconstructed REST-formatted data compact</a:t>
            </a:r>
          </a:p>
          <a:p>
            <a:pPr lvl="1"/>
            <a:r>
              <a:rPr lang="en-US" dirty="0" smtClean="0"/>
              <a:t>Keep as much as possible disk-resident at </a:t>
            </a:r>
            <a:r>
              <a:rPr lang="en-US" dirty="0" err="1" smtClean="0"/>
              <a:t>Jlab</a:t>
            </a:r>
            <a:endParaRPr lang="en-US" dirty="0" smtClean="0"/>
          </a:p>
          <a:p>
            <a:pPr lvl="1"/>
            <a:r>
              <a:rPr lang="en-US" dirty="0" smtClean="0"/>
              <a:t>Distribute most (all?) to collaborating institutions</a:t>
            </a:r>
          </a:p>
          <a:p>
            <a:r>
              <a:rPr lang="en-US" dirty="0" smtClean="0"/>
              <a:t>Data Catalog/Tracker needs development</a:t>
            </a:r>
          </a:p>
          <a:p>
            <a:pPr lvl="1"/>
            <a:r>
              <a:rPr lang="en-US" dirty="0" smtClean="0"/>
              <a:t>Existing package? Develop one?</a:t>
            </a:r>
          </a:p>
          <a:p>
            <a:pPr lvl="1"/>
            <a:r>
              <a:rPr lang="en-US" dirty="0" smtClean="0"/>
              <a:t>Crucial dependence on </a:t>
            </a:r>
            <a:r>
              <a:rPr lang="en-US" dirty="0"/>
              <a:t>r</a:t>
            </a:r>
            <a:r>
              <a:rPr lang="en-US" dirty="0" smtClean="0"/>
              <a:t>emote data deployment goals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Conditions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to store online run conditions, e. g., magnet current settings, configuration files, etc.</a:t>
            </a:r>
            <a:endParaRPr lang="en-US" dirty="0" smtClean="0"/>
          </a:p>
          <a:p>
            <a:r>
              <a:rPr lang="en-US" dirty="0" smtClean="0"/>
              <a:t>Two were deployed</a:t>
            </a:r>
          </a:p>
          <a:p>
            <a:pPr lvl="1"/>
            <a:r>
              <a:rPr lang="en-US" dirty="0" smtClean="0"/>
              <a:t>one looks great (API, </a:t>
            </a:r>
            <a:r>
              <a:rPr lang="en-US" dirty="0" err="1" smtClean="0"/>
              <a:t>jquery</a:t>
            </a:r>
            <a:r>
              <a:rPr lang="en-US" dirty="0" smtClean="0"/>
              <a:t>-based web interface)</a:t>
            </a:r>
          </a:p>
          <a:p>
            <a:pPr lvl="1"/>
            <a:r>
              <a:rPr lang="en-US" dirty="0" smtClean="0"/>
              <a:t>one was useful (hand work required, HTML-base web interface, CSS-free, </a:t>
            </a:r>
            <a:r>
              <a:rPr lang="en-US" dirty="0" err="1" smtClean="0"/>
              <a:t>Javascript</a:t>
            </a:r>
            <a:r>
              <a:rPr lang="en-US" dirty="0" smtClean="0"/>
              <a:t>-free)</a:t>
            </a:r>
          </a:p>
          <a:p>
            <a:r>
              <a:rPr lang="en-US" dirty="0" smtClean="0"/>
              <a:t>Effort underway to consolidate and expand.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7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564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Hall-D/GlueX Software Status</vt:lpstr>
      <vt:lpstr>Data Challenges (DCs)</vt:lpstr>
      <vt:lpstr>Computing Model and Requirements </vt:lpstr>
      <vt:lpstr>Offline monitoring </vt:lpstr>
      <vt:lpstr>Calibration Committee </vt:lpstr>
      <vt:lpstr>Calibration Database Experience </vt:lpstr>
      <vt:lpstr>Data Distribution</vt:lpstr>
      <vt:lpstr>Data Management </vt:lpstr>
      <vt:lpstr>Online Conditions Database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Review Talk from Mark</dc:title>
  <dc:creator>Mark Ito</dc:creator>
  <cp:lastModifiedBy>Mark Ito</cp:lastModifiedBy>
  <cp:revision>13</cp:revision>
  <dcterms:created xsi:type="dcterms:W3CDTF">2015-01-30T01:22:20Z</dcterms:created>
  <dcterms:modified xsi:type="dcterms:W3CDTF">2015-02-04T18:11:38Z</dcterms:modified>
</cp:coreProperties>
</file>