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  <p:sldMasterId id="2147483661" r:id="rId2"/>
    <p:sldMasterId id="2147483673" r:id="rId3"/>
  </p:sldMasterIdLst>
  <p:notesMasterIdLst>
    <p:notesMasterId r:id="rId33"/>
  </p:notesMasterIdLst>
  <p:handoutMasterIdLst>
    <p:handoutMasterId r:id="rId34"/>
  </p:handoutMasterIdLst>
  <p:sldIdLst>
    <p:sldId id="529" r:id="rId4"/>
    <p:sldId id="654" r:id="rId5"/>
    <p:sldId id="671" r:id="rId6"/>
    <p:sldId id="646" r:id="rId7"/>
    <p:sldId id="630" r:id="rId8"/>
    <p:sldId id="670" r:id="rId9"/>
    <p:sldId id="627" r:id="rId10"/>
    <p:sldId id="629" r:id="rId11"/>
    <p:sldId id="668" r:id="rId12"/>
    <p:sldId id="568" r:id="rId13"/>
    <p:sldId id="594" r:id="rId14"/>
    <p:sldId id="595" r:id="rId15"/>
    <p:sldId id="561" r:id="rId16"/>
    <p:sldId id="562" r:id="rId17"/>
    <p:sldId id="675" r:id="rId18"/>
    <p:sldId id="679" r:id="rId19"/>
    <p:sldId id="633" r:id="rId20"/>
    <p:sldId id="634" r:id="rId21"/>
    <p:sldId id="680" r:id="rId22"/>
    <p:sldId id="606" r:id="rId23"/>
    <p:sldId id="652" r:id="rId24"/>
    <p:sldId id="587" r:id="rId25"/>
    <p:sldId id="667" r:id="rId26"/>
    <p:sldId id="666" r:id="rId27"/>
    <p:sldId id="669" r:id="rId28"/>
    <p:sldId id="632" r:id="rId29"/>
    <p:sldId id="672" r:id="rId30"/>
    <p:sldId id="628" r:id="rId31"/>
    <p:sldId id="673" r:id="rId32"/>
  </p:sldIdLst>
  <p:sldSz cx="9144000" cy="6858000" type="letter"/>
  <p:notesSz cx="69469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3E300"/>
    <a:srgbClr val="11949D"/>
    <a:srgbClr val="FFC3DF"/>
    <a:srgbClr val="BD0000"/>
    <a:srgbClr val="333399"/>
    <a:srgbClr val="009900"/>
    <a:srgbClr val="95E3FF"/>
    <a:srgbClr val="00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32" autoAdjust="0"/>
    <p:restoredTop sz="50000" autoAdjust="0"/>
  </p:normalViewPr>
  <p:slideViewPr>
    <p:cSldViewPr snapToGrid="0">
      <p:cViewPr>
        <p:scale>
          <a:sx n="132" d="100"/>
          <a:sy n="132" d="100"/>
        </p:scale>
        <p:origin x="200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98005" y="8838253"/>
            <a:ext cx="404948" cy="27506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4331C631-42F1-4CF6-A1F9-F287E586F0E8}" type="slidenum">
              <a:rPr lang="en-US" altLang="en-US" sz="10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807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15" y="4379046"/>
            <a:ext cx="5091673" cy="414484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870" tIns="60306" rIns="123870" bIns="60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591050" cy="34432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28492" y="8759663"/>
            <a:ext cx="574461" cy="44167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3B368C9E-1CF7-4AF8-B0A9-FDB5C8FEC0C5}" type="slidenum">
              <a:rPr lang="en-US" altLang="en-US" sz="21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700088"/>
            <a:ext cx="4591050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</a:t>
            </a:r>
            <a:r>
              <a:rPr lang="en-US" baseline="0" dirty="0" smtClean="0"/>
              <a:t> with figure including photoproduction; Remove Kaon-Maid curve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</a:t>
            </a:r>
            <a:r>
              <a:rPr lang="en-US" baseline="0" dirty="0" smtClean="0"/>
              <a:t> label dominant states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6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642266" y="6405389"/>
            <a:ext cx="145052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 </a:t>
            </a:r>
            <a:endParaRPr lang="en-US" sz="1000" dirty="0" smtClean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Daniel S. Carman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8482220" y="6536799"/>
            <a:ext cx="399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80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795283" y="6406641"/>
            <a:ext cx="2940502" cy="39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</a:t>
            </a:r>
            <a:r>
              <a:rPr lang="en-US" sz="100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J. 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Qiu 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N* 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Workshop </a:t>
            </a: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-  Jun. 6, 2017 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pic>
        <p:nvPicPr>
          <p:cNvPr id="10" name="Picture 9" descr="JLab_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3800" y="6348730"/>
            <a:ext cx="1499616" cy="468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00800"/>
            <a:ext cx="9140825" cy="7620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971800" y="6553200"/>
            <a:ext cx="3733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   </a:t>
            </a:r>
            <a:r>
              <a:rPr lang="en-US" sz="10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5600" y="6369050"/>
            <a:ext cx="581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600" dirty="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t>Page </a:t>
            </a:r>
            <a:fld id="{06EE394A-A221-4A75-8B6E-C5A238767713}" type="slidenum">
              <a:rPr lang="en-US" sz="60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pPr algn="ctr" eaLnBrk="0" hangingPunct="0"/>
              <a:t>‹#›</a:t>
            </a:fld>
            <a:endParaRPr lang="en-US" sz="600" dirty="0" smtClean="0">
              <a:solidFill>
                <a:srgbClr val="FFFFFF"/>
              </a:solidFill>
              <a:latin typeface="Arial" pitchFamily="34" charset="0"/>
              <a:ea typeface="ＭＳ Ｐゴシック" pitchFamily="-112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3200400" y="6549136"/>
            <a:ext cx="3429000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dirty="0">
                <a:solidFill>
                  <a:srgbClr val="008000"/>
                </a:solidFill>
                <a:latin typeface="Arial" charset="0"/>
                <a:ea typeface="+mn-ea"/>
              </a:rPr>
              <a:t>Thomas Jefferson National Accelerator Facility</a:t>
            </a:r>
          </a:p>
        </p:txBody>
      </p:sp>
      <p:pic>
        <p:nvPicPr>
          <p:cNvPr id="7925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9263" y="6415088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800" dirty="0">
                <a:solidFill>
                  <a:srgbClr val="FFFFFF"/>
                </a:solidFill>
                <a:latin typeface="Arial" charset="0"/>
                <a:ea typeface="+mn-ea"/>
              </a:rPr>
              <a:t>Page </a:t>
            </a:r>
            <a:fld id="{E5BAB529-87AE-4E82-9075-6E22D642D313}" type="slidenum">
              <a:rPr lang="en-US" altLang="en-US" sz="800">
                <a:solidFill>
                  <a:srgbClr val="FFFFFF"/>
                </a:solidFill>
                <a:latin typeface="Arial" charset="0"/>
                <a:ea typeface="+mn-ea"/>
              </a:rPr>
              <a:pPr algn="ctr" eaLnBrk="0" hangingPunct="0"/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792588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</p:spPr>
      </p:pic>
      <p:pic>
        <p:nvPicPr>
          <p:cNvPr id="7925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708123" y="6711988"/>
            <a:ext cx="2706930" cy="115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+mn-ea"/>
              </a:rPr>
              <a:t>SVT TR    January 19-20 - 2012</a:t>
            </a:r>
            <a:endParaRPr lang="en-US" sz="900" dirty="0">
              <a:solidFill>
                <a:srgbClr val="000000"/>
              </a:solidFill>
              <a:latin typeface="Arial Black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gi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0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75921" y="456736"/>
            <a:ext cx="8331200" cy="1840809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016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4830151" y="2672150"/>
            <a:ext cx="3568700" cy="889000"/>
            <a:chOff x="451970" y="2869371"/>
            <a:chExt cx="3568700" cy="889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5470" y="2869371"/>
              <a:ext cx="3505200" cy="889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79375" cap="flat" cmpd="sng" algn="ctr">
              <a:solidFill>
                <a:srgbClr val="E3E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hangingPunct="0"/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970" y="2921831"/>
              <a:ext cx="3568700" cy="769429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Daniel S. Carman</a:t>
              </a:r>
            </a:p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Jefferson Laboratory</a:t>
              </a:r>
              <a:endParaRPr lang="en-US" sz="2200" b="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4304376" y="3883978"/>
            <a:ext cx="4636008" cy="2690299"/>
          </a:xfrm>
          <a:prstGeom prst="roundRect">
            <a:avLst>
              <a:gd name="adj" fmla="val 11132"/>
            </a:avLst>
          </a:prstGeom>
          <a:solidFill>
            <a:schemeClr val="accent3">
              <a:lumMod val="95000"/>
            </a:schemeClr>
          </a:solidFill>
          <a:ln w="79375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561839" y="4485196"/>
            <a:ext cx="4216401" cy="200053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N* Spectrum &amp; Structure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 Relevance of KY Data 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 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CLAS</a:t>
            </a:r>
            <a:r>
              <a:rPr lang="en-US" sz="20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g</a:t>
            </a:r>
            <a:r>
              <a:rPr lang="en-US" sz="2000" b="0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v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p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KY Measurements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 CLAS12 N*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 KY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Experiments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 Concluding Remarks</a:t>
            </a:r>
          </a:p>
        </p:txBody>
      </p:sp>
      <p:pic>
        <p:nvPicPr>
          <p:cNvPr id="17" name="Picture 1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26" y="4688644"/>
            <a:ext cx="177349" cy="142240"/>
          </a:xfrm>
          <a:prstGeom prst="rect">
            <a:avLst/>
          </a:prstGeom>
        </p:spPr>
      </p:pic>
      <p:pic>
        <p:nvPicPr>
          <p:cNvPr id="27" name="Picture 2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18" y="5479602"/>
            <a:ext cx="177349" cy="142240"/>
          </a:xfrm>
          <a:prstGeom prst="rect">
            <a:avLst/>
          </a:prstGeom>
        </p:spPr>
      </p:pic>
      <p:pic>
        <p:nvPicPr>
          <p:cNvPr id="30" name="Picture 29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0814" y="5846298"/>
            <a:ext cx="177349" cy="142240"/>
          </a:xfrm>
          <a:prstGeom prst="rect">
            <a:avLst/>
          </a:prstGeom>
        </p:spPr>
      </p:pic>
      <p:pic>
        <p:nvPicPr>
          <p:cNvPr id="31" name="Picture 30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68910" y="6236102"/>
            <a:ext cx="177349" cy="142240"/>
          </a:xfrm>
          <a:prstGeom prst="rect">
            <a:avLst/>
          </a:prstGeom>
        </p:spPr>
      </p:pic>
      <p:pic>
        <p:nvPicPr>
          <p:cNvPr id="19" name="Picture 18" descr="title_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80" y="4061685"/>
            <a:ext cx="1143000" cy="447040"/>
          </a:xfrm>
          <a:prstGeom prst="rect">
            <a:avLst/>
          </a:prstGeom>
        </p:spPr>
      </p:pic>
      <p:pic>
        <p:nvPicPr>
          <p:cNvPr id="23" name="Picture 22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80" y="5088280"/>
            <a:ext cx="177349" cy="142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7" y="3027889"/>
            <a:ext cx="2984500" cy="3187700"/>
          </a:xfrm>
          <a:prstGeom prst="rect">
            <a:avLst/>
          </a:prstGeom>
          <a:ln w="76200">
            <a:solidFill>
              <a:srgbClr val="E3E3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651" y="675139"/>
            <a:ext cx="5885180" cy="368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36" y="1182434"/>
            <a:ext cx="7516495" cy="368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226" y="1657474"/>
            <a:ext cx="4324985" cy="382270"/>
          </a:xfrm>
          <a:prstGeom prst="rect">
            <a:avLst/>
          </a:prstGeom>
        </p:spPr>
      </p:pic>
    </p:spTree>
  </p:cSld>
  <p:clrMapOvr>
    <a:masterClrMapping/>
  </p:clrMapOvr>
  <p:transition advTm="494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CLAS KY Dataset Overview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2569" y="1049950"/>
          <a:ext cx="3793141" cy="332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568"/>
                <a:gridCol w="847264"/>
                <a:gridCol w="1134303"/>
                <a:gridCol w="1225006"/>
              </a:tblGrid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#</a:t>
                      </a:r>
                      <a:endParaRPr lang="en-US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Run</a:t>
                      </a:r>
                      <a:endParaRPr lang="en-US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b 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GeV)</a:t>
                      </a:r>
                      <a:endParaRPr lang="en-US" sz="1800" baseline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Trig.</a:t>
                      </a:r>
                      <a:r>
                        <a:rPr lang="en-US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(M)</a:t>
                      </a:r>
                      <a:endParaRPr lang="en-US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e1c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2.567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900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e1c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4.056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370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e1c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4.247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620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e1c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4.462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420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5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e1-6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5.754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4500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745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  <a:latin typeface="Comic Sans MS"/>
                          <a:cs typeface="Comic Sans MS"/>
                        </a:rPr>
                        <a:t>6</a:t>
                      </a:r>
                      <a:endParaRPr lang="en-US" dirty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  <a:latin typeface="Comic Sans MS"/>
                          <a:cs typeface="Comic Sans MS"/>
                        </a:rPr>
                        <a:t>e1f</a:t>
                      </a:r>
                      <a:endParaRPr lang="en-US" dirty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  <a:latin typeface="Comic Sans MS"/>
                          <a:cs typeface="Comic Sans MS"/>
                        </a:rPr>
                        <a:t>5.499</a:t>
                      </a:r>
                      <a:endParaRPr lang="en-US" dirty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  <a:latin typeface="Comic Sans MS"/>
                          <a:cs typeface="Comic Sans MS"/>
                        </a:rPr>
                        <a:t>5000</a:t>
                      </a:r>
                      <a:endParaRPr lang="en-US" dirty="0">
                        <a:solidFill>
                          <a:srgbClr val="660066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35040" y="1057153"/>
            <a:ext cx="4445000" cy="5173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2000" b="0" dirty="0" smtClean="0">
                <a:solidFill>
                  <a:srgbClr val="BD0000"/>
                </a:solidFill>
                <a:latin typeface="Comic Sans MS"/>
                <a:cs typeface="Comic Sans MS"/>
              </a:rPr>
              <a:t>Publications:</a:t>
            </a:r>
            <a:endParaRPr lang="en-US" sz="2000" b="0" dirty="0" smtClean="0">
              <a:latin typeface="Comic Sans MS"/>
              <a:cs typeface="Comic Sans MS"/>
            </a:endParaRPr>
          </a:p>
          <a:p>
            <a:pPr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>
                <a:latin typeface="+mn-lt"/>
              </a:rPr>
              <a:t>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+mn-lt"/>
              </a:rPr>
              <a:t> beam-recoil pol. transfer </a:t>
            </a:r>
          </a:p>
          <a:p>
            <a:pPr marL="280988" lvl="1"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W=1.6-2.15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=0.3 – 1.5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  </a:t>
            </a:r>
          </a:p>
          <a:p>
            <a:pPr marL="280988" lvl="1" indent="176213">
              <a:spcBef>
                <a:spcPts val="20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PRL 90, 131804 (2003)]</a:t>
            </a:r>
          </a:p>
          <a:p>
            <a:pPr>
              <a:spcBef>
                <a:spcPts val="300"/>
              </a:spcBef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/>
              <a:t> </a:t>
            </a:r>
            <a:r>
              <a:rPr lang="en-US" sz="1800" b="0" dirty="0" smtClean="0">
                <a:latin typeface="+mn-lt"/>
              </a:rPr>
              <a:t>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 s</a:t>
            </a:r>
            <a:r>
              <a:rPr lang="en-US" sz="1800" b="0" baseline="-25000" dirty="0" smtClean="0">
                <a:latin typeface="+mn-lt"/>
              </a:rPr>
              <a:t>L</a:t>
            </a:r>
            <a:r>
              <a:rPr lang="en-US" sz="1800" b="0" dirty="0" smtClean="0">
                <a:latin typeface="+mn-lt"/>
              </a:rPr>
              <a:t>/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T</a:t>
            </a:r>
            <a:r>
              <a:rPr lang="en-US" sz="1800" b="0" dirty="0" smtClean="0">
                <a:latin typeface="+mn-lt"/>
              </a:rPr>
              <a:t> ratio</a:t>
            </a:r>
          </a:p>
          <a:p>
            <a:pPr marL="280988" lvl="1">
              <a:buFont typeface="Arial"/>
              <a:buChar char="•"/>
              <a:tabLst>
                <a:tab pos="347663" algn="l"/>
              </a:tabLst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W=1.72-1.98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~0.7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 </a:t>
            </a:r>
          </a:p>
          <a:p>
            <a:pPr marL="280988" lvl="1" indent="176213">
              <a:spcBef>
                <a:spcPts val="20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[Raue &amp; Carman, PRC 71, 065209 (2005)]</a:t>
            </a:r>
          </a:p>
          <a:p>
            <a:pPr>
              <a:spcBef>
                <a:spcPts val="300"/>
              </a:spcBef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>
                <a:latin typeface="+mn-lt"/>
              </a:rPr>
              <a:t>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+mn-lt"/>
              </a:rPr>
              <a:t>,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30000" dirty="0" smtClean="0">
                <a:latin typeface="+mn-lt"/>
              </a:rPr>
              <a:t>0</a:t>
            </a:r>
            <a:r>
              <a:rPr lang="en-US" sz="1800" b="0" dirty="0" smtClean="0">
                <a:latin typeface="+mn-lt"/>
              </a:rPr>
              <a:t> separated structure functions</a:t>
            </a:r>
          </a:p>
          <a:p>
            <a:pPr marL="280988" lvl="1"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W=thr-2.4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=0.5-2.8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 </a:t>
            </a:r>
          </a:p>
          <a:p>
            <a:pPr marL="280988" lvl="1">
              <a:buFont typeface="Arial"/>
              <a:buChar char="•"/>
            </a:pPr>
            <a:r>
              <a:rPr lang="en-US" sz="1800" b="0" dirty="0" smtClean="0">
                <a:latin typeface="+mn-lt"/>
                <a:cs typeface="Symbol" charset="2"/>
              </a:rPr>
              <a:t>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U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LT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TT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L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T</a:t>
            </a:r>
            <a:r>
              <a:rPr lang="en-US" sz="1800" b="0" dirty="0" smtClean="0">
                <a:latin typeface="+mn-lt"/>
              </a:rPr>
              <a:t> -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+mn-lt"/>
              </a:rPr>
              <a:t>,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30000" dirty="0" smtClean="0">
                <a:latin typeface="+mn-lt"/>
              </a:rPr>
              <a:t>0</a:t>
            </a:r>
            <a:r>
              <a:rPr lang="en-US" sz="1800" b="0" dirty="0" smtClean="0">
                <a:latin typeface="+mn-lt"/>
              </a:rPr>
              <a:t> </a:t>
            </a:r>
          </a:p>
          <a:p>
            <a:pPr marL="280988" lvl="1" indent="176213">
              <a:spcBef>
                <a:spcPts val="20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[Ambrozewicz et al., PRC 75, 045203 (2007)]</a:t>
            </a:r>
          </a:p>
          <a:p>
            <a:pPr marL="280988" lvl="1">
              <a:buFont typeface="Arial"/>
              <a:buChar char="•"/>
            </a:pPr>
            <a:r>
              <a:rPr lang="en-US" sz="1600" b="0" i="1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W=thr-2.6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=1.4-3.9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  <a:p>
            <a:pPr marL="280988" lvl="1"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U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LT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TT</a:t>
            </a:r>
            <a:r>
              <a:rPr lang="en-US" sz="1800" b="0" dirty="0" smtClean="0">
                <a:latin typeface="+mn-lt"/>
              </a:rPr>
              <a:t>,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LT’   </a:t>
            </a:r>
            <a:r>
              <a:rPr lang="en-US" sz="1800" b="0" dirty="0" smtClean="0">
                <a:latin typeface="+mn-lt"/>
              </a:rPr>
              <a:t>–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+mn-lt"/>
              </a:rPr>
              <a:t> ,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30000" dirty="0" smtClean="0">
                <a:latin typeface="+mn-lt"/>
              </a:rPr>
              <a:t>0</a:t>
            </a:r>
          </a:p>
          <a:p>
            <a:pPr marL="280988" lvl="1" indent="176213">
              <a:spcBef>
                <a:spcPts val="20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[Carman et al., PRC 87, 025204 (2013)]  </a:t>
            </a:r>
            <a:endParaRPr lang="en-US" sz="1400" b="0" dirty="0" smtClean="0">
              <a:latin typeface="+mn-lt"/>
            </a:endParaRPr>
          </a:p>
          <a:p>
            <a:pPr>
              <a:spcBef>
                <a:spcPts val="300"/>
              </a:spcBef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>
                <a:latin typeface="+mn-lt"/>
              </a:rPr>
              <a:t>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+mn-lt"/>
              </a:rPr>
              <a:t> fifth structure function 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-25000" dirty="0" smtClean="0">
                <a:latin typeface="+mn-lt"/>
              </a:rPr>
              <a:t>LT’</a:t>
            </a:r>
            <a:endParaRPr lang="en-US" sz="1800" b="0" dirty="0" smtClean="0">
              <a:latin typeface="+mn-lt"/>
            </a:endParaRPr>
          </a:p>
          <a:p>
            <a:pPr marL="280988" lvl="1"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W=1.6-2.1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=0.65, 1.0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 </a:t>
            </a:r>
          </a:p>
          <a:p>
            <a:pPr marL="280988" lvl="1" indent="176213">
              <a:spcBef>
                <a:spcPts val="200"/>
              </a:spcBef>
              <a:spcAft>
                <a:spcPts val="3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[Nasseripour et al., PRC 77, 065208 (2008)]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8178" y="4584539"/>
            <a:ext cx="4189949" cy="1741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/>
              <a:t> </a:t>
            </a:r>
            <a:r>
              <a:rPr lang="en-US" sz="1800" b="0" dirty="0" smtClean="0">
                <a:latin typeface="Arial"/>
                <a:cs typeface="Arial"/>
              </a:rPr>
              <a:t>K</a:t>
            </a:r>
            <a:r>
              <a:rPr lang="en-US" sz="1800" b="0" baseline="30000" dirty="0" smtClean="0">
                <a:latin typeface="Arial"/>
                <a:cs typeface="Arial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>
                <a:latin typeface="Arial"/>
                <a:cs typeface="Arial"/>
              </a:rPr>
              <a:t>, K</a:t>
            </a:r>
            <a:r>
              <a:rPr lang="en-US" sz="1800" b="0" baseline="30000" dirty="0" smtClean="0">
                <a:latin typeface="Arial"/>
                <a:cs typeface="Arial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S</a:t>
            </a:r>
            <a:r>
              <a:rPr lang="en-US" sz="1800" b="0" baseline="30000" dirty="0" smtClean="0">
                <a:latin typeface="Arial"/>
                <a:cs typeface="Arial"/>
              </a:rPr>
              <a:t>0 </a:t>
            </a:r>
            <a:r>
              <a:rPr lang="en-US" sz="1800" b="0" dirty="0" smtClean="0">
                <a:latin typeface="Arial"/>
                <a:cs typeface="Arial"/>
              </a:rPr>
              <a:t>beam-recoil pol. transfer</a:t>
            </a:r>
          </a:p>
          <a:p>
            <a:pPr marL="277813" lvl="1">
              <a:buFont typeface="Arial"/>
              <a:buChar char="•"/>
            </a:pPr>
            <a:r>
              <a:rPr lang="en-US" sz="1600" b="0" dirty="0" smtClean="0">
                <a:latin typeface="Arial"/>
                <a:cs typeface="Arial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Arial"/>
                <a:cs typeface="Arial"/>
              </a:rPr>
              <a:t>W=thr-2.6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Arial"/>
                <a:cs typeface="Arial"/>
              </a:rPr>
              <a:t>=1.6-2.6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Arial"/>
                <a:cs typeface="Arial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marL="277813" lvl="1">
              <a:spcBef>
                <a:spcPts val="20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Arial"/>
                <a:cs typeface="Arial"/>
              </a:rPr>
              <a:t>   [Carman et al., PRC 79, 065205 (2009)]</a:t>
            </a:r>
            <a:endParaRPr lang="en-US" sz="1400" b="0" dirty="0" smtClean="0">
              <a:latin typeface="Arial"/>
              <a:cs typeface="Arial"/>
            </a:endParaRPr>
          </a:p>
          <a:p>
            <a:pPr>
              <a:spcBef>
                <a:spcPts val="300"/>
              </a:spcBef>
              <a:buClr>
                <a:srgbClr val="BD0000"/>
              </a:buClr>
              <a:buSzPct val="50000"/>
              <a:buFont typeface="Wingdings" charset="2"/>
              <a:buChar char=""/>
            </a:pPr>
            <a:r>
              <a:rPr lang="en-US" sz="1800" b="0" dirty="0" smtClean="0">
                <a:latin typeface="+mn-lt"/>
              </a:rPr>
              <a:t> K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</a:rPr>
              <a:t>L</a:t>
            </a:r>
            <a:r>
              <a:rPr lang="en-US" sz="1800" b="0" dirty="0" smtClean="0"/>
              <a:t> </a:t>
            </a:r>
            <a:r>
              <a:rPr lang="en-US" sz="1800" b="0" dirty="0" smtClean="0">
                <a:latin typeface="+mn-lt"/>
              </a:rPr>
              <a:t>recoil pol. </a:t>
            </a:r>
          </a:p>
          <a:p>
            <a:pPr marL="225425" lvl="1" indent="109538"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W=1.6-2.7 GeV, Q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  <a:latin typeface="+mn-lt"/>
              </a:rPr>
              <a:t>=1.9 GeV</a:t>
            </a:r>
            <a:r>
              <a:rPr lang="en-US" sz="16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0090"/>
                </a:solidFill>
              </a:rPr>
              <a:t>  </a:t>
            </a:r>
          </a:p>
          <a:p>
            <a:pPr marL="225425" lvl="1" indent="109538"/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  [Gabrielyan et al., PRC 90, 035202 (2014)]</a:t>
            </a:r>
          </a:p>
        </p:txBody>
      </p:sp>
    </p:spTree>
  </p:cSld>
  <p:clrMapOvr>
    <a:masterClrMapping/>
  </p:clrMapOvr>
  <p:transition advTm="61203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m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01" y="873737"/>
            <a:ext cx="9040612" cy="509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25286" y="5987772"/>
            <a:ext cx="87376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1156" y="1005365"/>
            <a:ext cx="5763453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62" y="1044795"/>
            <a:ext cx="559300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123909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g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7525" y="856151"/>
            <a:ext cx="8995745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87772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7376" y="1048562"/>
            <a:ext cx="5807233" cy="37604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7396" y="1065906"/>
            <a:ext cx="5680942" cy="33528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32384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pind_w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7766" y="859189"/>
            <a:ext cx="859840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Recoil Polarization        </a:t>
            </a:r>
            <a:r>
              <a:rPr lang="en-US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ep </a:t>
            </a:r>
            <a:r>
              <a:rPr lang="en-US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 e’K</a:t>
            </a:r>
            <a:r>
              <a:rPr lang="en-US" b="0" baseline="3000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+</a:t>
            </a:r>
            <a:r>
              <a:rPr lang="en-US" b="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572827" y="296753"/>
            <a:ext cx="265176" cy="1588"/>
          </a:xfrm>
          <a:prstGeom prst="straightConnector1">
            <a:avLst/>
          </a:prstGeom>
          <a:noFill/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95921" y="5016582"/>
            <a:ext cx="20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&lt;Q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</a:rPr>
              <a:t>&gt; = 1.9 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1919" y="6105847"/>
            <a:ext cx="3708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 [Gabrielyan et al., PRC 90, 035202 (2014)]</a:t>
            </a:r>
          </a:p>
        </p:txBody>
      </p:sp>
      <p:pic>
        <p:nvPicPr>
          <p:cNvPr id="24" name="Picture 23" descr="CLAS-color-hi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3632" y="5439084"/>
            <a:ext cx="3198991" cy="646331"/>
          </a:xfrm>
          <a:prstGeom prst="rect">
            <a:avLst/>
          </a:prstGeom>
          <a:noFill/>
          <a:ln w="38100" cap="rnd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i="1" dirty="0" smtClean="0">
                <a:solidFill>
                  <a:srgbClr val="FF0000"/>
                </a:solidFill>
                <a:latin typeface="+mn-lt"/>
              </a:rPr>
              <a:t>  MX</a:t>
            </a:r>
            <a:r>
              <a:rPr lang="en-US" sz="1800" b="0" i="1" dirty="0" smtClean="0">
                <a:solidFill>
                  <a:srgbClr val="000000"/>
                </a:solidFill>
                <a:latin typeface="+mn-lt"/>
              </a:rPr>
              <a:t>,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 RPR-2011 (full)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         (nores)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3495407" y="5632174"/>
            <a:ext cx="706783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493205" y="5950219"/>
            <a:ext cx="706783" cy="1588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_asmq2_ect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242" y="988954"/>
            <a:ext cx="5797550" cy="5456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Transferred Polarization   </a:t>
            </a:r>
            <a:r>
              <a:rPr lang="en-US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ep </a:t>
            </a:r>
            <a:r>
              <a:rPr lang="en-US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 e’K</a:t>
            </a:r>
            <a:r>
              <a:rPr lang="en-US" b="0" baseline="3000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+</a:t>
            </a:r>
            <a:r>
              <a:rPr lang="en-US" b="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789211" y="284883"/>
            <a:ext cx="265176" cy="1588"/>
          </a:xfrm>
          <a:prstGeom prst="straightConnector1">
            <a:avLst/>
          </a:prstGeom>
          <a:noFill/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6018671" y="354193"/>
            <a:ext cx="265176" cy="1588"/>
          </a:xfrm>
          <a:prstGeom prst="straightConnector1">
            <a:avLst/>
          </a:prstGeom>
          <a:noFill/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772737" y="6081456"/>
            <a:ext cx="3364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j-lt"/>
              </a:rPr>
              <a:t>[Carman et al., PRC 79, 065205 (2009)]</a:t>
            </a:r>
          </a:p>
        </p:txBody>
      </p:sp>
      <p:pic>
        <p:nvPicPr>
          <p:cNvPr id="14" name="Picture 13" descr="CLAS-color-hi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93849" y="1454405"/>
            <a:ext cx="2098261" cy="548868"/>
          </a:xfrm>
          <a:prstGeom prst="rect">
            <a:avLst/>
          </a:prstGeom>
          <a:noFill/>
          <a:ln w="50800">
            <a:solidFill>
              <a:srgbClr val="E3E3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5.754 GeV</a:t>
            </a:r>
          </a:p>
          <a:p>
            <a:pPr algn="ctr"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Summed over Q</a:t>
            </a:r>
            <a:r>
              <a:rPr lang="en-US" sz="1400" b="0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, </a:t>
            </a:r>
            <a:r>
              <a:rPr lang="en-US" sz="14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05826" y="2315796"/>
            <a:ext cx="2506870" cy="1184940"/>
          </a:xfrm>
          <a:prstGeom prst="rect">
            <a:avLst/>
          </a:prstGeom>
          <a:noFill/>
          <a:ln w="508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Comic Sans MS"/>
                <a:cs typeface="Comic Sans MS"/>
              </a:rPr>
              <a:t> Isobar Model – Mart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Regge Model – GLV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RPR07 w P</a:t>
            </a:r>
            <a:r>
              <a:rPr lang="en-US" sz="1400" b="0" i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11</a:t>
            </a:r>
            <a:r>
              <a:rPr lang="en-US" sz="14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(1900)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RPR07 w D</a:t>
            </a:r>
            <a:r>
              <a:rPr lang="en-US" sz="1400" b="0" i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13</a:t>
            </a:r>
            <a:r>
              <a:rPr lang="en-US" sz="14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(1900)</a:t>
            </a:r>
            <a:endParaRPr lang="en-US" sz="1400" b="0" dirty="0" smtClean="0">
              <a:latin typeface="Comic Sans MS"/>
              <a:cs typeface="Comic Sans MS"/>
            </a:endParaRPr>
          </a:p>
        </p:txBody>
      </p:sp>
      <p:pic>
        <p:nvPicPr>
          <p:cNvPr id="13" name="Picture 12" descr="Screen Shot 2016-11-06 at 9.15.37 AM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863083" y="3777242"/>
            <a:ext cx="3223260" cy="1936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"/>
            <a:ext cx="9144000" cy="639763"/>
          </a:xfrm>
        </p:spPr>
        <p:txBody>
          <a:bodyPr/>
          <a:lstStyle/>
          <a:p>
            <a:r>
              <a:rPr lang="en-US" dirty="0" smtClean="0"/>
              <a:t>KY Reaction Models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7260" y="1016209"/>
            <a:ext cx="4590368" cy="2328133"/>
            <a:chOff x="617437" y="1072854"/>
            <a:chExt cx="4590368" cy="2328133"/>
          </a:xfrm>
        </p:grpSpPr>
        <p:pic>
          <p:nvPicPr>
            <p:cNvPr id="62" name="Picture 61" descr="corthals-fig1.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769" y="1142648"/>
              <a:ext cx="4023360" cy="22205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12453" y="3031655"/>
              <a:ext cx="395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48502" y="1738793"/>
              <a:ext cx="170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cross section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3839140" y="4217422"/>
            <a:ext cx="5029200" cy="14762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2419" y="4182028"/>
            <a:ext cx="3728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200" b="0" dirty="0" smtClean="0">
                <a:latin typeface="Symbol" charset="2"/>
                <a:ea typeface="Symbol" charset="2"/>
                <a:cs typeface="Symbol" charset="2"/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9050" y="4955537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latin typeface="Comic Sans MS" charset="0"/>
                <a:ea typeface="Comic Sans MS" charset="0"/>
                <a:cs typeface="Comic Sans MS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1751" y="4905480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latin typeface="Comic Sans MS" charset="0"/>
                <a:ea typeface="Comic Sans MS" charset="0"/>
                <a:cs typeface="Comic Sans MS" charset="0"/>
              </a:rPr>
              <a:t>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3905" y="4950197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endParaRPr lang="en-US" sz="12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654" y="4948608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endParaRPr lang="en-US" sz="12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0321" y="4179301"/>
            <a:ext cx="762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400" b="0" dirty="0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99121" y="4190152"/>
            <a:ext cx="780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400" b="0" dirty="0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128" y="1198880"/>
            <a:ext cx="3768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Single Channel Models: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“simplicity” (isobar, effective Lagrangian, multipoles)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Single framework to study different channels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Not a complete physics model but have proven to be useful and relevant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420" y="4342027"/>
            <a:ext cx="3602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Coupled</a:t>
            </a:r>
            <a:r>
              <a:rPr lang="en-US" sz="1800" b="0" dirty="0"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Channel Models: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Simultaneous fits to multiple independent channels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Treatment of FSI and rescattering effects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1476" y="5799375"/>
            <a:ext cx="43408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Coupled-channel approaches: </a:t>
            </a:r>
          </a:p>
          <a:p>
            <a:pPr>
              <a:spcAft>
                <a:spcPts val="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  ANL-Osaka (EBAC), Dubna-Mainz-Taipei, Julich-Bonn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040" y="3462218"/>
            <a:ext cx="40052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Single-channel approaches: </a:t>
            </a:r>
          </a:p>
          <a:p>
            <a:pPr>
              <a:spcAft>
                <a:spcPts val="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  RPR, GLV (Regge), Isobar models (Mart, Maxwell)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0388" y="4213850"/>
            <a:ext cx="3728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200" b="0" dirty="0" smtClean="0">
                <a:latin typeface="Symbol" charset="2"/>
                <a:ea typeface="Symbol" charset="2"/>
                <a:cs typeface="Symbol" charset="2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44361277"/>
      </p:ext>
    </p:extLst>
  </p:cSld>
  <p:clrMapOvr>
    <a:masterClrMapping/>
  </p:clrMapOvr>
  <p:transition advTm="52549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"/>
            <a:ext cx="9144000" cy="639763"/>
          </a:xfrm>
        </p:spPr>
        <p:txBody>
          <a:bodyPr/>
          <a:lstStyle/>
          <a:p>
            <a:r>
              <a:rPr lang="en-US" dirty="0" smtClean="0"/>
              <a:t>KY Reaction Models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7260" y="1016209"/>
            <a:ext cx="4590368" cy="2328133"/>
            <a:chOff x="617437" y="1072854"/>
            <a:chExt cx="4590368" cy="2328133"/>
          </a:xfrm>
        </p:grpSpPr>
        <p:pic>
          <p:nvPicPr>
            <p:cNvPr id="62" name="Picture 61" descr="corthals-fig1.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769" y="1142648"/>
              <a:ext cx="4023360" cy="222053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12453" y="3031655"/>
              <a:ext cx="395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W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-48502" y="1738793"/>
              <a:ext cx="1701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cross section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5"/>
          <a:stretch/>
        </p:blipFill>
        <p:spPr>
          <a:xfrm>
            <a:off x="3839140" y="4217422"/>
            <a:ext cx="5029200" cy="147623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32419" y="4182028"/>
            <a:ext cx="3728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200" b="0" dirty="0" smtClean="0">
                <a:latin typeface="Symbol" charset="2"/>
                <a:ea typeface="Symbol" charset="2"/>
                <a:cs typeface="Symbol" charset="2"/>
              </a:rPr>
              <a:t>*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69050" y="4955537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latin typeface="Comic Sans MS" charset="0"/>
                <a:ea typeface="Comic Sans MS" charset="0"/>
                <a:cs typeface="Comic Sans MS" charset="0"/>
              </a:rPr>
              <a:t>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41751" y="4905480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latin typeface="Comic Sans MS" charset="0"/>
                <a:ea typeface="Comic Sans MS" charset="0"/>
                <a:cs typeface="Comic Sans MS" charset="0"/>
              </a:rPr>
              <a:t>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73905" y="4950197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endParaRPr lang="en-US" sz="12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0654" y="4948608"/>
            <a:ext cx="255954" cy="259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>
                <a:latin typeface="Comic Sans MS" charset="0"/>
                <a:ea typeface="Comic Sans MS" charset="0"/>
                <a:cs typeface="Comic Sans MS" charset="0"/>
              </a:rPr>
              <a:t>N</a:t>
            </a:r>
            <a:endParaRPr lang="en-US" sz="12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0321" y="4179301"/>
            <a:ext cx="7629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400" b="0" dirty="0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99121" y="4190152"/>
            <a:ext cx="7809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sz="1400" b="0" dirty="0" smtClean="0">
                <a:latin typeface="Symbol" charset="2"/>
                <a:ea typeface="Symbol" charset="2"/>
                <a:cs typeface="Symbol" charset="2"/>
              </a:rPr>
              <a:t>h</a:t>
            </a:r>
            <a:r>
              <a:rPr lang="en-US" sz="1400" b="0" dirty="0" smtClean="0">
                <a:latin typeface="Comic Sans MS" charset="0"/>
                <a:ea typeface="Comic Sans MS" charset="0"/>
                <a:cs typeface="Comic Sans MS" charset="0"/>
              </a:rPr>
              <a:t>,K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86128" y="1198880"/>
            <a:ext cx="376885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Single Channel Models: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“simplicity” (isobar, effective Lagrangian, multipoles)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Single framework to study different channels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Not a complete physics model but have proven to be useful and relevant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b="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7420" y="4342027"/>
            <a:ext cx="3602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Coupled</a:t>
            </a:r>
            <a:r>
              <a:rPr lang="en-US" sz="1800" b="0" dirty="0"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Channel Models: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Simultaneous fits to multiple independent channels</a:t>
            </a:r>
          </a:p>
          <a:p>
            <a:pPr marL="180975" indent="-180975">
              <a:spcAft>
                <a:spcPts val="600"/>
              </a:spcAft>
              <a:buFontTx/>
              <a:buChar char="-"/>
            </a:pPr>
            <a:r>
              <a:rPr lang="en-US" sz="18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Treatment of FSI and rescattering effects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01476" y="5799375"/>
            <a:ext cx="434087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Coupled-channel approaches: </a:t>
            </a:r>
          </a:p>
          <a:p>
            <a:pPr>
              <a:spcAft>
                <a:spcPts val="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  ANL-Osaka (EBAC), Dubna-Mainz-Taipei, Julich-Bonn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040" y="3462218"/>
            <a:ext cx="400523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Single-channel approaches: </a:t>
            </a:r>
          </a:p>
          <a:p>
            <a:pPr>
              <a:spcAft>
                <a:spcPts val="0"/>
              </a:spcAft>
            </a:pPr>
            <a:r>
              <a:rPr lang="en-US" sz="12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  RPR, GLV (Regge), Isobar models (Mart, Maxwell)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10388" y="4213850"/>
            <a:ext cx="37289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sz="1200" b="0" dirty="0" smtClean="0">
                <a:latin typeface="Symbol" charset="2"/>
                <a:ea typeface="Symbol" charset="2"/>
                <a:cs typeface="Symbol" charset="2"/>
              </a:rPr>
              <a:t>*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1280" y="1016209"/>
            <a:ext cx="8898821" cy="5321775"/>
          </a:xfrm>
          <a:prstGeom prst="rect">
            <a:avLst/>
          </a:prstGeom>
          <a:solidFill>
            <a:schemeClr val="bg1">
              <a:alpha val="6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9284" y="2698813"/>
            <a:ext cx="8503477" cy="1384995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There is an </a:t>
            </a:r>
            <a:r>
              <a:rPr lang="en-US" sz="2800" i="1" dirty="0" smtClean="0">
                <a:solidFill>
                  <a:srgbClr val="C00000"/>
                </a:solidFill>
                <a:latin typeface="Comic Sans MS"/>
                <a:cs typeface="Comic Sans MS"/>
              </a:rPr>
              <a:t>urgent</a:t>
            </a:r>
            <a:r>
              <a:rPr lang="en-US" sz="28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need for KY reaction models - first for lower Q</a:t>
            </a:r>
            <a:r>
              <a:rPr lang="en-US" sz="2800" b="0" baseline="30000" dirty="0" smtClean="0">
                <a:solidFill>
                  <a:srgbClr val="C00000"/>
                </a:solidFill>
                <a:latin typeface="Comic Sans MS"/>
                <a:cs typeface="Comic Sans MS"/>
              </a:rPr>
              <a:t>2</a:t>
            </a:r>
            <a:r>
              <a:rPr lang="en-US" sz="28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data from CLAS and then for higher Q</a:t>
            </a:r>
            <a:r>
              <a:rPr lang="en-US" sz="2800" b="0" baseline="30000" dirty="0" smtClean="0">
                <a:solidFill>
                  <a:srgbClr val="C00000"/>
                </a:solidFill>
                <a:latin typeface="Comic Sans MS"/>
                <a:cs typeface="Comic Sans MS"/>
              </a:rPr>
              <a:t>2</a:t>
            </a:r>
            <a:r>
              <a:rPr lang="en-US" sz="28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data from CLAS12</a:t>
            </a:r>
          </a:p>
        </p:txBody>
      </p:sp>
    </p:spTree>
    <p:extLst>
      <p:ext uri="{BB962C8B-B14F-4D97-AF65-F5344CB8AC3E}">
        <p14:creationId xmlns:p14="http://schemas.microsoft.com/office/powerpoint/2010/main" val="40114310"/>
      </p:ext>
    </p:extLst>
  </p:cSld>
  <p:clrMapOvr>
    <a:masterClrMapping/>
  </p:clrMapOvr>
  <p:transition advTm="525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N*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683" y="2598233"/>
            <a:ext cx="8310303" cy="114645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Measure exclusive electroproduction of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, KY final states from an unpolarized proton target with longitudinally polarized electron beam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  <a:p>
            <a:pPr lvl="1"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E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b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= 6.6, 8.8, 11 GeV,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= 2 </a:t>
            </a:r>
            <a:r>
              <a:rPr lang="en-US" sz="2000" dirty="0" smtClean="0">
                <a:solidFill>
                  <a:srgbClr val="008000"/>
                </a:solidFill>
                <a:latin typeface="Comic Sans MS"/>
                <a:cs typeface="Comic Sans MS"/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12 GeV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, W </a:t>
            </a:r>
            <a:r>
              <a:rPr lang="en-US" sz="20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3.0 GeV, cos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m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* = [-1:1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]</a:t>
            </a:r>
            <a:endParaRPr lang="en-US" sz="1800" b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Picture 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42" y="2712574"/>
            <a:ext cx="203200" cy="20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30677" y="4076531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67307" y="3923652"/>
            <a:ext cx="840121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Study spectrum and structure of all prominent N* states vs. 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</a:t>
            </a:r>
            <a:endParaRPr lang="en-US" sz="1800" b="0" i="1" dirty="0" smtClean="0">
              <a:solidFill>
                <a:srgbClr val="000090"/>
              </a:solidFill>
              <a:latin typeface="+mn-lt"/>
              <a:cs typeface="Calibri"/>
            </a:endParaRPr>
          </a:p>
          <a:p>
            <a:pPr marL="287338" indent="-111125">
              <a:spcBef>
                <a:spcPts val="3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- A unique opportunity to explore the nature of confinement that is responsible for the dominant part of N* masses and the emergence of N* states from QCD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KY data complement the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data as independent information for high-mass states inaccessible with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final states</a:t>
            </a:r>
          </a:p>
          <a:p>
            <a:pPr marL="287338" indent="-111125">
              <a:spcBef>
                <a:spcPts val="3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- Promising way to confirm signals of new N* states observed in photoproduction using search in multiple independent Q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Comic Sans MS"/>
                <a:cs typeface="Comic Sans MS"/>
              </a:rPr>
              <a:t>2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 bins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1316" y="5118818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53607" y="1016001"/>
          <a:ext cx="8658088" cy="13830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8192"/>
                <a:gridCol w="6989896"/>
              </a:tblGrid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E12-09-003</a:t>
                      </a:r>
                      <a:endParaRPr lang="en-US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Nucleon Resonance</a:t>
                      </a:r>
                      <a:r>
                        <a:rPr lang="en-US" b="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Studies with CLAS12</a:t>
                      </a:r>
                      <a:endParaRPr lang="en-US" b="0" dirty="0" smtClean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E12-06-108A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KY Electroproduction with CLAS12</a:t>
                      </a:r>
                      <a:endParaRPr lang="en-US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E12-16-010A</a:t>
                      </a:r>
                      <a:endParaRPr lang="en-US" sz="1800" i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N* Studies Via KY Electroproduction</a:t>
                      </a:r>
                      <a:r>
                        <a:rPr lang="en-US" sz="1800" baseline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 at 6.6 and 8.8 GeV</a:t>
                      </a:r>
                      <a:endParaRPr lang="en-US" sz="1800" i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4394913" y="174487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247248" y="988946"/>
            <a:ext cx="8664955" cy="1404752"/>
          </a:xfrm>
          <a:prstGeom prst="rect">
            <a:avLst/>
          </a:prstGeom>
          <a:noFill/>
          <a:ln w="508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Tm="816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N* Spectrum and Structure Via KY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30299" y="957526"/>
            <a:ext cx="605048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Study higher-lying states in N* spectrum:</a:t>
            </a:r>
          </a:p>
          <a:p>
            <a:pPr marL="111125" indent="-11112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important precision tests to confirm signals of new baryon states observed in KY photoproduction</a:t>
            </a:r>
          </a:p>
          <a:p>
            <a:pPr marL="111125" indent="-11112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require consistency between photo- and electroproduction data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52" y="2373515"/>
            <a:ext cx="65000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Understand the effect of N* structure from M-B cloud:</a:t>
            </a:r>
          </a:p>
          <a:p>
            <a:pPr marL="111125" indent="-11112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use transition regime to explore the emergence of the external M-B cloud from the core of confined quarks and gluons</a:t>
            </a:r>
          </a:p>
          <a:p>
            <a:pPr marL="111125" indent="-111125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check the theoretical expectations on the M-B cloud generation from the confinement regime</a:t>
            </a:r>
          </a:p>
        </p:txBody>
      </p:sp>
      <p:pic>
        <p:nvPicPr>
          <p:cNvPr id="7" name="Picture 6" descr="mb-clou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588" y="2286300"/>
            <a:ext cx="1818640" cy="153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1549" y="3952984"/>
            <a:ext cx="50503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6B6BCF"/>
                </a:solidFill>
                <a:latin typeface="Comic Sans MS"/>
                <a:cs typeface="Comic Sans MS"/>
              </a:rPr>
              <a:t>Access di-quark correlations in N* structure:</a:t>
            </a:r>
          </a:p>
          <a:p>
            <a:pPr marL="112713" indent="-112713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important part of N* structure and </a:t>
            </a:r>
            <a:r>
              <a:rPr lang="en-US" sz="16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i="1" baseline="-25000" dirty="0" smtClean="0">
                <a:solidFill>
                  <a:srgbClr val="008000"/>
                </a:solidFill>
                <a:latin typeface="+mn-lt"/>
              </a:rPr>
              <a:t>v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NN* transition amplitudes</a:t>
            </a:r>
          </a:p>
          <a:p>
            <a:pPr marL="112713" indent="-112713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determined by dressed quark mass function through DCSB</a:t>
            </a:r>
          </a:p>
          <a:p>
            <a:pPr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dependent on N* quantum numbers</a:t>
            </a:r>
          </a:p>
          <a:p>
            <a:pPr marL="112713" indent="-112713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sizable for Q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; reduced contributions from M-B cloud in range from Q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= 2 </a:t>
            </a:r>
            <a:r>
              <a:rPr lang="en-US" sz="1600" i="1" dirty="0" smtClean="0">
                <a:solidFill>
                  <a:srgbClr val="008000"/>
                </a:solidFill>
              </a:rPr>
              <a:t>→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5 GeV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31336" y="3953656"/>
            <a:ext cx="3550920" cy="2281428"/>
            <a:chOff x="254035" y="3648530"/>
            <a:chExt cx="3550920" cy="2674620"/>
          </a:xfrm>
        </p:grpSpPr>
        <p:pic>
          <p:nvPicPr>
            <p:cNvPr id="5" name="Picture 5" descr="photonNucleo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035" y="3648530"/>
              <a:ext cx="3550920" cy="2674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 bwMode="auto">
            <a:xfrm>
              <a:off x="2628894" y="4809067"/>
              <a:ext cx="397084" cy="648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047994" y="4809067"/>
              <a:ext cx="269069" cy="6485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3" name="Picture 12" descr="spectrum-al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47" y="965972"/>
            <a:ext cx="2067560" cy="1386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0469" y="6235084"/>
            <a:ext cx="178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0" i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on-point-like diquarks</a:t>
            </a:r>
          </a:p>
        </p:txBody>
      </p:sp>
    </p:spTree>
  </p:cSld>
  <p:clrMapOvr>
    <a:masterClrMapping/>
  </p:clrMapOvr>
  <p:transition advTm="81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Exploring Hadron Mass Generation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5" y="1045280"/>
            <a:ext cx="4754880" cy="21392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8" y="2293412"/>
            <a:ext cx="1097280" cy="275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901" y="2122504"/>
            <a:ext cx="548640" cy="4462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64504" y="1222405"/>
            <a:ext cx="40522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Dressed quark mass function: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DSE calculations of FFs for N* states can test the relevance of dressed quarks with dynamically generated masses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The mass function can be “measured” as it influences and determines the electrocoupling amplitudes</a:t>
            </a:r>
            <a:endParaRPr lang="en-US" sz="1600" b="0" i="1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1" y="3653614"/>
            <a:ext cx="3383280" cy="2563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3103" y="3628723"/>
            <a:ext cx="448537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Open questions in Standard Model:</a:t>
            </a:r>
            <a:endParaRPr lang="en-US" sz="1800" b="0" dirty="0">
              <a:solidFill>
                <a:schemeClr val="accent6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Data spanning the transition region from low to high Q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can help to map out the momentum-dependent dressed quark mass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These dynamical contributions account for more than 98% of the dressed quark mass</a:t>
            </a:r>
          </a:p>
          <a:p>
            <a:pPr marL="173038" indent="-173038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Arial" charset="0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Help to address the essence of confinement, mass generation, and its distribution within hadrons</a:t>
            </a:r>
            <a:endParaRPr lang="en-US" sz="1600" b="0" i="1" dirty="0" smtClean="0">
              <a:solidFill>
                <a:srgbClr val="008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364656"/>
      </p:ext>
    </p:extLst>
  </p:cSld>
  <p:clrMapOvr>
    <a:masterClrMapping/>
  </p:clrMapOvr>
  <p:transition advTm="6293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CLAS N* Program</a:t>
            </a:r>
            <a:endParaRPr lang="en-US" dirty="0"/>
          </a:p>
        </p:txBody>
      </p:sp>
      <p:pic>
        <p:nvPicPr>
          <p:cNvPr id="4" name="Picture 3" descr="clas_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7" y="1696410"/>
            <a:ext cx="2445106" cy="2409901"/>
          </a:xfrm>
          <a:prstGeom prst="rect">
            <a:avLst/>
          </a:prstGeom>
        </p:spPr>
      </p:pic>
      <p:pic>
        <p:nvPicPr>
          <p:cNvPr id="5" name="Picture 4" descr="nucl_dof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20" y="4353848"/>
            <a:ext cx="947413" cy="970053"/>
          </a:xfrm>
          <a:prstGeom prst="rect">
            <a:avLst/>
          </a:prstGeom>
        </p:spPr>
      </p:pic>
      <p:pic>
        <p:nvPicPr>
          <p:cNvPr id="6" name="Picture 5" descr="nucl_dof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50" y="5498188"/>
            <a:ext cx="947413" cy="970053"/>
          </a:xfrm>
          <a:prstGeom prst="rect">
            <a:avLst/>
          </a:prstGeom>
        </p:spPr>
      </p:pic>
      <p:pic>
        <p:nvPicPr>
          <p:cNvPr id="7" name="Picture 6" descr="nucl_dof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07" y="4338878"/>
            <a:ext cx="947413" cy="970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713" y="992294"/>
            <a:ext cx="8603486" cy="430887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b="0" dirty="0" smtClean="0">
                <a:solidFill>
                  <a:srgbClr val="BD0000"/>
                </a:solidFill>
                <a:latin typeface="Comic Sans MS"/>
                <a:cs typeface="Comic Sans MS"/>
              </a:rPr>
              <a:t>The </a:t>
            </a:r>
            <a:r>
              <a:rPr lang="en-US" sz="22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N*</a:t>
            </a:r>
            <a:r>
              <a:rPr lang="en-US" sz="2200" b="0" dirty="0" smtClean="0">
                <a:solidFill>
                  <a:srgbClr val="BD0000"/>
                </a:solidFill>
                <a:latin typeface="Comic Sans MS"/>
                <a:cs typeface="Comic Sans MS"/>
              </a:rPr>
              <a:t> program is one of the key physics foundations of Hall B</a:t>
            </a:r>
            <a:endParaRPr lang="en-US" sz="2200" b="0" dirty="0">
              <a:solidFill>
                <a:srgbClr val="BD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4325" y="1544965"/>
            <a:ext cx="6241796" cy="27315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CLAS was designed to measure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and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 cross sections and spin observables over a broad kinematic range for exclusive reaction channels</a:t>
            </a:r>
            <a:endParaRPr lang="en-US" sz="1800" b="0" dirty="0" smtClean="0">
              <a:latin typeface="+mn-lt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w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’N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  <a:endParaRPr lang="en-US" sz="2000" b="0" i="1" dirty="0" smtClean="0">
              <a:solidFill>
                <a:srgbClr val="660066"/>
              </a:solidFill>
              <a:latin typeface="+mn-lt"/>
            </a:endParaRP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K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  <a:cs typeface="Symbol" charset="2"/>
              </a:rPr>
              <a:t>Y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K*Y, KY*</a:t>
            </a:r>
            <a:endParaRPr lang="en-US" sz="1800" b="0" i="1" dirty="0" smtClean="0">
              <a:solidFill>
                <a:srgbClr val="660066"/>
              </a:solidFill>
              <a:latin typeface="+mn-lt"/>
            </a:endParaRPr>
          </a:p>
          <a:p>
            <a:pPr marL="347663" indent="-179388">
              <a:spcBef>
                <a:spcPts val="0"/>
              </a:spcBef>
              <a:spcAft>
                <a:spcPts val="9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- Consistent interpretation of N* properties from different exclusive channels with different couplings and backgrounds offers model independent support for findings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958" y="4437065"/>
            <a:ext cx="6410290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The program goal is to probe the </a:t>
            </a:r>
            <a:r>
              <a:rPr lang="en-US" sz="180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spectrum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of states and their </a:t>
            </a:r>
            <a:r>
              <a:rPr lang="en-US" sz="180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structure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through studies of the Q</a:t>
            </a:r>
            <a:r>
              <a:rPr lang="en-US" sz="1800" b="0" baseline="30000" dirty="0" smtClean="0">
                <a:solidFill>
                  <a:srgbClr val="3366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evolution of the </a:t>
            </a:r>
            <a:r>
              <a:rPr lang="en-US" sz="1800" b="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3366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NN* electrocouplings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  - Probe the underlying degrees of freedom of the nucleon</a:t>
            </a:r>
          </a:p>
          <a:p>
            <a:pPr marL="287338" indent="-287338"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  - Study the non-perturbative strong interaction that generates N* of different quantum numbers from quark and gluons</a:t>
            </a:r>
          </a:p>
        </p:txBody>
      </p:sp>
      <p:pic>
        <p:nvPicPr>
          <p:cNvPr id="12" name="Picture 11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708" y="1714500"/>
            <a:ext cx="203200" cy="203200"/>
          </a:xfrm>
          <a:prstGeom prst="rect">
            <a:avLst/>
          </a:prstGeom>
        </p:spPr>
      </p:pic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282" y="4551560"/>
            <a:ext cx="203200" cy="2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471730" y="5111834"/>
            <a:ext cx="5040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?</a:t>
            </a:r>
          </a:p>
        </p:txBody>
      </p:sp>
      <p:pic>
        <p:nvPicPr>
          <p:cNvPr id="15" name="Picture 14" descr="nucl_dof_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047" y="5498151"/>
            <a:ext cx="960120" cy="9601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505107" y="5577606"/>
            <a:ext cx="475488" cy="475488"/>
          </a:xfrm>
          <a:prstGeom prst="ellipse">
            <a:avLst/>
          </a:prstGeom>
          <a:solidFill>
            <a:schemeClr val="accent5"/>
          </a:solidFill>
          <a:ln w="349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69509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3" name="Picture 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9" y="1129641"/>
            <a:ext cx="217831" cy="216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035" y="1028041"/>
            <a:ext cx="833096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The study of N* states is one of the key foundations of the Hall B physics program with CLAS and CLAS12:</a:t>
            </a:r>
          </a:p>
          <a:p>
            <a:pPr marL="346075" indent="-234950">
              <a:spcBef>
                <a:spcPts val="1200"/>
              </a:spcBef>
              <a:spcAft>
                <a:spcPts val="0"/>
              </a:spcAft>
              <a:buClr>
                <a:srgbClr val="800000"/>
              </a:buClr>
              <a:buSzPct val="80000"/>
              <a:buFont typeface="Wingdings" charset="2"/>
              <a:buChar char="Ø"/>
            </a:pP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CLAS has provided the lion’s share of the world’s electroproduction data for the KY final states spanning W from 1.6 to 2.5 GeV and Q</a:t>
            </a:r>
            <a:r>
              <a:rPr lang="en-US" sz="18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from 0 to 4.5 GeV</a:t>
            </a:r>
            <a:r>
              <a:rPr lang="en-US" sz="18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</a:t>
            </a:r>
          </a:p>
          <a:p>
            <a:pPr marL="635000" lvl="1" indent="-17145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ct val="80000"/>
              <a:buFont typeface="Courier New" charset="0"/>
              <a:buChar char="o"/>
            </a:pPr>
            <a:r>
              <a:rPr lang="en-US" sz="1600" b="0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 KY final states have been proven to be an important tool in the studies of high-mass N* </a:t>
            </a: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states</a:t>
            </a:r>
          </a:p>
          <a:p>
            <a:pPr marL="635000" lvl="1" indent="-17145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ct val="80000"/>
              <a:buFont typeface="Courier New" charset="0"/>
              <a:buChar char="o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These data are of quality more than sufficient to be used to extract detailed structure information regarding higher-lying N* states</a:t>
            </a:r>
          </a:p>
          <a:p>
            <a:pPr marL="635000" lvl="1" indent="-171450">
              <a:spcBef>
                <a:spcPts val="1200"/>
              </a:spcBef>
              <a:spcAft>
                <a:spcPts val="0"/>
              </a:spcAft>
              <a:buClr>
                <a:srgbClr val="008000"/>
              </a:buClr>
              <a:buSzPct val="80000"/>
              <a:buFont typeface="Courier New" charset="0"/>
              <a:buChar char="o"/>
            </a:pPr>
            <a:r>
              <a:rPr lang="en-US" sz="1600" b="0" dirty="0" smtClean="0">
                <a:solidFill>
                  <a:schemeClr val="accent5">
                    <a:lumMod val="50000"/>
                  </a:schemeClr>
                </a:solidFill>
                <a:latin typeface="Comic Sans MS"/>
                <a:cs typeface="Comic Sans MS"/>
              </a:rPr>
              <a:t>Such results have been held up to the lack of a realistic KY reaction model</a:t>
            </a:r>
          </a:p>
          <a:p>
            <a:pPr marL="292100" indent="-285750">
              <a:spcBef>
                <a:spcPts val="1800"/>
              </a:spcBef>
              <a:spcAft>
                <a:spcPts val="0"/>
              </a:spcAft>
              <a:buClr>
                <a:srgbClr val="C00000"/>
              </a:buClr>
              <a:buSzPct val="80000"/>
              <a:buFont typeface="Wingdings" charset="2"/>
              <a:buChar char="Ø"/>
            </a:pP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The CLAS12 physics program will enable an extension of these KY studies for 2 &lt; Q</a:t>
            </a:r>
            <a:r>
              <a:rPr lang="en-US" sz="18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&lt; 12 GeV</a:t>
            </a:r>
            <a:r>
              <a:rPr lang="en-US" sz="18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 </a:t>
            </a: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and the reaction models must be extended to this kinematic domain</a:t>
            </a:r>
            <a:endParaRPr lang="en-US" sz="1800" b="0" baseline="30000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074" y="5633041"/>
            <a:ext cx="8683721" cy="646331"/>
          </a:xfrm>
          <a:prstGeom prst="rect">
            <a:avLst/>
          </a:prstGeom>
          <a:solidFill>
            <a:srgbClr val="FFFF00">
              <a:alpha val="33000"/>
            </a:srgb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Support from the JLab Theory Group on KY reaction model development is important to make the most of the opportunities that these data provide</a:t>
            </a:r>
          </a:p>
        </p:txBody>
      </p:sp>
    </p:spTree>
  </p:cSld>
  <p:clrMapOvr>
    <a:masterClrMapping/>
  </p:clrMapOvr>
  <p:transition advTm="73443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backup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475" y="2341563"/>
            <a:ext cx="6502400" cy="1257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Spectrometer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39760" y="1586845"/>
          <a:ext cx="3902748" cy="46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916"/>
                <a:gridCol w="1300916"/>
                <a:gridCol w="1300916"/>
              </a:tblGrid>
              <a:tr h="3884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Forward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Central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8AC6CD"/>
                    </a:solidFill>
                  </a:tcPr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Angular coverage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dirty="0" smtClean="0"/>
                        <a:t> – 35</a:t>
                      </a:r>
                      <a:r>
                        <a:rPr lang="en-US" sz="1400" baseline="30000" dirty="0" smtClean="0"/>
                        <a:t>o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35</a:t>
                      </a:r>
                      <a:r>
                        <a:rPr lang="en-US" sz="1400" baseline="30000" dirty="0" smtClean="0"/>
                        <a:t>o</a:t>
                      </a:r>
                      <a:r>
                        <a:rPr lang="en-US" sz="1400" baseline="0" dirty="0" smtClean="0"/>
                        <a:t> – 135</a:t>
                      </a:r>
                      <a:r>
                        <a:rPr lang="en-US" sz="1400" baseline="30000" dirty="0" smtClean="0"/>
                        <a:t>o</a:t>
                      </a:r>
                      <a:endParaRPr lang="en-US" sz="1400" baseline="300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Momentum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 resolution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smtClean="0"/>
                        <a:t>p/p</a:t>
                      </a:r>
                      <a:r>
                        <a:rPr lang="en-US" sz="1400" baseline="0" dirty="0" smtClean="0"/>
                        <a:t> &lt; 1%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400" dirty="0" smtClean="0"/>
                        <a:t>p/p</a:t>
                      </a:r>
                      <a:r>
                        <a:rPr lang="en-US" sz="1400" baseline="0" dirty="0" smtClean="0"/>
                        <a:t> &lt; 5%</a:t>
                      </a:r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q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resolution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mrad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– 10 mrad</a:t>
                      </a:r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resolution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 mrad/sin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 mrad/sin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q</a:t>
                      </a:r>
                      <a:endParaRPr lang="en-US" sz="1400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</a:tr>
              <a:tr h="388440">
                <a:tc gridSpan="3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PID:</a:t>
                      </a:r>
                      <a:endParaRPr lang="en-US" sz="1600" b="1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/K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2.8 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0.6 GeV</a:t>
                      </a:r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+mn-lt"/>
                          <a:cs typeface="Symbol" charset="2"/>
                        </a:rPr>
                        <a:t>K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/p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4.8 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1.0 GeV</a:t>
                      </a:r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p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/p</a:t>
                      </a:r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5.4 GeV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  <a:cs typeface="+mn-cs"/>
                        </a:rPr>
                        <a:t>3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dirty="0" smtClean="0"/>
                        <a:t> to 1.2 GeV</a:t>
                      </a:r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Calorimeter resolution</a:t>
                      </a:r>
                      <a:endParaRPr lang="en-US" sz="14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400" baseline="-25000" dirty="0" smtClean="0"/>
                        <a:t>E</a:t>
                      </a:r>
                      <a:r>
                        <a:rPr lang="en-US" sz="1400" dirty="0" smtClean="0"/>
                        <a:t> ~ 0.1√E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884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  <a:latin typeface="Comic Sans MS"/>
                          <a:cs typeface="Comic Sans MS"/>
                        </a:rPr>
                        <a:t>Luminosity</a:t>
                      </a:r>
                      <a:endParaRPr lang="en-US" sz="1400" dirty="0">
                        <a:solidFill>
                          <a:srgbClr val="FFFF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rgbClr val="BD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10</a:t>
                      </a:r>
                      <a:r>
                        <a:rPr lang="en-US" sz="1400" baseline="30000" dirty="0" smtClean="0">
                          <a:solidFill>
                            <a:srgbClr val="FFFF00"/>
                          </a:solidFill>
                        </a:rPr>
                        <a:t>35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 cm</a:t>
                      </a:r>
                      <a:r>
                        <a:rPr lang="en-US" sz="1400" baseline="30000" dirty="0" smtClean="0">
                          <a:solidFill>
                            <a:srgbClr val="FFFF00"/>
                          </a:solidFill>
                        </a:rPr>
                        <a:t>-2</a:t>
                      </a:r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s</a:t>
                      </a:r>
                      <a:r>
                        <a:rPr lang="en-US" sz="1400" baseline="30000" dirty="0" smtClean="0">
                          <a:solidFill>
                            <a:srgbClr val="FFFF00"/>
                          </a:solidFill>
                        </a:rPr>
                        <a:t>-1</a:t>
                      </a:r>
                      <a:endParaRPr lang="en-US" sz="1400" baseline="300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BD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60270" y="1148525"/>
            <a:ext cx="3887304" cy="369332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omic Sans MS"/>
                <a:cs typeface="Comic Sans MS"/>
              </a:rPr>
              <a:t>CLAS12 Specifications</a:t>
            </a:r>
          </a:p>
        </p:txBody>
      </p:sp>
      <p:pic>
        <p:nvPicPr>
          <p:cNvPr id="7" name="Picture 6" descr="Screen Shot 2016-11-06 at 8.02.4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0" y="1420047"/>
            <a:ext cx="5022850" cy="46850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639763"/>
          </a:xfrm>
        </p:spPr>
        <p:txBody>
          <a:bodyPr/>
          <a:lstStyle/>
          <a:p>
            <a:r>
              <a:rPr lang="en-US" dirty="0" smtClean="0"/>
              <a:t>N*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dirty="0" smtClean="0">
                <a:sym typeface="Wingdings"/>
              </a:rPr>
              <a:t> Amplitude 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7721" y="858953"/>
            <a:ext cx="4176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[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Schumacher &amp; Sargsian, PRC 83, 025207 (2011)]</a:t>
            </a:r>
          </a:p>
        </p:txBody>
      </p:sp>
      <p:pic>
        <p:nvPicPr>
          <p:cNvPr id="5" name="Picture 4" descr="schumacher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340" y="1165892"/>
            <a:ext cx="4495800" cy="3919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7420" y="927656"/>
            <a:ext cx="4616550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r>
              <a:rPr lang="en-US" sz="1800" b="0" dirty="0" smtClean="0">
                <a:latin typeface="+mn-lt"/>
              </a:rPr>
              <a:t> Compute coherent total amplitude:</a:t>
            </a: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r>
              <a:rPr lang="en-US" sz="1800" b="0" dirty="0" smtClean="0">
                <a:latin typeface="+mn-lt"/>
              </a:rPr>
              <a:t> Fit to observed angular distributions:</a:t>
            </a: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r>
              <a:rPr lang="en-US" sz="1800" b="0" dirty="0" smtClean="0">
                <a:latin typeface="+mn-lt"/>
              </a:rPr>
              <a:t> Test various resonance sets vs. mass</a:t>
            </a: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endParaRPr lang="en-US" sz="1800" b="0" dirty="0" smtClean="0">
              <a:latin typeface="+mn-lt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r>
              <a:rPr lang="en-US" sz="1800" b="0" dirty="0" smtClean="0">
                <a:latin typeface="+mn-lt"/>
              </a:rPr>
              <a:t> Free parameters: mass, width, couplings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717358" y="1370216"/>
            <a:ext cx="4118701" cy="936771"/>
            <a:chOff x="4794659" y="1370216"/>
            <a:chExt cx="4118701" cy="936771"/>
          </a:xfrm>
        </p:grpSpPr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4659" y="1370216"/>
              <a:ext cx="3427245" cy="416560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2932" y="1890427"/>
              <a:ext cx="3220428" cy="416560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605689" y="5041030"/>
            <a:ext cx="79750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BD0000"/>
              </a:buClr>
              <a:buSzPct val="50000"/>
              <a:buFont typeface="Wingdings" charset="2"/>
              <a:buChar char="u"/>
            </a:pPr>
            <a:r>
              <a:rPr lang="en-US" sz="1800" b="0" dirty="0" smtClean="0">
                <a:latin typeface="+mn-lt"/>
              </a:rPr>
              <a:t> Reasonable correspondence with Bonn-Gatchina/EBAC fits:</a:t>
            </a:r>
          </a:p>
          <a:p>
            <a:pPr>
              <a:spcAft>
                <a:spcPts val="300"/>
              </a:spcAft>
            </a:pPr>
            <a:r>
              <a:rPr lang="en-US" sz="16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    - cross section fits reveal dominant N* states</a:t>
            </a:r>
          </a:p>
          <a:p>
            <a:pPr>
              <a:spcAft>
                <a:spcPts val="300"/>
              </a:spcAft>
            </a:pPr>
            <a:r>
              <a:rPr lang="en-US" sz="16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    - confirm P-wave character for state at 1.9 GeV</a:t>
            </a:r>
          </a:p>
          <a:p>
            <a:pPr>
              <a:spcAft>
                <a:spcPts val="600"/>
              </a:spcAft>
            </a:pPr>
            <a:r>
              <a:rPr lang="en-US" sz="16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    - other contributions could be investigated including spin observables</a:t>
            </a: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8557" y="2794342"/>
            <a:ext cx="2562225" cy="5715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4457105" y="4745212"/>
            <a:ext cx="4568906" cy="1588"/>
          </a:xfrm>
          <a:prstGeom prst="line">
            <a:avLst/>
          </a:prstGeom>
          <a:noFill/>
          <a:ln w="4762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86477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639763"/>
          </a:xfrm>
        </p:spPr>
        <p:txBody>
          <a:bodyPr/>
          <a:lstStyle/>
          <a:p>
            <a:r>
              <a:rPr lang="en-US" dirty="0" smtClean="0"/>
              <a:t>Dominant Couplings:  N* </a:t>
            </a:r>
            <a:r>
              <a:rPr lang="en-US" dirty="0" smtClean="0">
                <a:sym typeface="Wingdings"/>
              </a:rPr>
              <a:t> K</a:t>
            </a:r>
            <a:r>
              <a:rPr lang="en-US" baseline="30000" dirty="0" smtClean="0">
                <a:sym typeface="Wingdings"/>
              </a:rPr>
              <a:t>+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L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527" y="1090525"/>
            <a:ext cx="8648700" cy="4272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BD0000"/>
              </a:buClr>
              <a:buSzPct val="75000"/>
              <a:buFont typeface="Wingdings" charset="2"/>
              <a:buChar char=""/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PDG status for 30 years:  </a:t>
            </a:r>
            <a:r>
              <a:rPr lang="en-US" sz="1800" b="0" dirty="0" smtClean="0">
                <a:latin typeface="+mn-lt"/>
              </a:rPr>
              <a:t>Core set of states:  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S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(1650),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(1710),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(1720)</a:t>
            </a:r>
          </a:p>
          <a:p>
            <a:pPr>
              <a:spcAft>
                <a:spcPts val="3200"/>
              </a:spcAft>
            </a:pPr>
            <a:r>
              <a:rPr lang="en-US" sz="1800" b="0" dirty="0" smtClean="0">
                <a:latin typeface="+mn-lt"/>
              </a:rPr>
              <a:t>                                                Recent emergence of: 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(1900)      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(from </a:t>
            </a:r>
            <a:r>
              <a:rPr lang="en-US" sz="18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p fits)</a:t>
            </a:r>
          </a:p>
          <a:p>
            <a:pPr>
              <a:spcAft>
                <a:spcPts val="600"/>
              </a:spcAft>
              <a:buClr>
                <a:srgbClr val="BD0000"/>
              </a:buClr>
              <a:buSzPct val="75000"/>
              <a:buFont typeface="Wingdings" charset="2"/>
              <a:buChar char=""/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Coupled-Channel Model (Bonn-Gatchina):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   </a:t>
            </a:r>
            <a:r>
              <a:rPr lang="en-US" sz="1800" b="0" i="1" dirty="0" smtClean="0">
                <a:latin typeface="+mn-lt"/>
              </a:rPr>
              <a:t>Most relevant: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S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(1650),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(1710), D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(1895),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(1900</a:t>
            </a: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)</a:t>
            </a:r>
          </a:p>
          <a:p>
            <a:pPr>
              <a:spcAft>
                <a:spcPts val="1800"/>
              </a:spcAft>
            </a:pPr>
            <a:r>
              <a:rPr lang="en-US" sz="1800" b="0" dirty="0" smtClean="0">
                <a:latin typeface="+mn-lt"/>
              </a:rPr>
              <a:t>   </a:t>
            </a:r>
            <a:r>
              <a:rPr lang="en-US" sz="1800" b="0" i="1" dirty="0" smtClean="0">
                <a:latin typeface="+mn-lt"/>
              </a:rPr>
              <a:t>Other required states: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F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15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(1680),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(1720),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(1880), S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(1895), F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15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(2000), D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(2150)</a:t>
            </a:r>
            <a:endParaRPr lang="en-US" sz="1600" b="0" i="1" dirty="0" smtClean="0"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75000"/>
              <a:buFont typeface="Wingdings" charset="2"/>
              <a:buChar char=""/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Coupled-Channel Model (EBAC):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   </a:t>
            </a:r>
            <a:r>
              <a:rPr lang="en-US" sz="1800" b="0" i="1" dirty="0" smtClean="0">
                <a:latin typeface="+mn-lt"/>
              </a:rPr>
              <a:t>Most relevant: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S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(1650),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(1710),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(1900)</a:t>
            </a:r>
          </a:p>
          <a:p>
            <a:pPr>
              <a:spcAft>
                <a:spcPts val="2400"/>
              </a:spcAft>
            </a:pPr>
            <a:r>
              <a:rPr lang="en-US" sz="1800" b="0" dirty="0" smtClean="0">
                <a:latin typeface="+mn-lt"/>
              </a:rPr>
              <a:t>   </a:t>
            </a:r>
            <a:r>
              <a:rPr lang="en-US" sz="1800" b="0" i="1" dirty="0" smtClean="0">
                <a:latin typeface="+mn-lt"/>
              </a:rPr>
              <a:t>Other required states: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D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15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(1675), F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15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(1680), D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(1700),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(1720)</a:t>
            </a:r>
            <a:endParaRPr lang="en-US" sz="1800" b="0" i="1" dirty="0" smtClean="0">
              <a:latin typeface="Comic Sans MS"/>
              <a:cs typeface="Comic Sans MS"/>
            </a:endParaRPr>
          </a:p>
          <a:p>
            <a:pPr>
              <a:spcAft>
                <a:spcPts val="600"/>
              </a:spcAft>
              <a:buClr>
                <a:srgbClr val="BD0000"/>
              </a:buClr>
              <a:buSzPct val="75000"/>
              <a:buFont typeface="Wingdings" charset="2"/>
              <a:buChar char=""/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Isobar Model (Mart):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   </a:t>
            </a:r>
            <a:r>
              <a:rPr lang="en-US" sz="1800" b="0" i="1" dirty="0" smtClean="0">
                <a:latin typeface="+mn-lt"/>
              </a:rPr>
              <a:t>Most relevant: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S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(1650),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(1720),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11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(1880), P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(1900), D</a:t>
            </a:r>
            <a:r>
              <a:rPr lang="en-US" sz="16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13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(2080)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78913" y="2144956"/>
            <a:ext cx="3173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[Anisovich et al., EPJA 48, 15 (2012)]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4064" y="3406906"/>
            <a:ext cx="3397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[Kamano et al., PRC 88, 035209 (2013)]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10966" y="4647356"/>
            <a:ext cx="3488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[Mart and Kholili, PRC 86, 022201 (2012)]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927" y="5531684"/>
            <a:ext cx="8559800" cy="723275"/>
          </a:xfrm>
          <a:prstGeom prst="rect">
            <a:avLst/>
          </a:prstGeom>
          <a:noFill/>
          <a:ln w="508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Models mostly agree on dominant couplings, but full consistency is lacking</a:t>
            </a:r>
          </a:p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Include electroproduction data in fits – complementary to 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 data</a:t>
            </a:r>
          </a:p>
        </p:txBody>
      </p:sp>
    </p:spTree>
  </p:cSld>
  <p:clrMapOvr>
    <a:masterClrMapping/>
  </p:clrMapOvr>
  <p:transition advTm="102453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639763"/>
          </a:xfrm>
        </p:spPr>
        <p:txBody>
          <a:bodyPr/>
          <a:lstStyle/>
          <a:p>
            <a:r>
              <a:rPr lang="en-US" dirty="0" smtClean="0"/>
              <a:t>Legendre Analysis   </a:t>
            </a:r>
            <a:r>
              <a:rPr lang="en-US" b="0" dirty="0" smtClean="0">
                <a:latin typeface="Comic Sans MS"/>
                <a:cs typeface="Comic Sans MS"/>
              </a:rPr>
              <a:t>ep </a:t>
            </a:r>
            <a:r>
              <a:rPr lang="en-US" b="0" dirty="0" smtClean="0">
                <a:latin typeface="Comic Sans MS"/>
                <a:cs typeface="Comic Sans MS"/>
                <a:sym typeface="Wingdings"/>
              </a:rPr>
              <a:t> K</a:t>
            </a:r>
            <a:r>
              <a:rPr lang="en-US" b="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3600" b="0" dirty="0" smtClean="0">
                <a:latin typeface="Symbol" charset="2"/>
                <a:cs typeface="Symbol" charset="2"/>
                <a:sym typeface="Wingdings"/>
              </a:rPr>
              <a:t>L</a:t>
            </a:r>
            <a:endParaRPr lang="en-US" sz="3600" b="0" dirty="0">
              <a:latin typeface="Comic Sans MS"/>
              <a:cs typeface="Comic Sans MS"/>
            </a:endParaRPr>
          </a:p>
        </p:txBody>
      </p:sp>
      <p:pic>
        <p:nvPicPr>
          <p:cNvPr id="13" name="Picture 12" descr="latex-image-1.pdf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07" y="890651"/>
            <a:ext cx="3974999" cy="80281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1102" y="5563793"/>
            <a:ext cx="8170463" cy="723275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Consistency of dominant N* </a:t>
            </a:r>
            <a:r>
              <a:rPr lang="en-US" sz="1800" b="0" dirty="0" smtClean="0">
                <a:latin typeface="Comic Sans MS"/>
                <a:cs typeface="Comic Sans MS"/>
                <a:sym typeface="Wingdings"/>
              </a:rPr>
              <a:t> K</a:t>
            </a:r>
            <a:r>
              <a:rPr lang="en-US" sz="1800" b="0" baseline="30000" dirty="0" smtClean="0">
                <a:latin typeface="Comic Sans MS"/>
                <a:cs typeface="Comic Sans MS"/>
                <a:sym typeface="Wingdings"/>
              </a:rPr>
              <a:t>+</a:t>
            </a:r>
            <a:r>
              <a:rPr lang="en-US" sz="1800" b="0" dirty="0" smtClean="0"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sz="1800" b="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800" b="0" dirty="0" smtClean="0">
                <a:latin typeface="Comic Sans MS"/>
                <a:cs typeface="Comic Sans MS"/>
              </a:rPr>
              <a:t>couplings with advanced models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… again a complete reaction model is needed for a proper analysis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38861" y="2168937"/>
            <a:ext cx="3833577" cy="26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4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S-wave state at 1650 MeV</a:t>
            </a:r>
          </a:p>
          <a:p>
            <a:pPr>
              <a:spcBef>
                <a:spcPts val="600"/>
              </a:spcBef>
              <a:spcAft>
                <a:spcPts val="54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omic Sans MS"/>
                <a:cs typeface="Comic Sans MS"/>
              </a:rPr>
              <a:t>P-wave states at 1700, 1900 MeV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sz="18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D-wave state at 2000 MeV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38382" y="1637750"/>
            <a:ext cx="4915733" cy="3848258"/>
            <a:chOff x="713232" y="1637742"/>
            <a:chExt cx="3768784" cy="3775123"/>
          </a:xfrm>
        </p:grpSpPr>
        <p:pic>
          <p:nvPicPr>
            <p:cNvPr id="33" name="Picture 32" descr="lam-legfit-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3232" y="1637742"/>
              <a:ext cx="3768784" cy="3775123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>
              <a:cxnSpLocks noChangeAspect="1"/>
            </p:cNvCxnSpPr>
            <p:nvPr/>
          </p:nvCxnSpPr>
          <p:spPr bwMode="auto">
            <a:xfrm rot="5400000">
              <a:off x="1184492" y="31640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" name="Straight Arrow Connector 15"/>
            <p:cNvCxnSpPr>
              <a:cxnSpLocks noChangeAspect="1"/>
            </p:cNvCxnSpPr>
            <p:nvPr/>
          </p:nvCxnSpPr>
          <p:spPr bwMode="auto">
            <a:xfrm rot="16200000" flipH="1">
              <a:off x="1170135" y="20718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8" name="Straight Arrow Connector 17"/>
            <p:cNvCxnSpPr>
              <a:cxnSpLocks noChangeAspect="1"/>
            </p:cNvCxnSpPr>
            <p:nvPr/>
          </p:nvCxnSpPr>
          <p:spPr bwMode="auto">
            <a:xfrm rot="5400000">
              <a:off x="1417785" y="430067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9" name="Straight Arrow Connector 18"/>
            <p:cNvCxnSpPr>
              <a:cxnSpLocks noChangeAspect="1"/>
            </p:cNvCxnSpPr>
            <p:nvPr/>
          </p:nvCxnSpPr>
          <p:spPr bwMode="auto">
            <a:xfrm rot="16200000" flipH="1">
              <a:off x="2408385" y="20718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 bwMode="auto">
            <a:xfrm rot="16200000" flipH="1">
              <a:off x="3646635" y="20718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 bwMode="auto">
            <a:xfrm rot="5400000">
              <a:off x="2460842" y="31640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Arrow Connector 21"/>
            <p:cNvCxnSpPr>
              <a:cxnSpLocks noChangeAspect="1"/>
            </p:cNvCxnSpPr>
            <p:nvPr/>
          </p:nvCxnSpPr>
          <p:spPr bwMode="auto">
            <a:xfrm rot="5400000">
              <a:off x="3730842" y="316402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4" name="Straight Arrow Connector 23"/>
            <p:cNvCxnSpPr>
              <a:cxnSpLocks noChangeAspect="1"/>
            </p:cNvCxnSpPr>
            <p:nvPr/>
          </p:nvCxnSpPr>
          <p:spPr bwMode="auto">
            <a:xfrm rot="5400000">
              <a:off x="2700485" y="430067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>
              <a:cxnSpLocks noChangeAspect="1"/>
            </p:cNvCxnSpPr>
            <p:nvPr/>
          </p:nvCxnSpPr>
          <p:spPr bwMode="auto">
            <a:xfrm rot="5400000">
              <a:off x="4047191" y="4300671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8" name="Straight Arrow Connector 37"/>
            <p:cNvCxnSpPr>
              <a:cxnSpLocks noChangeAspect="1"/>
            </p:cNvCxnSpPr>
            <p:nvPr/>
          </p:nvCxnSpPr>
          <p:spPr bwMode="auto">
            <a:xfrm rot="5400000">
              <a:off x="1307633" y="3294335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9" name="Straight Arrow Connector 38"/>
            <p:cNvCxnSpPr>
              <a:cxnSpLocks noChangeAspect="1"/>
            </p:cNvCxnSpPr>
            <p:nvPr/>
          </p:nvCxnSpPr>
          <p:spPr bwMode="auto">
            <a:xfrm rot="5400000">
              <a:off x="2583983" y="3294335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0" name="Straight Arrow Connector 39"/>
            <p:cNvCxnSpPr>
              <a:cxnSpLocks noChangeAspect="1"/>
            </p:cNvCxnSpPr>
            <p:nvPr/>
          </p:nvCxnSpPr>
          <p:spPr bwMode="auto">
            <a:xfrm rot="5400000">
              <a:off x="3853983" y="3294335"/>
              <a:ext cx="137177" cy="635"/>
            </a:xfrm>
            <a:prstGeom prst="straightConnector1">
              <a:avLst/>
            </a:prstGeom>
            <a:noFill/>
            <a:ln w="15875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1551558" y="1082814"/>
            <a:ext cx="2728468" cy="369332"/>
          </a:xfrm>
          <a:prstGeom prst="rect">
            <a:avLst/>
          </a:prstGeom>
          <a:noFill/>
          <a:ln w="44450">
            <a:solidFill>
              <a:srgbClr val="BD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Coherent Legendre fit:</a:t>
            </a:r>
          </a:p>
        </p:txBody>
      </p:sp>
    </p:spTree>
  </p:cSld>
  <p:clrMapOvr>
    <a:masterClrMapping/>
  </p:clrMapOvr>
  <p:transition advTm="65621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"/>
            <a:ext cx="9144000" cy="639763"/>
          </a:xfrm>
        </p:spPr>
        <p:txBody>
          <a:bodyPr/>
          <a:lstStyle/>
          <a:p>
            <a:r>
              <a:rPr lang="en-US" dirty="0" smtClean="0"/>
              <a:t>KY Reaction Model </a:t>
            </a:r>
            <a:r>
              <a:rPr lang="mr-IN" dirty="0" smtClean="0"/>
              <a:t>–</a:t>
            </a:r>
            <a:r>
              <a:rPr lang="en-US" dirty="0" smtClean="0"/>
              <a:t> Single Channel</a:t>
            </a:r>
            <a:endParaRPr lang="en-US" dirty="0"/>
          </a:p>
        </p:txBody>
      </p:sp>
      <p:pic>
        <p:nvPicPr>
          <p:cNvPr id="62" name="Picture 61" descr="corthals-fig1.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2656" y="1210739"/>
            <a:ext cx="4315968" cy="24223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8376" y="3626465"/>
            <a:ext cx="39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62295" y="2223446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cross section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989242"/>
            <a:ext cx="4447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Work is underway to develop the Ghent Regge plus Resonance (RPR) model: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17649" y="1792236"/>
            <a:ext cx="423624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1600" b="0" dirty="0" smtClean="0">
                <a:latin typeface="Comic Sans MS"/>
                <a:cs typeface="Comic Sans MS"/>
              </a:rPr>
              <a:t>Update RPR electrocoupling parameters to be consistent with results from CLAS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1600" b="0" dirty="0" smtClean="0">
                <a:latin typeface="Comic Sans MS"/>
                <a:cs typeface="Comic Sans MS"/>
              </a:rPr>
              <a:t> Refit model to CLAS </a:t>
            </a:r>
            <a:r>
              <a:rPr lang="en-US" sz="1600" b="0" dirty="0" smtClean="0">
                <a:latin typeface="Symbol" charset="2"/>
                <a:cs typeface="Symbol" charset="2"/>
              </a:rPr>
              <a:t>g</a:t>
            </a:r>
            <a:r>
              <a:rPr lang="en-US" sz="1600" b="0" dirty="0" smtClean="0">
                <a:latin typeface="Comic Sans MS"/>
                <a:cs typeface="Comic Sans MS"/>
              </a:rPr>
              <a:t>p and </a:t>
            </a:r>
            <a:r>
              <a:rPr lang="en-US" sz="1600" b="0" dirty="0" smtClean="0">
                <a:latin typeface="Symbol" charset="2"/>
                <a:cs typeface="Symbol" charset="2"/>
              </a:rPr>
              <a:t>g</a:t>
            </a:r>
            <a:r>
              <a:rPr lang="en-US" sz="1600" b="0" baseline="-25000" dirty="0" smtClean="0">
                <a:latin typeface="Comic Sans MS"/>
                <a:cs typeface="Comic Sans MS"/>
              </a:rPr>
              <a:t>v</a:t>
            </a:r>
            <a:r>
              <a:rPr lang="en-US" sz="1600" b="0" dirty="0" smtClean="0">
                <a:latin typeface="Comic Sans MS"/>
                <a:cs typeface="Comic Sans MS"/>
              </a:rPr>
              <a:t>p data: </a:t>
            </a:r>
          </a:p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W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 2.6 GeV, Q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  4 GeV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2</a:t>
            </a:r>
          </a:p>
          <a:p>
            <a:pPr>
              <a:spcBef>
                <a:spcPts val="300"/>
              </a:spcBef>
              <a:spcAft>
                <a:spcPts val="6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1600" b="0" dirty="0" smtClean="0">
                <a:latin typeface="Comic Sans MS"/>
                <a:cs typeface="Comic Sans MS"/>
                <a:sym typeface="Wingdings"/>
              </a:rPr>
              <a:t> Extend model to CLAS12 kinematics:</a:t>
            </a:r>
          </a:p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W  3 GeV, Q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  12 GeV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Comic Sans MS"/>
                <a:cs typeface="Comic Sans MS"/>
                <a:sym typeface="Wingdings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[DeCruz et al., PRC 86, 015212 (2012)]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7101" y="4285755"/>
            <a:ext cx="410817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Background: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 Exchange of K(494)/K*(892) Regge trajectories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 Parameterized by 3 coupling strengths/2 phases</a:t>
            </a:r>
          </a:p>
          <a:p>
            <a:pPr marL="111125" indent="-111125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Background tuned to high-energy data and CLAS data in resonance region</a:t>
            </a:r>
          </a:p>
          <a:p>
            <a:pPr marL="111125" indent="-111125"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Significant under-prediction of strength will require addition of contact term F(Q</a:t>
            </a:r>
            <a:r>
              <a:rPr lang="en-US" sz="1400" b="0" i="1" baseline="30000" dirty="0" smtClean="0">
                <a:solidFill>
                  <a:srgbClr val="3C8C93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,t)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509" y="4287520"/>
            <a:ext cx="4710113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 charset="0"/>
                <a:ea typeface="Comic Sans MS" charset="0"/>
                <a:cs typeface="Comic Sans MS" charset="0"/>
              </a:rPr>
              <a:t>Resonances: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Standard isobar model N* states with J=1/2, 3/2, 5/2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EM form factors from Bonn CQM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11 s-channel resonance candidates with W &lt; 2 GeV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Fit model to world </a:t>
            </a: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 data over full angular range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Model not constrained by CLAS electroproduction data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 rot="16200000" flipH="1">
            <a:off x="3794104" y="5370661"/>
            <a:ext cx="1847088" cy="0"/>
          </a:xfrm>
          <a:prstGeom prst="line">
            <a:avLst/>
          </a:prstGeom>
          <a:noFill/>
          <a:ln w="38100" cap="rnd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52549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"/>
            <a:ext cx="9144000" cy="639763"/>
          </a:xfrm>
        </p:spPr>
        <p:txBody>
          <a:bodyPr/>
          <a:lstStyle/>
          <a:p>
            <a:r>
              <a:rPr lang="en-US" dirty="0" smtClean="0"/>
              <a:t>KY Reaction Model </a:t>
            </a:r>
            <a:r>
              <a:rPr lang="mr-IN" dirty="0" smtClean="0"/>
              <a:t>–</a:t>
            </a:r>
            <a:r>
              <a:rPr lang="en-US" dirty="0" smtClean="0"/>
              <a:t> Coupled Channel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" y="1021202"/>
            <a:ext cx="2476500" cy="1739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b="36931"/>
          <a:stretch/>
        </p:blipFill>
        <p:spPr>
          <a:xfrm>
            <a:off x="257908" y="4130210"/>
            <a:ext cx="8859585" cy="1312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1986" y="3830358"/>
            <a:ext cx="5178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Potential approximated by energy-dependent polynomials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93"/>
          <a:stretch/>
        </p:blipFill>
        <p:spPr>
          <a:xfrm>
            <a:off x="177898" y="2845990"/>
            <a:ext cx="2636520" cy="10250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5870" y="3820131"/>
            <a:ext cx="152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dirty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p</a:t>
            </a:r>
            <a:r>
              <a:rPr lang="en-US" sz="1200" b="0" dirty="0" smtClean="0">
                <a:solidFill>
                  <a:srgbClr val="008000"/>
                </a:solidFill>
                <a:latin typeface="Comic Sans MS" charset="0"/>
                <a:ea typeface="Comic Sans MS" charset="0"/>
                <a:cs typeface="Comic Sans MS" charset="0"/>
              </a:rPr>
              <a:t>artial wave basis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1086" y="1011688"/>
            <a:ext cx="613219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Coupled-channel approaches: </a:t>
            </a:r>
          </a:p>
          <a:p>
            <a:pPr>
              <a:spcAft>
                <a:spcPts val="0"/>
              </a:spcAft>
            </a:pPr>
            <a:r>
              <a:rPr lang="en-US" sz="1600" b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     ANL-Osaka (EBAC), Dubna-Mainz-Taipei, Julich-Bonn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9380">
            <a:off x="2620607" y="1998336"/>
            <a:ext cx="411480" cy="4114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046660" y="1833073"/>
            <a:ext cx="6056243" cy="1617716"/>
            <a:chOff x="3046660" y="1833073"/>
            <a:chExt cx="6056243" cy="16177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05"/>
            <a:stretch/>
          </p:blipFill>
          <p:spPr>
            <a:xfrm>
              <a:off x="3046660" y="1873796"/>
              <a:ext cx="6056243" cy="157699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08946" y="1835987"/>
              <a:ext cx="3657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0" dirty="0">
                  <a:latin typeface="Symbol" charset="2"/>
                  <a:ea typeface="Symbol" charset="2"/>
                  <a:cs typeface="Symbol" charset="2"/>
                </a:rPr>
                <a:t>g</a:t>
              </a:r>
              <a:r>
                <a:rPr lang="en-US" sz="1200" b="0" dirty="0" smtClean="0">
                  <a:latin typeface="Symbol" charset="2"/>
                  <a:ea typeface="Symbol" charset="2"/>
                  <a:cs typeface="Symbol" charset="2"/>
                </a:rPr>
                <a:t>*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446999" y="1835986"/>
              <a:ext cx="3657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b="0" dirty="0">
                  <a:latin typeface="Symbol" charset="2"/>
                  <a:ea typeface="Symbol" charset="2"/>
                  <a:cs typeface="Symbol" charset="2"/>
                </a:rPr>
                <a:t>g</a:t>
              </a:r>
              <a:r>
                <a:rPr lang="en-US" sz="1200" b="0" dirty="0" smtClean="0">
                  <a:latin typeface="Symbol" charset="2"/>
                  <a:ea typeface="Symbol" charset="2"/>
                  <a:cs typeface="Symbol" charset="2"/>
                </a:rPr>
                <a:t>*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68580" y="2662292"/>
              <a:ext cx="3082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0" dirty="0" smtClean="0">
                  <a:latin typeface="Comic Sans MS" charset="0"/>
                  <a:ea typeface="Comic Sans MS" charset="0"/>
                  <a:cs typeface="Comic Sans MS" charset="0"/>
                </a:rPr>
                <a:t>Y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89198" y="2608818"/>
              <a:ext cx="3082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0" dirty="0" smtClean="0">
                  <a:latin typeface="Comic Sans MS" charset="0"/>
                  <a:ea typeface="Comic Sans MS" charset="0"/>
                  <a:cs typeface="Comic Sans MS" charset="0"/>
                </a:rPr>
                <a:t>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8946" y="2656588"/>
              <a:ext cx="3082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0" dirty="0">
                  <a:latin typeface="Comic Sans MS" charset="0"/>
                  <a:ea typeface="Comic Sans MS" charset="0"/>
                  <a:cs typeface="Comic Sans MS" charset="0"/>
                </a:rPr>
                <a:t>N</a:t>
              </a:r>
              <a:endParaRPr lang="en-US" sz="1200" b="0" dirty="0" smtClean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68957" y="2654890"/>
              <a:ext cx="3082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0" dirty="0">
                  <a:latin typeface="Comic Sans MS" charset="0"/>
                  <a:ea typeface="Comic Sans MS" charset="0"/>
                  <a:cs typeface="Comic Sans MS" charset="0"/>
                </a:rPr>
                <a:t>N</a:t>
              </a:r>
              <a:endParaRPr lang="en-US" sz="1200" b="0" dirty="0" smtClean="0">
                <a:latin typeface="Comic Sans MS" charset="0"/>
                <a:ea typeface="Comic Sans MS" charset="0"/>
                <a:cs typeface="Comic Sans MS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0040" y="1833073"/>
              <a:ext cx="6150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dirty="0">
                  <a:latin typeface="Symbol" charset="2"/>
                  <a:ea typeface="Symbol" charset="2"/>
                  <a:cs typeface="Symbol" charset="2"/>
                </a:rPr>
                <a:t>p</a:t>
              </a:r>
              <a:r>
                <a:rPr lang="en-US" sz="1400" b="0" dirty="0" smtClean="0">
                  <a:latin typeface="Comic Sans MS" charset="0"/>
                  <a:ea typeface="Comic Sans MS" charset="0"/>
                  <a:cs typeface="Comic Sans MS" charset="0"/>
                </a:rPr>
                <a:t>,</a:t>
              </a:r>
              <a:r>
                <a:rPr lang="en-US" sz="1400" b="0" dirty="0" smtClean="0">
                  <a:latin typeface="Symbol" charset="2"/>
                  <a:ea typeface="Symbol" charset="2"/>
                  <a:cs typeface="Symbol" charset="2"/>
                </a:rPr>
                <a:t>h</a:t>
              </a:r>
              <a:r>
                <a:rPr lang="en-US" sz="1400" b="0" dirty="0" smtClean="0">
                  <a:latin typeface="Comic Sans MS" charset="0"/>
                  <a:ea typeface="Comic Sans MS" charset="0"/>
                  <a:cs typeface="Comic Sans MS" charset="0"/>
                </a:rPr>
                <a:t>,K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87824" y="1844665"/>
              <a:ext cx="61507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0" dirty="0">
                  <a:latin typeface="Symbol" charset="2"/>
                  <a:ea typeface="Symbol" charset="2"/>
                  <a:cs typeface="Symbol" charset="2"/>
                </a:rPr>
                <a:t>p</a:t>
              </a:r>
              <a:r>
                <a:rPr lang="en-US" sz="1400" b="0" dirty="0" smtClean="0">
                  <a:latin typeface="Comic Sans MS" charset="0"/>
                  <a:ea typeface="Comic Sans MS" charset="0"/>
                  <a:cs typeface="Comic Sans MS" charset="0"/>
                </a:rPr>
                <a:t>,</a:t>
              </a:r>
              <a:r>
                <a:rPr lang="en-US" sz="1400" b="0" dirty="0" smtClean="0">
                  <a:latin typeface="Symbol" charset="2"/>
                  <a:ea typeface="Symbol" charset="2"/>
                  <a:cs typeface="Symbol" charset="2"/>
                </a:rPr>
                <a:t>h</a:t>
              </a:r>
              <a:r>
                <a:rPr lang="en-US" sz="1400" b="0" dirty="0" smtClean="0">
                  <a:latin typeface="Comic Sans MS" charset="0"/>
                  <a:ea typeface="Comic Sans MS" charset="0"/>
                  <a:cs typeface="Comic Sans MS" charset="0"/>
                </a:rPr>
                <a:t>,K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723467" y="2493148"/>
            <a:ext cx="4572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0" i="1" dirty="0" smtClean="0">
                <a:latin typeface="Times" charset="0"/>
                <a:ea typeface="Times" charset="0"/>
                <a:cs typeface="Times" charset="0"/>
              </a:rPr>
              <a:t>Y(p</a:t>
            </a:r>
            <a:r>
              <a:rPr lang="en-US" sz="1000" b="0" i="1" baseline="-25000" dirty="0" smtClean="0">
                <a:latin typeface="Times" charset="0"/>
                <a:ea typeface="Times" charset="0"/>
                <a:cs typeface="Times" charset="0"/>
              </a:rPr>
              <a:t>f</a:t>
            </a:r>
            <a:r>
              <a:rPr lang="en-US" sz="1000" b="0" i="1" dirty="0" smtClean="0">
                <a:latin typeface="Times" charset="0"/>
                <a:ea typeface="Times" charset="0"/>
                <a:cs typeface="Times" charset="0"/>
              </a:rPr>
              <a:t>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03" r="10329" b="1372"/>
          <a:stretch/>
        </p:blipFill>
        <p:spPr>
          <a:xfrm>
            <a:off x="622400" y="5537596"/>
            <a:ext cx="8043131" cy="7205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204596" y="3460733"/>
            <a:ext cx="4096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sz="1600" b="0" baseline="-25000" dirty="0" smtClean="0">
                <a:solidFill>
                  <a:srgbClr val="7030A0"/>
                </a:solidFill>
                <a:latin typeface="Symbol" charset="2"/>
                <a:ea typeface="Symbol" charset="2"/>
                <a:cs typeface="Symbol" charset="2"/>
              </a:rPr>
              <a:t>mk</a:t>
            </a:r>
            <a:r>
              <a:rPr lang="en-US" sz="1600" b="0" dirty="0" smtClean="0">
                <a:solidFill>
                  <a:srgbClr val="7030A0"/>
                </a:solidFill>
                <a:latin typeface="Comic Sans MS" charset="0"/>
                <a:ea typeface="Comic Sans MS" charset="0"/>
                <a:cs typeface="Comic Sans MS" charset="0"/>
              </a:rPr>
              <a:t>: hadronic T-matrix (analytic, unitary)</a:t>
            </a:r>
          </a:p>
        </p:txBody>
      </p:sp>
    </p:spTree>
    <p:extLst>
      <p:ext uri="{BB962C8B-B14F-4D97-AF65-F5344CB8AC3E}">
        <p14:creationId xmlns:p14="http://schemas.microsoft.com/office/powerpoint/2010/main" val="1193623805"/>
      </p:ext>
    </p:extLst>
  </p:cSld>
  <p:clrMapOvr>
    <a:masterClrMapping/>
  </p:clrMapOvr>
  <p:transition advTm="52549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roper-mod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86161" y="1109957"/>
            <a:ext cx="3080009" cy="2752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Exploring Hadron Mass Generation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5098" y="4499681"/>
            <a:ext cx="8282990" cy="1777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DSE calculations of FFs for both ground and excited N* states using the same running dressed quark mass function describe the data for Q</a:t>
            </a:r>
            <a:r>
              <a:rPr lang="en-US" sz="1800" b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 2.0 GeV</a:t>
            </a:r>
            <a:r>
              <a:rPr lang="en-US" sz="1800" b="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b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This provides strong evidence for:</a:t>
            </a:r>
          </a:p>
          <a:p>
            <a:pPr marL="225425" lvl="0" indent="-112713">
              <a:spcAft>
                <a:spcPts val="300"/>
              </a:spcAft>
              <a:defRPr/>
            </a:pP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the relevance of dressed quarks with dynamically generated masses</a:t>
            </a:r>
          </a:p>
          <a:p>
            <a:pPr marL="225425" lvl="0" indent="-112713">
              <a:defRPr/>
            </a:pP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that the dressed-quark mass function can be “measured” as it influences and determines many experimental observables</a:t>
            </a:r>
            <a:endParaRPr lang="en-US" sz="1600" b="0" i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6221" y="4098573"/>
            <a:ext cx="842783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[DSE: Segovia, Few Body Syst. 57, 461 (2015);  LF RQM: Aznauryan/Burkert, arXiv:1603.06692, (2016)]</a:t>
            </a:r>
          </a:p>
        </p:txBody>
      </p:sp>
      <p:pic>
        <p:nvPicPr>
          <p:cNvPr id="19" name="Picture 18" descr="greenmar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8" y="4627560"/>
            <a:ext cx="203200" cy="203200"/>
          </a:xfrm>
          <a:prstGeom prst="rect">
            <a:avLst/>
          </a:prstGeom>
        </p:spPr>
      </p:pic>
      <p:pic>
        <p:nvPicPr>
          <p:cNvPr id="4" name="Picture 3" descr="Screen Shot 2016-06-27 at 1.22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61" y="1070294"/>
            <a:ext cx="3608832" cy="2999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125" y="1129069"/>
            <a:ext cx="1543906" cy="55399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</a:t>
            </a:r>
            <a:r>
              <a:rPr lang="en-US" sz="14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sz="1600" b="0" dirty="0" smtClean="0">
                <a:solidFill>
                  <a:srgbClr val="000090"/>
                </a:solidFill>
                <a:latin typeface="Symbol" charset="2"/>
                <a:cs typeface="Symbol" charset="2"/>
                <a:sym typeface="Wingdings"/>
              </a:rPr>
              <a:t>D</a:t>
            </a:r>
            <a:r>
              <a:rPr lang="en-US" sz="14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(1232)3/2</a:t>
            </a:r>
            <a:r>
              <a:rPr lang="en-US" sz="1400" b="0" baseline="3000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+</a:t>
            </a:r>
            <a:r>
              <a:rPr lang="en-US" sz="14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 Magnetic FF</a:t>
            </a:r>
            <a:endParaRPr lang="en-US" sz="14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4034" y="1108781"/>
            <a:ext cx="1347556" cy="2564810"/>
          </a:xfrm>
          <a:prstGeom prst="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6739" y="2116472"/>
            <a:ext cx="1126912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0" dirty="0" smtClean="0">
                <a:latin typeface="+mn-lt"/>
              </a:rPr>
              <a:t>Substantial contributions from M-B cloud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937218" y="3891490"/>
            <a:ext cx="2778211" cy="1318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5400000">
            <a:off x="2521530" y="2454426"/>
            <a:ext cx="3022781" cy="2041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65807" y="1677610"/>
            <a:ext cx="935470" cy="38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b="0" dirty="0" smtClean="0">
                <a:latin typeface="+mn-lt"/>
              </a:rPr>
              <a:t>quark core dominance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55034" y="1124698"/>
            <a:ext cx="1358704" cy="3577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N(1440)1/2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21612" y="1095560"/>
            <a:ext cx="696792" cy="330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78267" y="1646573"/>
            <a:ext cx="1877038" cy="33855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DSE calculations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8800" y="1144401"/>
            <a:ext cx="59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G</a:t>
            </a:r>
            <a:r>
              <a:rPr lang="en-US" sz="1800" b="0" i="1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M</a:t>
            </a:r>
            <a:r>
              <a:rPr lang="en-US" sz="18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*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35790" y="2114574"/>
            <a:ext cx="328850" cy="5216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725989" y="3883650"/>
            <a:ext cx="759756" cy="158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45011" y="3789472"/>
            <a:ext cx="980413" cy="2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48412" y="2237874"/>
            <a:ext cx="129088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b="0" dirty="0" smtClean="0">
                <a:latin typeface="Comic Sans MS"/>
                <a:cs typeface="Comic Sans MS"/>
              </a:rPr>
              <a:t>quark mass:</a:t>
            </a:r>
          </a:p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   frozen</a:t>
            </a:r>
          </a:p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3366FF"/>
                </a:solidFill>
                <a:latin typeface="Comic Sans MS"/>
                <a:cs typeface="Comic Sans MS"/>
              </a:rPr>
              <a:t>   running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V="1">
            <a:off x="7771646" y="2738165"/>
            <a:ext cx="603504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7776632" y="3045512"/>
            <a:ext cx="603504" cy="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 bwMode="auto">
          <a:xfrm>
            <a:off x="4152273" y="1120509"/>
            <a:ext cx="663283" cy="2553082"/>
          </a:xfrm>
          <a:prstGeom prst="rect">
            <a:avLst/>
          </a:prstGeom>
          <a:solidFill>
            <a:schemeClr val="bg2">
              <a:lumMod val="60000"/>
              <a:lumOff val="4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821" y="1072998"/>
            <a:ext cx="366331" cy="27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80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60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40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20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  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-20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-40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-60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000" b="0" dirty="0" smtClean="0">
                <a:latin typeface="+mn-lt"/>
              </a:rPr>
              <a:t>-80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18610" y="3672907"/>
            <a:ext cx="2830664" cy="16391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0" dirty="0" smtClean="0">
                <a:latin typeface="+mn-lt"/>
              </a:rPr>
              <a:t>0           1             2            3           4            5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0208" y="3799894"/>
            <a:ext cx="980413" cy="27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pic>
        <p:nvPicPr>
          <p:cNvPr id="39" name="Picture 38" descr="Screen Shot 2016-11-06 at 8.34.35 AM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467070" y="2870953"/>
            <a:ext cx="422790" cy="679704"/>
          </a:xfrm>
          <a:prstGeom prst="rect">
            <a:avLst/>
          </a:prstGeom>
        </p:spPr>
      </p:pic>
    </p:spTree>
  </p:cSld>
  <p:clrMapOvr>
    <a:masterClrMapping/>
  </p:clrMapOvr>
  <p:transition advTm="62933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Dynamical Mass of Light Dressed Quarks</a:t>
            </a:r>
            <a:endParaRPr lang="en-US" dirty="0"/>
          </a:p>
        </p:txBody>
      </p:sp>
      <p:pic>
        <p:nvPicPr>
          <p:cNvPr id="11" name="Picture 6" descr="quark-mass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3" y="1020137"/>
            <a:ext cx="476250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228136" y="1078668"/>
            <a:ext cx="380543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marL="176213" indent="-176213" algn="l">
              <a:buClr>
                <a:srgbClr val="FF6600"/>
              </a:buClr>
              <a:buSzPct val="50000"/>
              <a:buFont typeface="Wingdings" charset="2"/>
              <a:buChar char=""/>
            </a:pP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Theory predicts the </a:t>
            </a:r>
            <a:r>
              <a:rPr lang="en-US" sz="1800" b="0" dirty="0">
                <a:solidFill>
                  <a:srgbClr val="333399"/>
                </a:solidFill>
                <a:latin typeface="Comic Sans MS"/>
                <a:cs typeface="Comic Sans MS"/>
              </a:rPr>
              <a:t>dynamical generation of the </a:t>
            </a: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momentum-dependent </a:t>
            </a:r>
            <a:r>
              <a:rPr lang="en-US" sz="1800" b="0" dirty="0">
                <a:solidFill>
                  <a:srgbClr val="333399"/>
                </a:solidFill>
                <a:latin typeface="Comic Sans MS"/>
                <a:cs typeface="Comic Sans MS"/>
              </a:rPr>
              <a:t>dressed quark </a:t>
            </a: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mass due to presence of gluon field</a:t>
            </a:r>
          </a:p>
          <a:p>
            <a:pPr marL="176213" indent="-176213" algn="l">
              <a:buSzPct val="50000"/>
              <a:buFont typeface="Wingdings" charset="2"/>
              <a:buChar char=""/>
            </a:pPr>
            <a:endParaRPr lang="en-US" sz="1800" b="0" dirty="0" smtClean="0">
              <a:solidFill>
                <a:srgbClr val="333399"/>
              </a:solidFill>
              <a:latin typeface="Comic Sans MS"/>
              <a:cs typeface="Comic Sans MS"/>
            </a:endParaRPr>
          </a:p>
          <a:p>
            <a:pPr marL="176213" indent="-176213" algn="l">
              <a:buClr>
                <a:srgbClr val="FF6600"/>
              </a:buClr>
              <a:buSzPct val="50000"/>
              <a:buFont typeface="Wingdings" charset="2"/>
              <a:buChar char=""/>
            </a:pP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These </a:t>
            </a:r>
            <a:r>
              <a:rPr lang="en-US" sz="1800" b="0" dirty="0">
                <a:solidFill>
                  <a:srgbClr val="333399"/>
                </a:solidFill>
                <a:latin typeface="Comic Sans MS"/>
                <a:cs typeface="Comic Sans MS"/>
              </a:rPr>
              <a:t>dynamical contributions account for more than 98% of the dressed light quark </a:t>
            </a: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mass</a:t>
            </a:r>
          </a:p>
          <a:p>
            <a:pPr marL="176213" indent="-176213" algn="l">
              <a:buClr>
                <a:srgbClr val="FF6600"/>
              </a:buClr>
              <a:buSzPct val="50000"/>
              <a:buFont typeface="Wingdings" charset="2"/>
              <a:buChar char=""/>
            </a:pPr>
            <a:endParaRPr lang="en-US" sz="1800" b="0" dirty="0" smtClean="0">
              <a:solidFill>
                <a:srgbClr val="333399"/>
              </a:solidFill>
              <a:latin typeface="Comic Sans MS"/>
              <a:cs typeface="Comic Sans MS"/>
            </a:endParaRPr>
          </a:p>
          <a:p>
            <a:pPr marL="176213" indent="-176213" algn="l">
              <a:buClr>
                <a:srgbClr val="FF6600"/>
              </a:buClr>
              <a:buSzPct val="50000"/>
              <a:buFont typeface="Wingdings" charset="2"/>
              <a:buChar char=""/>
            </a:pP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Data from CLAS/CLAS12 span Q</a:t>
            </a:r>
            <a:r>
              <a:rPr lang="en-US" sz="1800" b="0" baseline="30000" dirty="0" smtClean="0">
                <a:solidFill>
                  <a:srgbClr val="333399"/>
                </a:solidFill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</a:rPr>
              <a:t> from 1 </a:t>
            </a:r>
            <a:r>
              <a:rPr lang="en-US" sz="1800" b="0" dirty="0" smtClean="0">
                <a:solidFill>
                  <a:srgbClr val="333399"/>
                </a:solidFill>
                <a:latin typeface="Comic Sans MS"/>
                <a:cs typeface="Comic Sans MS"/>
                <a:sym typeface="Wingdings"/>
              </a:rPr>
              <a:t> 12 GeV</a:t>
            </a:r>
            <a:r>
              <a:rPr lang="en-US" sz="1800" b="0" baseline="30000" dirty="0" smtClean="0">
                <a:solidFill>
                  <a:srgbClr val="333399"/>
                </a:solidFill>
                <a:latin typeface="Comic Sans MS"/>
                <a:cs typeface="Comic Sans MS"/>
                <a:sym typeface="Wingdings"/>
              </a:rPr>
              <a:t>2</a:t>
            </a:r>
            <a:endParaRPr lang="en-US" sz="1800" b="0" baseline="30000" dirty="0">
              <a:solidFill>
                <a:srgbClr val="333399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8195" y="5561184"/>
            <a:ext cx="8222474" cy="707886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N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* electrocouplings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for 1 &lt; Q</a:t>
            </a:r>
            <a:r>
              <a:rPr lang="en-US" sz="2000" b="0" baseline="30000" dirty="0" smtClean="0">
                <a:solidFill>
                  <a:srgbClr val="C00000"/>
                </a:solidFill>
                <a:latin typeface="Comic Sans MS"/>
                <a:cs typeface="Comic Sans MS"/>
              </a:rPr>
              <a:t>2 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&lt; 12 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GeV</a:t>
            </a:r>
            <a:r>
              <a:rPr lang="en-US" sz="2000" b="0" baseline="30000" dirty="0">
                <a:solidFill>
                  <a:srgbClr val="C00000"/>
                </a:solidFill>
                <a:latin typeface="Comic Sans MS"/>
                <a:cs typeface="Comic Sans MS"/>
              </a:rPr>
              <a:t>2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 will allow us to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map 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the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evolution 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of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 the dressed </a:t>
            </a:r>
            <a:r>
              <a:rPr lang="en-US" sz="2000" b="0" dirty="0">
                <a:solidFill>
                  <a:srgbClr val="C00000"/>
                </a:solidFill>
                <a:latin typeface="Comic Sans MS"/>
                <a:cs typeface="Comic Sans MS"/>
              </a:rPr>
              <a:t>quark </a:t>
            </a:r>
            <a:r>
              <a:rPr lang="en-US" sz="2000" b="0" dirty="0" smtClean="0">
                <a:solidFill>
                  <a:srgbClr val="C00000"/>
                </a:solidFill>
                <a:latin typeface="Comic Sans MS"/>
                <a:cs typeface="Comic Sans MS"/>
              </a:rPr>
              <a:t>mass in the transition regime</a:t>
            </a:r>
            <a:endParaRPr lang="en-US" sz="2000" b="0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3206750" y="4444375"/>
            <a:ext cx="1568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per dressed quark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608527" y="1708869"/>
            <a:ext cx="234478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0" i="1" dirty="0">
                <a:solidFill>
                  <a:srgbClr val="993366"/>
                </a:solidFill>
                <a:latin typeface="Comic Sans MS"/>
                <a:cs typeface="Comic Sans MS"/>
              </a:rPr>
              <a:t>DSE:</a:t>
            </a:r>
            <a:r>
              <a:rPr lang="en-US" sz="1200" b="0" i="1" dirty="0" smtClean="0">
                <a:solidFill>
                  <a:srgbClr val="993366"/>
                </a:solidFill>
                <a:latin typeface="Comic Sans MS"/>
                <a:cs typeface="Comic Sans MS"/>
              </a:rPr>
              <a:t> curves, LQCD</a:t>
            </a:r>
            <a:r>
              <a:rPr lang="en-US" sz="1200" b="0" i="1" dirty="0">
                <a:solidFill>
                  <a:srgbClr val="993366"/>
                </a:solidFill>
                <a:latin typeface="Comic Sans MS"/>
                <a:cs typeface="Comic Sans MS"/>
              </a:rPr>
              <a:t>: triangles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2910" y="4922696"/>
            <a:ext cx="1458472" cy="307777"/>
          </a:xfrm>
          <a:prstGeom prst="rect">
            <a:avLst/>
          </a:prstGeom>
          <a:noFill/>
          <a:ln w="38100">
            <a:solidFill>
              <a:srgbClr val="BD0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dressed quarks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4302" y="4919472"/>
            <a:ext cx="1193296" cy="307777"/>
          </a:xfrm>
          <a:prstGeom prst="rect">
            <a:avLst/>
          </a:prstGeom>
          <a:noFill/>
          <a:ln w="38100">
            <a:solidFill>
              <a:srgbClr val="BD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bare quarks</a:t>
            </a:r>
          </a:p>
        </p:txBody>
      </p:sp>
      <p:pic>
        <p:nvPicPr>
          <p:cNvPr id="23" name="Picture 22" descr="Screen Shot 2016-09-08 at 9.36.13 AM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4178" y="4898201"/>
            <a:ext cx="2506093" cy="34036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1148522" y="1050636"/>
            <a:ext cx="1195205" cy="3209637"/>
          </a:xfrm>
          <a:prstGeom prst="rect">
            <a:avLst/>
          </a:prstGeom>
          <a:solidFill>
            <a:schemeClr val="bg1">
              <a:lumMod val="85000"/>
              <a:alpha val="38000"/>
            </a:schemeClr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82264" y="3734460"/>
            <a:ext cx="1347304" cy="548640"/>
            <a:chOff x="6007653" y="4386028"/>
            <a:chExt cx="1347304" cy="548640"/>
          </a:xfrm>
        </p:grpSpPr>
        <p:sp>
          <p:nvSpPr>
            <p:cNvPr id="26" name="TextBox 25"/>
            <p:cNvSpPr txBox="1"/>
            <p:nvPr/>
          </p:nvSpPr>
          <p:spPr>
            <a:xfrm>
              <a:off x="6007653" y="4549913"/>
              <a:ext cx="134730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000" b="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CLAS         CLAS12</a:t>
              </a:r>
            </a:p>
          </p:txBody>
        </p:sp>
        <p:sp>
          <p:nvSpPr>
            <p:cNvPr id="27" name="Left-Right Arrow 26"/>
            <p:cNvSpPr/>
            <p:nvPr/>
          </p:nvSpPr>
          <p:spPr bwMode="auto">
            <a:xfrm>
              <a:off x="6170433" y="4386028"/>
              <a:ext cx="822960" cy="548640"/>
            </a:xfrm>
            <a:prstGeom prst="leftRightArrow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sp>
        <p:sp>
          <p:nvSpPr>
            <p:cNvPr id="28" name="Left-Right Arrow 27"/>
            <p:cNvSpPr/>
            <p:nvPr/>
          </p:nvSpPr>
          <p:spPr bwMode="auto">
            <a:xfrm>
              <a:off x="6460433" y="4616174"/>
              <a:ext cx="287131" cy="121478"/>
            </a:xfrm>
            <a:prstGeom prst="leftRightArrow">
              <a:avLst/>
            </a:prstGeom>
            <a:solidFill>
              <a:srgbClr val="FFFF00"/>
            </a:solidFill>
            <a:ln w="15875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313233"/>
      </p:ext>
    </p:extLst>
  </p:cSld>
  <p:clrMapOvr>
    <a:masterClrMapping/>
  </p:clrMapOvr>
  <p:transition advTm="816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6-11-08 at 7.46.55 AM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5" y="985283"/>
            <a:ext cx="7389368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94"/>
            <a:ext cx="9144000" cy="639763"/>
          </a:xfrm>
        </p:spPr>
        <p:txBody>
          <a:bodyPr/>
          <a:lstStyle/>
          <a:p>
            <a:r>
              <a:rPr lang="en-US" dirty="0" smtClean="0"/>
              <a:t>N* Spectrum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835" y="5472975"/>
            <a:ext cx="4566909" cy="369332"/>
          </a:xfrm>
          <a:prstGeom prst="rect">
            <a:avLst/>
          </a:prstGeom>
          <a:noFill/>
          <a:ln w="3175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Recent LQCD predictions support CQM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5498" y="4852433"/>
            <a:ext cx="4467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Löring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Metsch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, 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Petry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, Eur. Phys. J. A 10, 395 (2001)]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83738" y="3767508"/>
            <a:ext cx="127000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RCQM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7308" y="1057447"/>
            <a:ext cx="1187776" cy="1092607"/>
          </a:xfrm>
          <a:prstGeom prst="rect">
            <a:avLst/>
          </a:prstGeom>
          <a:noFill/>
          <a:ln w="50800"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KY</a:t>
            </a:r>
          </a:p>
          <a:p>
            <a:pPr algn="ctr">
              <a:spcAft>
                <a:spcPts val="0"/>
              </a:spcAft>
            </a:pPr>
            <a:r>
              <a:rPr lang="en-US" sz="1400" b="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sensitive to higher mass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9572" y="1094938"/>
            <a:ext cx="1171448" cy="584776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660066"/>
                </a:solidFill>
                <a:latin typeface="Comic Sans MS"/>
                <a:cs typeface="Comic Sans MS"/>
              </a:rPr>
              <a:t>missing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538054" y="1049128"/>
            <a:ext cx="127149" cy="2142546"/>
          </a:xfrm>
          <a:prstGeom prst="rect">
            <a:avLst/>
          </a:prstGeom>
          <a:solidFill>
            <a:srgbClr val="FFFF00"/>
          </a:solidFill>
          <a:ln w="76200" cap="flat" cmpd="tri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292" y="5995577"/>
            <a:ext cx="362226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Arial"/>
                <a:cs typeface="Arial"/>
              </a:rPr>
              <a:t>[</a:t>
            </a:r>
            <a:r>
              <a:rPr lang="en-US" sz="1400" b="0" i="1" dirty="0" smtClean="0">
                <a:solidFill>
                  <a:srgbClr val="008000"/>
                </a:solidFill>
                <a:latin typeface="Arial"/>
                <a:cs typeface="Arial"/>
              </a:rPr>
              <a:t>Dudek</a:t>
            </a:r>
            <a:r>
              <a:rPr lang="en-US" sz="1400" b="0" i="1" dirty="0" smtClean="0">
                <a:solidFill>
                  <a:srgbClr val="008000"/>
                </a:solidFill>
                <a:latin typeface="Arial"/>
                <a:cs typeface="Arial"/>
              </a:rPr>
              <a:t>, Edwards, PRD 85, 054016 (2012)]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80000" y="5124023"/>
            <a:ext cx="392508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Most information on N* spectrum from </a:t>
            </a:r>
            <a:r>
              <a:rPr lang="en-US" sz="1800" b="0" dirty="0" smtClean="0">
                <a:latin typeface="Symbol" charset="2"/>
                <a:ea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N</a:t>
            </a:r>
            <a:r>
              <a:rPr lang="en-US" sz="1800" b="0" dirty="0" smtClean="0">
                <a:latin typeface="Comic Sans MS" charset="0"/>
                <a:ea typeface="Comic Sans MS" charset="0"/>
                <a:cs typeface="Comic Sans MS" charset="0"/>
              </a:rPr>
              <a:t> elastic scattering</a:t>
            </a:r>
          </a:p>
          <a:p>
            <a:pPr marL="347663">
              <a:spcAft>
                <a:spcPts val="600"/>
              </a:spcAft>
            </a:pPr>
            <a:r>
              <a:rPr lang="en-US" sz="1800" b="0" i="1" dirty="0" smtClean="0">
                <a:solidFill>
                  <a:srgbClr val="C00000"/>
                </a:solidFill>
                <a:latin typeface="Comic Sans MS" charset="0"/>
                <a:ea typeface="Comic Sans MS" charset="0"/>
                <a:cs typeface="Comic Sans MS" charset="0"/>
              </a:rPr>
              <a:t>Coupling to inelastic channels gives new information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10000" accel="50000" decel="50000" autoRev="1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1.66667E-6 0.149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N*,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*</a:t>
            </a:r>
            <a:r>
              <a:rPr lang="en-US" dirty="0" smtClean="0">
                <a:sym typeface="Wingdings"/>
              </a:rPr>
              <a:t> </a:t>
            </a:r>
            <a:r>
              <a:rPr lang="en-US" sz="4000" kern="1200" dirty="0" smtClean="0">
                <a:solidFill>
                  <a:srgbClr val="000090"/>
                </a:solidFill>
              </a:rPr>
              <a:t>→</a:t>
            </a:r>
            <a:r>
              <a:rPr lang="en-US" kern="12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ym typeface="Wingdings"/>
              </a:rPr>
              <a:t>KY Landscape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250" y="5951639"/>
            <a:ext cx="39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</a:t>
            </a: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Beringer</a:t>
            </a: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 et al. (PDG), PRD 86, 010001 (2012)]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576068"/>
              </p:ext>
            </p:extLst>
          </p:nvPr>
        </p:nvGraphicFramePr>
        <p:xfrm>
          <a:off x="55215" y="1218257"/>
          <a:ext cx="4508501" cy="4544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70345"/>
                <a:gridCol w="606714"/>
                <a:gridCol w="524741"/>
                <a:gridCol w="730084"/>
                <a:gridCol w="594345"/>
                <a:gridCol w="644072"/>
              </a:tblGrid>
              <a:tr h="35903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N*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 KY</a:t>
                      </a:r>
                      <a:endParaRPr lang="en-US" sz="18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462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</a:t>
                      </a:r>
                      <a:r>
                        <a:rPr lang="en-US" sz="1000" dirty="0" smtClean="0"/>
                        <a:t>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3–11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07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en-US" sz="1000" baseline="0" dirty="0" smtClean="0"/>
                        <a:t>–25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1–15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 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N*(1900)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r>
                        <a:rPr lang="en-US" sz="1000" baseline="0" dirty="0" smtClean="0"/>
                        <a:t>-10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015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N*(2000)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76095" y="5956256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[Anisovich et al., EPJ A 48, 15 (2012)]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413111"/>
              </p:ext>
            </p:extLst>
          </p:nvPr>
        </p:nvGraphicFramePr>
        <p:xfrm>
          <a:off x="4565927" y="1213962"/>
          <a:ext cx="4521200" cy="474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1"/>
                <a:gridCol w="609600"/>
                <a:gridCol w="551873"/>
                <a:gridCol w="554182"/>
                <a:gridCol w="722745"/>
                <a:gridCol w="662214"/>
                <a:gridCol w="645885"/>
              </a:tblGrid>
              <a:tr h="2787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</a:rPr>
                        <a:t>N*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KY</a:t>
                      </a:r>
                      <a:endParaRPr lang="en-US" sz="1800" dirty="0">
                        <a:solidFill>
                          <a:schemeClr val="tx1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omic Sans MS"/>
                          <a:cs typeface="Comic Sans MS"/>
                          <a:sym typeface="Wingdings"/>
                        </a:rPr>
                        <a:t>K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</a:t>
                      </a:r>
                      <a:r>
                        <a:rPr lang="en-US" sz="1000" dirty="0" smtClean="0"/>
                        <a:t>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*(1620)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5±3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9±5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15±8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2±1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N*(1895)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0.4±0.1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76058" y="1018202"/>
            <a:ext cx="6223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5658" y="1018202"/>
            <a:ext cx="7112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New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512081" y="3734579"/>
            <a:ext cx="4142695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942052" y="3815521"/>
            <a:ext cx="4308403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0" y="1540105"/>
            <a:ext cx="9144000" cy="2262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186276" y="3595963"/>
            <a:ext cx="4754880" cy="15176"/>
          </a:xfrm>
          <a:prstGeom prst="line">
            <a:avLst/>
          </a:prstGeom>
          <a:noFill/>
          <a:ln w="762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advTm="43997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>
                <a:sym typeface="Wingdings"/>
              </a:rPr>
              <a:t>Evidence for New N* in KY Final States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97643"/>
              </p:ext>
            </p:extLst>
          </p:nvPr>
        </p:nvGraphicFramePr>
        <p:xfrm>
          <a:off x="927653" y="1056288"/>
          <a:ext cx="7174007" cy="44448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1477"/>
                <a:gridCol w="1223059"/>
                <a:gridCol w="1307268"/>
                <a:gridCol w="997650"/>
                <a:gridCol w="1077924"/>
                <a:gridCol w="1176629"/>
              </a:tblGrid>
              <a:tr h="608834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</a:p>
                    <a:p>
                      <a:r>
                        <a:rPr lang="en-US" dirty="0" smtClean="0"/>
                        <a:t>N(mass)J</a:t>
                      </a:r>
                      <a:r>
                        <a:rPr lang="en-US" baseline="30000" dirty="0" smtClean="0"/>
                        <a:t>P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PDG </a:t>
                      </a:r>
                    </a:p>
                    <a:p>
                      <a:pPr algn="ctr"/>
                      <a:r>
                        <a:rPr lang="en-US" baseline="0" dirty="0" smtClean="0"/>
                        <a:t>pre-2010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PDG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2016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KΛ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KΣ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Nγ</a:t>
                      </a:r>
                    </a:p>
                  </a:txBody>
                  <a:tcPr/>
                </a:tc>
              </a:tr>
              <a:tr h="5093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N(1710)1/2</a:t>
                      </a:r>
                      <a:r>
                        <a:rPr lang="en-US" sz="1600" b="1" baseline="30000" dirty="0" smtClean="0"/>
                        <a:t>+</a:t>
                      </a:r>
                      <a:endParaRPr lang="en-US" sz="16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***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N(1880)1/2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N(1895)1/2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N(1900)3/2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N(1875)3/2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N(2150)3/2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7394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N(2000)5/2</a:t>
                      </a:r>
                      <a:r>
                        <a:rPr lang="en-US" sz="16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N(2060)5/2</a:t>
                      </a:r>
                      <a:r>
                        <a:rPr lang="en-US" sz="16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8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**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556556" y="1043595"/>
            <a:ext cx="1280160" cy="4453128"/>
          </a:xfrm>
          <a:prstGeom prst="rect">
            <a:avLst/>
          </a:prstGeom>
          <a:noFill/>
          <a:ln w="38100" cap="flat" cmpd="sng" algn="ctr">
            <a:solidFill>
              <a:srgbClr val="4CE44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16597" y="5870075"/>
            <a:ext cx="7165961" cy="369332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800000"/>
                </a:solidFill>
                <a:latin typeface="Comic Sans MS"/>
                <a:cs typeface="Comic Sans MS"/>
              </a:rPr>
              <a:t>Extend these studies to electroproduction and to higher masses </a:t>
            </a:r>
          </a:p>
        </p:txBody>
      </p:sp>
    </p:spTree>
  </p:cSld>
  <p:clrMapOvr>
    <a:masterClrMapping/>
  </p:clrMapOvr>
  <p:transition advTm="40016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/>
          </p:cNvSpPr>
          <p:nvPr/>
        </p:nvSpPr>
        <p:spPr>
          <a:xfrm>
            <a:off x="5468888" y="3143162"/>
            <a:ext cx="3457565" cy="2600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545761" y="3576716"/>
            <a:ext cx="764525" cy="728662"/>
            <a:chOff x="1251" y="695"/>
            <a:chExt cx="573" cy="641"/>
          </a:xfrm>
        </p:grpSpPr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5" name="Freeform 43"/>
          <p:cNvSpPr>
            <a:spLocks/>
          </p:cNvSpPr>
          <p:nvPr/>
        </p:nvSpPr>
        <p:spPr bwMode="auto">
          <a:xfrm rot="1980000" flipV="1">
            <a:off x="6096724" y="4191114"/>
            <a:ext cx="745940" cy="45719"/>
          </a:xfrm>
          <a:custGeom>
            <a:avLst/>
            <a:gdLst>
              <a:gd name="T0" fmla="*/ 0 w 576"/>
              <a:gd name="T1" fmla="*/ 12 h 48"/>
              <a:gd name="T2" fmla="*/ 21 w 576"/>
              <a:gd name="T3" fmla="*/ 0 h 48"/>
              <a:gd name="T4" fmla="*/ 44 w 576"/>
              <a:gd name="T5" fmla="*/ 12 h 48"/>
              <a:gd name="T6" fmla="*/ 66 w 576"/>
              <a:gd name="T7" fmla="*/ 0 h 48"/>
              <a:gd name="T8" fmla="*/ 88 w 576"/>
              <a:gd name="T9" fmla="*/ 12 h 48"/>
              <a:gd name="T10" fmla="*/ 109 w 576"/>
              <a:gd name="T11" fmla="*/ 0 h 48"/>
              <a:gd name="T12" fmla="*/ 131 w 576"/>
              <a:gd name="T13" fmla="*/ 12 h 48"/>
              <a:gd name="T14" fmla="*/ 153 w 576"/>
              <a:gd name="T15" fmla="*/ 0 h 48"/>
              <a:gd name="T16" fmla="*/ 175 w 576"/>
              <a:gd name="T17" fmla="*/ 12 h 48"/>
              <a:gd name="T18" fmla="*/ 197 w 576"/>
              <a:gd name="T19" fmla="*/ 0 h 48"/>
              <a:gd name="T20" fmla="*/ 218 w 576"/>
              <a:gd name="T21" fmla="*/ 12 h 48"/>
              <a:gd name="T22" fmla="*/ 240 w 576"/>
              <a:gd name="T23" fmla="*/ 0 h 48"/>
              <a:gd name="T24" fmla="*/ 262 w 576"/>
              <a:gd name="T25" fmla="*/ 12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751384" y="4300617"/>
            <a:ext cx="192750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800000">
            <a:off x="6614237" y="4422854"/>
            <a:ext cx="105284" cy="461963"/>
          </a:xfrm>
          <a:prstGeom prst="upArrow">
            <a:avLst>
              <a:gd name="adj1" fmla="val 50000"/>
              <a:gd name="adj2" fmla="val 11192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6930644" y="4340304"/>
            <a:ext cx="82607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935504" y="4389517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909588" y="4437142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7714604" y="4313317"/>
            <a:ext cx="191131" cy="16351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868481" y="3776869"/>
            <a:ext cx="259520" cy="53803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 rot="9000000">
            <a:off x="7944609" y="4441904"/>
            <a:ext cx="93946" cy="460375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633224" y="3857704"/>
            <a:ext cx="362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965863" y="3503622"/>
            <a:ext cx="345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e’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431761" y="3684667"/>
            <a:ext cx="57987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000" b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γ</a:t>
            </a:r>
            <a:r>
              <a:rPr lang="en-US" sz="2000" b="0" baseline="-25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endParaRPr lang="el-GR" sz="24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205435" y="4662567"/>
            <a:ext cx="42113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8119103" y="4608592"/>
            <a:ext cx="32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n-lt"/>
                <a:cs typeface="MS Reference Sans Serif"/>
              </a:rPr>
              <a:t>Y</a:t>
            </a:r>
            <a:endParaRPr lang="en-US" sz="16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975997" y="3973592"/>
            <a:ext cx="8941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N*,</a:t>
            </a:r>
            <a:r>
              <a:rPr lang="en-US" sz="1600" dirty="0">
                <a:solidFill>
                  <a:srgbClr val="000000"/>
                </a:solidFill>
                <a:latin typeface="MS Reference Sans Serif" charset="0"/>
              </a:rPr>
              <a:t>△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*</a:t>
            </a: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5699633" y="3916442"/>
            <a:ext cx="1781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338955" y="5026323"/>
            <a:ext cx="1808474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omic Sans MS"/>
                <a:cs typeface="Comic Sans MS"/>
              </a:rPr>
              <a:t>A</a:t>
            </a:r>
            <a:r>
              <a:rPr lang="en-US" sz="1400" b="0" baseline="-25000" dirty="0">
                <a:latin typeface="Comic Sans MS"/>
                <a:cs typeface="Comic Sans MS"/>
              </a:rPr>
              <a:t>1/2</a:t>
            </a:r>
            <a:r>
              <a:rPr lang="en-US" sz="1400" b="0" dirty="0">
                <a:latin typeface="Comic Sans MS"/>
                <a:cs typeface="Comic Sans MS"/>
              </a:rPr>
              <a:t>, A</a:t>
            </a:r>
            <a:r>
              <a:rPr lang="en-US" sz="1400" b="0" baseline="-25000" dirty="0">
                <a:latin typeface="Comic Sans MS"/>
                <a:cs typeface="Comic Sans MS"/>
              </a:rPr>
              <a:t>3/2</a:t>
            </a:r>
            <a:r>
              <a:rPr lang="en-US" sz="1400" b="0" dirty="0">
                <a:latin typeface="Comic Sans MS"/>
                <a:cs typeface="Comic Sans MS"/>
              </a:rPr>
              <a:t>, S</a:t>
            </a:r>
            <a:r>
              <a:rPr lang="en-US" sz="1400" b="0" baseline="-25000" dirty="0">
                <a:latin typeface="Comic Sans MS"/>
                <a:cs typeface="Comic Sans MS"/>
              </a:rPr>
              <a:t>1/</a:t>
            </a:r>
            <a:r>
              <a:rPr lang="en-US" sz="1400" b="0" baseline="-25000" dirty="0" smtClean="0">
                <a:latin typeface="Comic Sans MS"/>
                <a:cs typeface="Comic Sans MS"/>
              </a:rPr>
              <a:t>2 </a:t>
            </a:r>
          </a:p>
          <a:p>
            <a:pPr algn="ctr"/>
            <a:r>
              <a:rPr lang="en-US" sz="1400" b="0" dirty="0" smtClean="0">
                <a:latin typeface="Comic Sans MS"/>
                <a:cs typeface="Comic Sans MS"/>
              </a:rPr>
              <a:t>helicity amplitudes</a:t>
            </a:r>
            <a:endParaRPr lang="en-US" sz="1400" b="0" dirty="0">
              <a:latin typeface="Comic Sans MS"/>
              <a:cs typeface="Comic Sans MS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6889522" y="4505346"/>
            <a:ext cx="286859" cy="46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121420" y="3608467"/>
            <a:ext cx="3693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n-lt"/>
                <a:ea typeface="Times New Roman" charset="0"/>
                <a:cs typeface="MS Reference Sans Serif"/>
              </a:rPr>
              <a:t>K</a:t>
            </a:r>
            <a:endParaRPr lang="el-GR" sz="1600" b="0" dirty="0">
              <a:latin typeface="+mn-lt"/>
              <a:ea typeface="Times New Roman" charset="0"/>
              <a:cs typeface="MS Reference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0399" y="41561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  <a:cs typeface="MS Reference Sans Serif"/>
              </a:rPr>
              <a:t>Q</a:t>
            </a:r>
            <a:r>
              <a:rPr lang="en-US" sz="1800" b="0" baseline="30000" dirty="0" smtClean="0">
                <a:latin typeface="+mn-lt"/>
                <a:cs typeface="MS Reference Sans Serif"/>
              </a:rPr>
              <a:t>2</a:t>
            </a:r>
            <a:endParaRPr lang="en-US" sz="1800" b="0" baseline="30000" dirty="0">
              <a:latin typeface="+mn-lt"/>
              <a:cs typeface="MS Reference Sans Se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Excited Nucleon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09" y="997098"/>
            <a:ext cx="8520907" cy="17927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latin typeface="+mn-lt"/>
              </a:rPr>
              <a:t>Nucleon structure is more complex than what can be described accounting for quark degrees of freedom only</a:t>
            </a:r>
          </a:p>
          <a:p>
            <a:pPr marL="225425" lvl="1" indent="-57150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- Low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  <a:r>
              <a:rPr lang="en-US" sz="1600" b="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 marL="225425" lvl="1" indent="-57150">
              <a:spcBef>
                <a:spcPts val="2700"/>
              </a:spcBef>
              <a:spcAft>
                <a:spcPts val="0"/>
              </a:spcAft>
              <a:buFontTx/>
              <a:buChar char="-"/>
            </a:pP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High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:</a:t>
            </a:r>
          </a:p>
        </p:txBody>
      </p:sp>
      <p:pic>
        <p:nvPicPr>
          <p:cNvPr id="34" name="Picture 33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8" y="1113019"/>
            <a:ext cx="203200" cy="203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390" y="3273926"/>
            <a:ext cx="4948306" cy="257761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Electroproduction studies from low to high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probe the detailed structure of the N* states through </a:t>
            </a:r>
            <a:r>
              <a:rPr lang="en-US" sz="1800" b="0" dirty="0" smtClean="0">
                <a:latin typeface="+mn-lt"/>
                <a:sym typeface="Wingdings"/>
              </a:rPr>
              <a:t>the </a:t>
            </a:r>
            <a:r>
              <a:rPr lang="en-US" sz="1800" b="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800" b="0" baseline="-25000" dirty="0" smtClean="0">
                <a:latin typeface="+mn-lt"/>
                <a:sym typeface="Wingdings"/>
              </a:rPr>
              <a:t>v</a:t>
            </a:r>
            <a:r>
              <a:rPr lang="en-US" sz="1800" b="0" dirty="0" smtClean="0">
                <a:latin typeface="+mn-lt"/>
                <a:sym typeface="Wingdings"/>
              </a:rPr>
              <a:t>NN* electrocoupling amplitudes</a:t>
            </a:r>
          </a:p>
          <a:p>
            <a:pPr marL="225425" indent="-112713">
              <a:spcBef>
                <a:spcPts val="1200"/>
              </a:spcBef>
              <a:spcAft>
                <a:spcPts val="0"/>
              </a:spcAft>
              <a:buFontTx/>
              <a:buChar char="-"/>
            </a:pPr>
            <a:r>
              <a:rPr lang="en-US" sz="1600" b="0" i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Elucidate relevant degrees of freedom and their evolution with distance scale</a:t>
            </a:r>
          </a:p>
          <a:p>
            <a:pPr marL="231775" indent="-120650">
              <a:spcBef>
                <a:spcPts val="15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- Only source of information on many facets of the non-perturbative strong interaction in the generation of N* states from quarks and gluons</a:t>
            </a:r>
            <a:endParaRPr lang="en-US" sz="1600" b="0" i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7" name="Picture 36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1" y="3375306"/>
            <a:ext cx="203200" cy="203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8372" y="1757584"/>
            <a:ext cx="4708265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structure well described by adding an external M-B cloud to inner quark core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quark core dominates; transition from confinement to pQCD regime</a:t>
            </a:r>
            <a:endParaRPr lang="en-US" sz="1800" b="0" i="1" dirty="0" smtClean="0">
              <a:latin typeface="Comic Sans MS"/>
              <a:cs typeface="Comic Sans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7841" y="5857651"/>
            <a:ext cx="2061581" cy="600152"/>
          </a:xfrm>
          <a:prstGeom prst="rect">
            <a:avLst/>
          </a:prstGeom>
          <a:noFill/>
        </p:spPr>
        <p:txBody>
          <a:bodyPr wrap="square" lIns="91429" tIns="45714" rIns="91429" bIns="45714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 , 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3/2 </a:t>
            </a:r>
            <a:r>
              <a:rPr lang="en-US" sz="14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– transverse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S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Comic Sans MS"/>
                <a:cs typeface="Comic Sans MS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 - longitudinal</a:t>
            </a:r>
          </a:p>
        </p:txBody>
      </p:sp>
      <p:pic>
        <p:nvPicPr>
          <p:cNvPr id="71" name="Picture 70" descr="hel-arr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01" y="5727192"/>
            <a:ext cx="1282700" cy="781050"/>
          </a:xfrm>
          <a:prstGeom prst="rect">
            <a:avLst/>
          </a:prstGeom>
        </p:spPr>
      </p:pic>
      <p:pic>
        <p:nvPicPr>
          <p:cNvPr id="41" name="Picture 40" descr="structure-scale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67" y="1423009"/>
            <a:ext cx="3238500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4587" y="2067795"/>
            <a:ext cx="116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&lt;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4595" y="2725906"/>
            <a:ext cx="11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&gt;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)</a:t>
            </a:r>
          </a:p>
        </p:txBody>
      </p:sp>
    </p:spTree>
  </p:cSld>
  <p:clrMapOvr>
    <a:masterClrMapping/>
  </p:clrMapOvr>
  <p:transition advTm="57049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0768" y="3890413"/>
            <a:ext cx="867653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  <a:buClr>
                <a:srgbClr val="800000"/>
              </a:buClr>
              <a:buSzPct val="125000"/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Electrocouplings reveal different interplay between quark core and M-B cloud</a:t>
            </a:r>
          </a:p>
          <a:p>
            <a:pPr marL="452438" indent="-10953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Important to study different N* states vs. distance scale </a:t>
            </a:r>
          </a:p>
          <a:p>
            <a:pPr>
              <a:spcAft>
                <a:spcPts val="0"/>
              </a:spcAft>
              <a:buClr>
                <a:srgbClr val="800000"/>
              </a:buClr>
              <a:buSzPct val="125000"/>
              <a:buFont typeface="Arial"/>
              <a:buChar char="•"/>
            </a:pPr>
            <a:r>
              <a:rPr lang="en-US" sz="1800" b="0" dirty="0" smtClean="0">
                <a:latin typeface="+mn-lt"/>
              </a:rPr>
              <a:t> Good agreement of the extracted N* electrocouplings from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</a:p>
          <a:p>
            <a:pPr marL="452438" indent="-109538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Compelling evidence for the reliability of the results</a:t>
            </a:r>
          </a:p>
          <a:p>
            <a:pPr marL="452438" indent="-109538">
              <a:spcAft>
                <a:spcPts val="1200"/>
              </a:spcAft>
              <a:buFontTx/>
              <a:buChar char="-"/>
              <a:tabLst>
                <a:tab pos="288925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Channels have very different mechanisms for the non-resonant background</a:t>
            </a:r>
          </a:p>
        </p:txBody>
      </p:sp>
      <p:pic>
        <p:nvPicPr>
          <p:cNvPr id="57" name="Picture 56" descr="roper_a1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185" y="908623"/>
            <a:ext cx="2971800" cy="2931932"/>
          </a:xfrm>
          <a:prstGeom prst="rect">
            <a:avLst/>
          </a:prstGeom>
        </p:spPr>
      </p:pic>
      <p:pic>
        <p:nvPicPr>
          <p:cNvPr id="58" name="Picture 57" descr="d13_a1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48168" y="902995"/>
            <a:ext cx="3008376" cy="2931932"/>
          </a:xfrm>
          <a:prstGeom prst="rect">
            <a:avLst/>
          </a:prstGeom>
        </p:spPr>
      </p:pic>
      <p:pic>
        <p:nvPicPr>
          <p:cNvPr id="59" name="Picture 58" descr="d15_a12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8697" y="902260"/>
            <a:ext cx="2990088" cy="293193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597648" y="940091"/>
            <a:ext cx="143794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N(1520)3/2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38284" y="938220"/>
            <a:ext cx="1358704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N(1440)1/2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35006" y="882819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9214" y="882819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0889" y="882819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00977" y="947889"/>
            <a:ext cx="1404798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N(1675)5/2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960" y="5679584"/>
            <a:ext cx="8130518" cy="646331"/>
          </a:xfrm>
          <a:prstGeom prst="rect">
            <a:avLst/>
          </a:prstGeom>
          <a:noFill/>
          <a:ln w="508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Structure studies of low-lying N* states have advanced due to agreement of results from independent analyses of the N</a:t>
            </a:r>
            <a:r>
              <a:rPr lang="en-US" sz="18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and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N</a:t>
            </a:r>
            <a:r>
              <a:rPr lang="en-US" sz="18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8000"/>
                </a:solidFill>
                <a:latin typeface="Comic Sans MS"/>
                <a:cs typeface="Comic Sans MS"/>
              </a:rPr>
              <a:t>final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63602" y="3670395"/>
            <a:ext cx="98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50911" y="3652692"/>
            <a:ext cx="98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38220" y="3680349"/>
            <a:ext cx="980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ransition advTm="61616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5-09-09 at 8.06.0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49" y="2504403"/>
            <a:ext cx="2697480" cy="2857500"/>
          </a:xfrm>
          <a:prstGeom prst="rect">
            <a:avLst/>
          </a:prstGeom>
        </p:spPr>
      </p:pic>
      <p:pic>
        <p:nvPicPr>
          <p:cNvPr id="31" name="Picture 30" descr="Screen Shot 2015-09-09 at 8.06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93" y="2514628"/>
            <a:ext cx="2697480" cy="2872740"/>
          </a:xfrm>
          <a:prstGeom prst="rect">
            <a:avLst/>
          </a:prstGeom>
        </p:spPr>
      </p:pic>
      <p:pic>
        <p:nvPicPr>
          <p:cNvPr id="30" name="Picture 29" descr="Screen Shot 2015-09-09 at 8.05.4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70" y="2508747"/>
            <a:ext cx="287274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Higher-Lying N* States</a:t>
            </a:r>
            <a:endParaRPr lang="en-US" dirty="0"/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" y="1051457"/>
            <a:ext cx="203200" cy="2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283" y="932756"/>
            <a:ext cx="868615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dirty="0" smtClean="0">
                <a:latin typeface="+mn-lt"/>
              </a:rPr>
              <a:t>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channel gave first electrocoupling results on higher-lying states up to 1.7 GeV:</a:t>
            </a:r>
          </a:p>
          <a:p>
            <a:pPr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(1620)1/2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N(1650)1/2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8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(1700)3/2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N(1720)3/2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498" y="5312853"/>
            <a:ext cx="586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[Mokeev, Aznauryan, Int. J. Mod. Phys. Conf. Ser. 26, 1460080 (2014)]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435" y="5688902"/>
            <a:ext cx="84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Data from the KY channels is critical to provide an independent </a:t>
            </a:r>
          </a:p>
          <a:p>
            <a:pPr algn="ctr">
              <a:spcAft>
                <a:spcPts val="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extraction of the electrocoupling amplitudes for the high-lying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50745" y="5694216"/>
            <a:ext cx="8468584" cy="667512"/>
          </a:xfrm>
          <a:prstGeom prst="rect">
            <a:avLst/>
          </a:prstGeom>
          <a:noFill/>
          <a:ln w="508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957" y="1786989"/>
            <a:ext cx="5980118" cy="64633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630238" indent="-630238">
              <a:spcAft>
                <a:spcPts val="60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Note: Most high-lying N* states (M &gt; 1.6 GeV) decay mainly to N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with much smaller strength to N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9130" y="2600115"/>
            <a:ext cx="144669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(1620)1/2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7130" y="2595183"/>
            <a:ext cx="1490870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(1700)3/2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5738" y="2590251"/>
            <a:ext cx="1468783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N(1720)3/2</a:t>
            </a:r>
            <a:r>
              <a:rPr lang="en-US" sz="1600" b="0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37" y="4510775"/>
            <a:ext cx="65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S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6474" y="4515754"/>
            <a:ext cx="6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439" y="4513911"/>
            <a:ext cx="62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520" y="3144562"/>
            <a:ext cx="119269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9900"/>
                </a:solidFill>
                <a:latin typeface="+mn-lt"/>
              </a:rPr>
              <a:t>1.46-1.56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489AF"/>
                </a:solidFill>
                <a:latin typeface="+mn-lt"/>
              </a:rPr>
              <a:t>1.56-1.66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3094" y="2877309"/>
            <a:ext cx="1192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00FF"/>
                </a:solidFill>
                <a:latin typeface="+mn-lt"/>
              </a:rPr>
              <a:t>1.66-1.76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latin typeface="+mn-lt"/>
              </a:rPr>
              <a:t>1.71-1.81 GeV</a:t>
            </a:r>
          </a:p>
        </p:txBody>
      </p:sp>
    </p:spTree>
  </p:cSld>
  <p:clrMapOvr>
    <a:masterClrMapping/>
  </p:clrMapOvr>
  <p:transition advTm="61066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304"/>
            <a:ext cx="9144000" cy="639763"/>
          </a:xfrm>
        </p:spPr>
        <p:txBody>
          <a:bodyPr/>
          <a:lstStyle/>
          <a:p>
            <a:r>
              <a:rPr lang="en-US" dirty="0" smtClean="0"/>
              <a:t>CLAS Strangeness Program</a:t>
            </a:r>
            <a:endParaRPr lang="en-US" dirty="0"/>
          </a:p>
        </p:txBody>
      </p:sp>
      <p:pic>
        <p:nvPicPr>
          <p:cNvPr id="3" name="Picture 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10" y="1069352"/>
            <a:ext cx="203200" cy="203200"/>
          </a:xfrm>
          <a:prstGeom prst="rect">
            <a:avLst/>
          </a:prstGeom>
        </p:spPr>
      </p:pic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559" y="3585576"/>
            <a:ext cx="203200" cy="203200"/>
          </a:xfrm>
          <a:prstGeom prst="rect">
            <a:avLst/>
          </a:prstGeom>
        </p:spPr>
      </p:pic>
      <p:pic>
        <p:nvPicPr>
          <p:cNvPr id="6" name="Picture 5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473" y="4716265"/>
            <a:ext cx="203200" cy="203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134" y="940247"/>
            <a:ext cx="8486344" cy="547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0" dirty="0" smtClean="0">
                <a:latin typeface="+mn-lt"/>
              </a:rPr>
              <a:t>The initial thrust of the CLAS KY measurement program focused on exclusive production of ground-state </a:t>
            </a:r>
            <a:r>
              <a:rPr lang="en-US" sz="2000" b="0" dirty="0" smtClean="0">
                <a:latin typeface="Symbol" charset="2"/>
                <a:cs typeface="Symbol" charset="2"/>
              </a:rPr>
              <a:t>L</a:t>
            </a:r>
            <a:r>
              <a:rPr lang="en-US" sz="2000" b="0" dirty="0" smtClean="0">
                <a:latin typeface="+mn-lt"/>
              </a:rPr>
              <a:t> and </a:t>
            </a:r>
            <a:r>
              <a:rPr lang="en-US" sz="2000" b="0" dirty="0" smtClean="0">
                <a:latin typeface="Symbol" charset="2"/>
                <a:cs typeface="Symbol" charset="2"/>
              </a:rPr>
              <a:t>S</a:t>
            </a:r>
            <a:r>
              <a:rPr lang="en-US" sz="2000" b="0" baseline="30000" dirty="0" smtClean="0">
                <a:latin typeface="Symbol" charset="2"/>
                <a:cs typeface="Symbol" charset="2"/>
              </a:rPr>
              <a:t>0</a:t>
            </a:r>
            <a:r>
              <a:rPr lang="en-US" sz="2000" b="0" dirty="0" smtClean="0">
                <a:latin typeface="+mn-lt"/>
              </a:rPr>
              <a:t> hyperons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sz="1800" b="0" dirty="0" smtClean="0">
                <a:latin typeface="+mn-lt"/>
              </a:rPr>
              <a:t>                                            </a:t>
            </a:r>
            <a:r>
              <a:rPr lang="en-US" sz="2000" b="0" dirty="0" smtClean="0">
                <a:solidFill>
                  <a:srgbClr val="FF6600"/>
                </a:solidFill>
                <a:latin typeface="Comic Sans MS"/>
                <a:cs typeface="Comic Sans MS"/>
              </a:rPr>
              <a:t>Photo- and electroproduction experiments</a:t>
            </a:r>
          </a:p>
          <a:p>
            <a:pPr>
              <a:spcAft>
                <a:spcPts val="12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                                                  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W: 1.6 – 3.0 GeV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                                                  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: 0 – 4.5 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2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latin typeface="+mn-lt"/>
              </a:rPr>
              <a:t>                                         </a:t>
            </a:r>
            <a:r>
              <a:rPr lang="en-US" sz="2000" b="0" dirty="0" smtClean="0">
                <a:latin typeface="+mn-lt"/>
              </a:rPr>
              <a:t>    Provide extensive database of:</a:t>
            </a:r>
          </a:p>
          <a:p>
            <a:pPr marL="3148013" lvl="2">
              <a:spcBef>
                <a:spcPts val="1200"/>
              </a:spcBef>
              <a:spcAft>
                <a:spcPts val="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Cross sections and separated structure functions</a:t>
            </a:r>
          </a:p>
          <a:p>
            <a:pPr marL="3148013" lvl="2">
              <a:spcBef>
                <a:spcPts val="600"/>
              </a:spcBef>
              <a:spcAft>
                <a:spcPts val="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Recoil and beam-recoil hyperon polarizations</a:t>
            </a:r>
          </a:p>
          <a:p>
            <a:pPr lvl="6">
              <a:spcBef>
                <a:spcPts val="600"/>
              </a:spcBef>
              <a:spcAft>
                <a:spcPts val="300"/>
              </a:spcAft>
            </a:pPr>
            <a:r>
              <a:rPr lang="en-US" sz="2000" b="0" dirty="0" smtClean="0"/>
              <a:t>  </a:t>
            </a:r>
            <a:r>
              <a:rPr lang="en-US" sz="2000" b="0" dirty="0" smtClean="0">
                <a:latin typeface="Arial"/>
                <a:cs typeface="Arial"/>
              </a:rPr>
              <a:t>Program has grown to include studies of:</a:t>
            </a:r>
          </a:p>
          <a:p>
            <a:pPr marL="3140075" lvl="6">
              <a:spcBef>
                <a:spcPts val="600"/>
              </a:spcBef>
              <a:spcAft>
                <a:spcPts val="20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vector meson production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(K*Y)</a:t>
            </a:r>
          </a:p>
          <a:p>
            <a:pPr marL="3140075" lvl="6">
              <a:spcBef>
                <a:spcPts val="600"/>
              </a:spcBef>
              <a:spcAft>
                <a:spcPts val="20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excited hyperon production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(KY*)</a:t>
            </a:r>
          </a:p>
          <a:p>
            <a:pPr marL="3140075" lvl="6">
              <a:spcBef>
                <a:spcPts val="600"/>
              </a:spcBef>
              <a:spcAft>
                <a:spcPts val="20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semi-inclusive hyperon processes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(YX)</a:t>
            </a:r>
          </a:p>
          <a:p>
            <a:pPr marL="3140075" lvl="6">
              <a:spcBef>
                <a:spcPts val="600"/>
              </a:spcBef>
              <a:spcAft>
                <a:spcPts val="600"/>
              </a:spcAft>
              <a:buClr>
                <a:srgbClr val="000090"/>
              </a:buClr>
              <a:buSzPct val="50000"/>
              <a:buFont typeface="Wingdings" charset="2"/>
              <a:buChar char=""/>
            </a:pPr>
            <a:r>
              <a:rPr lang="en-US" sz="1600" b="0" i="1" dirty="0" smtClean="0">
                <a:solidFill>
                  <a:srgbClr val="008000"/>
                </a:solidFill>
                <a:latin typeface="Comic Sans MS"/>
                <a:cs typeface="Comic Sans MS"/>
              </a:rPr>
              <a:t> complete experiments in photoproduction 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(</a:t>
            </a:r>
            <a:r>
              <a:rPr lang="en-US" sz="1600" b="0" i="1" dirty="0" smtClean="0">
                <a:solidFill>
                  <a:srgbClr val="BD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p, </a:t>
            </a:r>
            <a:r>
              <a:rPr lang="en-US" sz="1600" b="0" i="1" dirty="0" smtClean="0">
                <a:solidFill>
                  <a:srgbClr val="BD0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i="1" dirty="0" smtClean="0">
                <a:solidFill>
                  <a:srgbClr val="BD0000"/>
                </a:solidFill>
                <a:latin typeface="Comic Sans MS"/>
                <a:cs typeface="Comic Sans MS"/>
              </a:rPr>
              <a:t>n)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0177" y="2529674"/>
            <a:ext cx="207817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cos 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K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Comic Sans MS"/>
                <a:cs typeface="Comic Sans MS"/>
              </a:rPr>
              <a:t>c.m.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: [-1: 1]</a:t>
            </a:r>
          </a:p>
          <a:p>
            <a:pPr>
              <a:spcAft>
                <a:spcPts val="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E</a:t>
            </a:r>
            <a:r>
              <a:rPr lang="en-US" sz="1800" b="0" i="1" baseline="-25000" dirty="0" smtClean="0">
                <a:solidFill>
                  <a:srgbClr val="000090"/>
                </a:solidFill>
                <a:latin typeface="Comic Sans MS"/>
                <a:cs typeface="Comic Sans MS"/>
              </a:rPr>
              <a:t>b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</a:rPr>
              <a:t>: up to </a:t>
            </a:r>
            <a:r>
              <a:rPr lang="en-US" sz="1800" b="0" i="1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6 GeV</a:t>
            </a:r>
            <a:endParaRPr lang="en-US" sz="1800" b="0" i="1" dirty="0" smtClean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3268083" y="1877139"/>
            <a:ext cx="5315854" cy="516949"/>
          </a:xfrm>
          <a:prstGeom prst="roundRect">
            <a:avLst/>
          </a:prstGeom>
          <a:noFill/>
          <a:ln w="508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Picture 22" descr="clas_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26" y="1945768"/>
            <a:ext cx="3003987" cy="296073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31579" y="5259276"/>
            <a:ext cx="2020907" cy="977401"/>
            <a:chOff x="684744" y="5057249"/>
            <a:chExt cx="2020907" cy="977401"/>
          </a:xfrm>
        </p:grpSpPr>
        <p:sp>
          <p:nvSpPr>
            <p:cNvPr id="24" name="TextBox 23"/>
            <p:cNvSpPr txBox="1"/>
            <p:nvPr/>
          </p:nvSpPr>
          <p:spPr>
            <a:xfrm>
              <a:off x="684744" y="5057249"/>
              <a:ext cx="2020907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0" i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CLAS: 1997 - 2012</a:t>
              </a:r>
            </a:p>
          </p:txBody>
        </p:sp>
        <p:pic>
          <p:nvPicPr>
            <p:cNvPr id="25" name="Picture 24" descr="rip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0489" y="5470770"/>
              <a:ext cx="574040" cy="56388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800" b="0" dirty="0" smtClean="0">
            <a:latin typeface="+mn-lt"/>
          </a:defRPr>
        </a:defPPr>
      </a:lstStyle>
    </a:tx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Lehman Review June 07</Template>
  <TotalTime>136896</TotalTime>
  <Pages>1</Pages>
  <Words>3181</Words>
  <Application>Microsoft Macintosh PowerPoint</Application>
  <PresentationFormat>Letter Paper (8.5x11 in)</PresentationFormat>
  <Paragraphs>631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 Black</vt:lpstr>
      <vt:lpstr>Calibri</vt:lpstr>
      <vt:lpstr>Comic Sans MS</vt:lpstr>
      <vt:lpstr>Courier New</vt:lpstr>
      <vt:lpstr>ＭＳ Ｐゴシック</vt:lpstr>
      <vt:lpstr>MS Reference Sans Serif</vt:lpstr>
      <vt:lpstr>Symbol</vt:lpstr>
      <vt:lpstr>Times</vt:lpstr>
      <vt:lpstr>Times New Roman</vt:lpstr>
      <vt:lpstr>Verdana</vt:lpstr>
      <vt:lpstr>Wingdings</vt:lpstr>
      <vt:lpstr>Arial</vt:lpstr>
      <vt:lpstr>Powerpoint Template Lehman Review June 07</vt:lpstr>
      <vt:lpstr>Custom Design</vt:lpstr>
      <vt:lpstr>1_Custom Design</vt:lpstr>
      <vt:lpstr>PowerPoint Presentation</vt:lpstr>
      <vt:lpstr>CLAS N* Program</vt:lpstr>
      <vt:lpstr>N* Spectrum</vt:lpstr>
      <vt:lpstr>N*,D* → KY Landscape</vt:lpstr>
      <vt:lpstr>Evidence for New N* in KY Final States</vt:lpstr>
      <vt:lpstr>Excited Nucleon Structure</vt:lpstr>
      <vt:lpstr>Lower-Lying N* States</vt:lpstr>
      <vt:lpstr>Higher-Lying N* States</vt:lpstr>
      <vt:lpstr>CLAS Strangeness Program</vt:lpstr>
      <vt:lpstr>CLAS KY Dataset Overview</vt:lpstr>
      <vt:lpstr>K+L Structure Functions</vt:lpstr>
      <vt:lpstr>K+S0 Structure Functions</vt:lpstr>
      <vt:lpstr>Recoil Polarization        ep  e’K+L </vt:lpstr>
      <vt:lpstr>Transferred Polarization   ep  e’K+L </vt:lpstr>
      <vt:lpstr>KY Reaction Models</vt:lpstr>
      <vt:lpstr>KY Reaction Models</vt:lpstr>
      <vt:lpstr>CLAS12 N* Program</vt:lpstr>
      <vt:lpstr>N* Spectrum and Structure Via KY</vt:lpstr>
      <vt:lpstr>Exploring Hadron Mass Generation</vt:lpstr>
      <vt:lpstr>Concluding Remarks</vt:lpstr>
      <vt:lpstr>PowerPoint Presentation</vt:lpstr>
      <vt:lpstr>CLAS12 Spectrometer</vt:lpstr>
      <vt:lpstr>N*  K+L Amplitude Analysis</vt:lpstr>
      <vt:lpstr>Dominant Couplings:  N*  K+L</vt:lpstr>
      <vt:lpstr>Legendre Analysis   ep  K+L</vt:lpstr>
      <vt:lpstr>KY Reaction Model – Single Channel</vt:lpstr>
      <vt:lpstr>KY Reaction Model – Coupled Channel</vt:lpstr>
      <vt:lpstr>Exploring Hadron Mass Generation</vt:lpstr>
      <vt:lpstr>Dynamical Mass of Light Dressed Quarks</vt:lpstr>
    </vt:vector>
  </TitlesOfParts>
  <Company>Jefferson Lab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Christine Hummel</dc:creator>
  <cp:keywords>Presentation Generic</cp:keywords>
  <dc:description/>
  <cp:lastModifiedBy>Microsoft Office User</cp:lastModifiedBy>
  <cp:revision>1240</cp:revision>
  <cp:lastPrinted>2016-09-06T11:31:55Z</cp:lastPrinted>
  <dcterms:created xsi:type="dcterms:W3CDTF">2016-11-08T21:41:03Z</dcterms:created>
  <dcterms:modified xsi:type="dcterms:W3CDTF">2017-05-28T15:26:35Z</dcterms:modified>
</cp:coreProperties>
</file>