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1" r:id="rId4"/>
    <p:sldId id="263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5ADC-5EAF-45EA-B07E-D7C2C51B1E46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4EF2-D148-4C34-85BC-0FAAB23DC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5ADC-5EAF-45EA-B07E-D7C2C51B1E46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4EF2-D148-4C34-85BC-0FAAB23DC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5ADC-5EAF-45EA-B07E-D7C2C51B1E46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4EF2-D148-4C34-85BC-0FAAB23DC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5ADC-5EAF-45EA-B07E-D7C2C51B1E46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4EF2-D148-4C34-85BC-0FAAB23DC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5ADC-5EAF-45EA-B07E-D7C2C51B1E46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4EF2-D148-4C34-85BC-0FAAB23DC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5ADC-5EAF-45EA-B07E-D7C2C51B1E46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4EF2-D148-4C34-85BC-0FAAB23DC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5ADC-5EAF-45EA-B07E-D7C2C51B1E46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4EF2-D148-4C34-85BC-0FAAB23DC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5ADC-5EAF-45EA-B07E-D7C2C51B1E46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4EF2-D148-4C34-85BC-0FAAB23DC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5ADC-5EAF-45EA-B07E-D7C2C51B1E46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4EF2-D148-4C34-85BC-0FAAB23DC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5ADC-5EAF-45EA-B07E-D7C2C51B1E46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4EF2-D148-4C34-85BC-0FAAB23DC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5ADC-5EAF-45EA-B07E-D7C2C51B1E46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4EF2-D148-4C34-85BC-0FAAB23DC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45ADC-5EAF-45EA-B07E-D7C2C51B1E46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54EF2-D148-4C34-85BC-0FAAB23DC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BCAL </a:t>
            </a:r>
            <a:r>
              <a:rPr lang="en-US" dirty="0" smtClean="0"/>
              <a:t>Interlock System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352800" y="2286000"/>
            <a:ext cx="1219200" cy="40936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US BCAL Chiller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391400" y="1828800"/>
            <a:ext cx="1155280" cy="4093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US BCAL MPOD 1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5486400" y="1828800"/>
            <a:ext cx="1155280" cy="4093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US BCAL PLC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0280" y="1799646"/>
            <a:ext cx="9334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" name="Straight Connector 60"/>
          <p:cNvCxnSpPr>
            <a:endCxn id="20" idx="1"/>
          </p:cNvCxnSpPr>
          <p:nvPr/>
        </p:nvCxnSpPr>
        <p:spPr>
          <a:xfrm>
            <a:off x="2902972" y="2490683"/>
            <a:ext cx="44982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56" idx="1"/>
          </p:cNvCxnSpPr>
          <p:nvPr/>
        </p:nvCxnSpPr>
        <p:spPr>
          <a:xfrm flipV="1">
            <a:off x="2953657" y="2033483"/>
            <a:ext cx="2532743" cy="2146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2971800" y="1524000"/>
            <a:ext cx="198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Pulsed Output from Flow meter to PLC</a:t>
            </a:r>
            <a:endParaRPr lang="en-US" sz="1400" dirty="0"/>
          </a:p>
        </p:txBody>
      </p:sp>
      <p:sp>
        <p:nvSpPr>
          <p:cNvPr id="74" name="Rectangle 73"/>
          <p:cNvSpPr/>
          <p:nvPr/>
        </p:nvSpPr>
        <p:spPr>
          <a:xfrm>
            <a:off x="463163" y="2338346"/>
            <a:ext cx="198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From US BCAL cooling loop</a:t>
            </a:r>
            <a:endParaRPr lang="en-US" sz="1400" dirty="0"/>
          </a:p>
        </p:txBody>
      </p:sp>
      <p:cxnSp>
        <p:nvCxnSpPr>
          <p:cNvPr id="77" name="Straight Arrow Connector 76"/>
          <p:cNvCxnSpPr>
            <a:stCxn id="56" idx="3"/>
            <a:endCxn id="21" idx="1"/>
          </p:cNvCxnSpPr>
          <p:nvPr/>
        </p:nvCxnSpPr>
        <p:spPr>
          <a:xfrm>
            <a:off x="6641680" y="2033483"/>
            <a:ext cx="74972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7391400" y="2438400"/>
            <a:ext cx="1155280" cy="4093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US BCAL MPOD 1</a:t>
            </a:r>
          </a:p>
        </p:txBody>
      </p:sp>
      <p:cxnSp>
        <p:nvCxnSpPr>
          <p:cNvPr id="81" name="Elbow Connector 80"/>
          <p:cNvCxnSpPr>
            <a:stCxn id="56" idx="3"/>
            <a:endCxn id="79" idx="1"/>
          </p:cNvCxnSpPr>
          <p:nvPr/>
        </p:nvCxnSpPr>
        <p:spPr>
          <a:xfrm>
            <a:off x="6641680" y="2033483"/>
            <a:ext cx="749720" cy="609600"/>
          </a:xfrm>
          <a:prstGeom prst="bentConnector3">
            <a:avLst>
              <a:gd name="adj1" fmla="val 50000"/>
            </a:avLst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hape 86"/>
          <p:cNvCxnSpPr>
            <a:stCxn id="20" idx="3"/>
            <a:endCxn id="56" idx="2"/>
          </p:cNvCxnSpPr>
          <p:nvPr/>
        </p:nvCxnSpPr>
        <p:spPr>
          <a:xfrm flipV="1">
            <a:off x="4572000" y="2238165"/>
            <a:ext cx="1492040" cy="252518"/>
          </a:xfrm>
          <a:prstGeom prst="bentConnector2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4648200" y="2514600"/>
            <a:ext cx="152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RS485 from Chiller</a:t>
            </a:r>
          </a:p>
          <a:p>
            <a:r>
              <a:rPr lang="en-US" sz="1400" dirty="0" smtClean="0"/>
              <a:t>To PLC</a:t>
            </a:r>
            <a:endParaRPr lang="en-US" sz="1400" dirty="0"/>
          </a:p>
        </p:txBody>
      </p:sp>
      <p:sp>
        <p:nvSpPr>
          <p:cNvPr id="41" name="Rounded Rectangle 40"/>
          <p:cNvSpPr/>
          <p:nvPr/>
        </p:nvSpPr>
        <p:spPr>
          <a:xfrm>
            <a:off x="3352800" y="4419600"/>
            <a:ext cx="1219200" cy="40936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DS BCAL Chiller 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391400" y="3962400"/>
            <a:ext cx="1155280" cy="4093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DS BCAL MPOD 1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5486400" y="3962400"/>
            <a:ext cx="1155280" cy="4093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DS BCAL PLC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314" y="3926114"/>
            <a:ext cx="9334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Straight Connector 44"/>
          <p:cNvCxnSpPr>
            <a:endCxn id="41" idx="1"/>
          </p:cNvCxnSpPr>
          <p:nvPr/>
        </p:nvCxnSpPr>
        <p:spPr>
          <a:xfrm>
            <a:off x="2902972" y="4624283"/>
            <a:ext cx="44982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43" idx="1"/>
          </p:cNvCxnSpPr>
          <p:nvPr/>
        </p:nvCxnSpPr>
        <p:spPr>
          <a:xfrm flipV="1">
            <a:off x="2953657" y="4167083"/>
            <a:ext cx="2532743" cy="2146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971800" y="3657600"/>
            <a:ext cx="198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Pulsed Output from Flow meter to PLC</a:t>
            </a:r>
            <a:endParaRPr lang="en-US" sz="1400" dirty="0"/>
          </a:p>
        </p:txBody>
      </p:sp>
      <p:sp>
        <p:nvSpPr>
          <p:cNvPr id="48" name="Rectangle 47"/>
          <p:cNvSpPr/>
          <p:nvPr/>
        </p:nvSpPr>
        <p:spPr>
          <a:xfrm>
            <a:off x="463163" y="4471946"/>
            <a:ext cx="198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From DS BCAL cooling loop</a:t>
            </a:r>
            <a:endParaRPr lang="en-US" sz="1400" dirty="0"/>
          </a:p>
        </p:txBody>
      </p:sp>
      <p:cxnSp>
        <p:nvCxnSpPr>
          <p:cNvPr id="49" name="Straight Arrow Connector 48"/>
          <p:cNvCxnSpPr>
            <a:stCxn id="43" idx="3"/>
            <a:endCxn id="42" idx="1"/>
          </p:cNvCxnSpPr>
          <p:nvPr/>
        </p:nvCxnSpPr>
        <p:spPr>
          <a:xfrm>
            <a:off x="6641680" y="4167083"/>
            <a:ext cx="74972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7391400" y="4572000"/>
            <a:ext cx="1155280" cy="4093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DS BCAL MPOD 2</a:t>
            </a:r>
          </a:p>
        </p:txBody>
      </p:sp>
      <p:cxnSp>
        <p:nvCxnSpPr>
          <p:cNvPr id="51" name="Elbow Connector 50"/>
          <p:cNvCxnSpPr>
            <a:stCxn id="43" idx="3"/>
            <a:endCxn id="50" idx="1"/>
          </p:cNvCxnSpPr>
          <p:nvPr/>
        </p:nvCxnSpPr>
        <p:spPr>
          <a:xfrm>
            <a:off x="6641680" y="4167083"/>
            <a:ext cx="749720" cy="609600"/>
          </a:xfrm>
          <a:prstGeom prst="bentConnector3">
            <a:avLst>
              <a:gd name="adj1" fmla="val 50000"/>
            </a:avLst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hape 52"/>
          <p:cNvCxnSpPr>
            <a:stCxn id="41" idx="3"/>
            <a:endCxn id="43" idx="2"/>
          </p:cNvCxnSpPr>
          <p:nvPr/>
        </p:nvCxnSpPr>
        <p:spPr>
          <a:xfrm flipV="1">
            <a:off x="4572000" y="4371765"/>
            <a:ext cx="1492040" cy="252518"/>
          </a:xfrm>
          <a:prstGeom prst="bentConnector2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648200" y="4648200"/>
            <a:ext cx="152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RS485 from Chiller</a:t>
            </a:r>
          </a:p>
          <a:p>
            <a:r>
              <a:rPr lang="en-US" sz="1400" dirty="0" smtClean="0"/>
              <a:t>To PLC</a:t>
            </a:r>
            <a:endParaRPr lang="en-US" sz="1400" dirty="0"/>
          </a:p>
        </p:txBody>
      </p:sp>
      <p:sp>
        <p:nvSpPr>
          <p:cNvPr id="55" name="Rectangle 54"/>
          <p:cNvSpPr/>
          <p:nvPr/>
        </p:nvSpPr>
        <p:spPr>
          <a:xfrm>
            <a:off x="609600" y="5791200"/>
            <a:ext cx="7924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 The flow meters act as a failsafe in case the RS485 serial communication fails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 smtClean="0"/>
              <a:t>The PLC can use flow data and RTD temperature data to determine if the low voltage should be turned off</a:t>
            </a:r>
          </a:p>
          <a:p>
            <a:endParaRPr lang="en-US" sz="1400" dirty="0"/>
          </a:p>
        </p:txBody>
      </p:sp>
      <p:sp>
        <p:nvSpPr>
          <p:cNvPr id="57" name="Rectangle 56"/>
          <p:cNvSpPr/>
          <p:nvPr/>
        </p:nvSpPr>
        <p:spPr>
          <a:xfrm>
            <a:off x="6629400" y="3886200"/>
            <a:ext cx="76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5V TTL</a:t>
            </a:r>
            <a:endParaRPr lang="en-US" sz="1400" dirty="0"/>
          </a:p>
        </p:txBody>
      </p:sp>
      <p:sp>
        <p:nvSpPr>
          <p:cNvPr id="63" name="Rectangle 62"/>
          <p:cNvSpPr/>
          <p:nvPr/>
        </p:nvSpPr>
        <p:spPr>
          <a:xfrm>
            <a:off x="6629400" y="1752600"/>
            <a:ext cx="76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5V TTL</a:t>
            </a:r>
            <a:endParaRPr lang="en-US" sz="1400" dirty="0"/>
          </a:p>
        </p:txBody>
      </p:sp>
      <p:cxnSp>
        <p:nvCxnSpPr>
          <p:cNvPr id="33" name="Elbow Connector 32"/>
          <p:cNvCxnSpPr>
            <a:endCxn id="20" idx="2"/>
          </p:cNvCxnSpPr>
          <p:nvPr/>
        </p:nvCxnSpPr>
        <p:spPr>
          <a:xfrm rot="10800000" flipV="1">
            <a:off x="3962401" y="2209799"/>
            <a:ext cx="2438401" cy="485566"/>
          </a:xfrm>
          <a:prstGeom prst="bentConnector4">
            <a:avLst>
              <a:gd name="adj1" fmla="val 0"/>
              <a:gd name="adj2" fmla="val 203801"/>
            </a:avLst>
          </a:prstGeom>
          <a:ln w="222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962400" y="3276600"/>
            <a:ext cx="281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PLC Remote On/Off 24V</a:t>
            </a:r>
            <a:endParaRPr lang="en-US" sz="1400" dirty="0"/>
          </a:p>
        </p:txBody>
      </p:sp>
      <p:cxnSp>
        <p:nvCxnSpPr>
          <p:cNvPr id="40" name="Elbow Connector 32"/>
          <p:cNvCxnSpPr/>
          <p:nvPr/>
        </p:nvCxnSpPr>
        <p:spPr>
          <a:xfrm rot="10800000" flipV="1">
            <a:off x="4038601" y="4343399"/>
            <a:ext cx="2438401" cy="485566"/>
          </a:xfrm>
          <a:prstGeom prst="bentConnector4">
            <a:avLst>
              <a:gd name="adj1" fmla="val 0"/>
              <a:gd name="adj2" fmla="val 203801"/>
            </a:avLst>
          </a:prstGeom>
          <a:ln w="222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038600" y="5410200"/>
            <a:ext cx="281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PLC Remote On/Off 24V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BCAL </a:t>
            </a:r>
            <a:r>
              <a:rPr lang="en-US" dirty="0" smtClean="0"/>
              <a:t>Interlock System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6767111" y="2124419"/>
            <a:ext cx="1155280" cy="409365"/>
          </a:xfrm>
          <a:prstGeom prst="round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US BCAL MPOD 1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219200" y="1981200"/>
            <a:ext cx="1155280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US BCAL </a:t>
            </a:r>
            <a:r>
              <a:rPr lang="en-US" sz="1200" dirty="0" smtClean="0">
                <a:solidFill>
                  <a:schemeClr val="tx1"/>
                </a:solidFill>
              </a:rPr>
              <a:t>PLC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24V Output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6767111" y="3115019"/>
            <a:ext cx="1155280" cy="409365"/>
          </a:xfrm>
          <a:prstGeom prst="round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US BCAL MPOD 1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852711" y="2048219"/>
            <a:ext cx="76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5V TTL</a:t>
            </a:r>
            <a:endParaRPr lang="en-US" sz="1400" dirty="0"/>
          </a:p>
        </p:txBody>
      </p:sp>
      <p:sp>
        <p:nvSpPr>
          <p:cNvPr id="34" name="Rounded Rectangle 33"/>
          <p:cNvSpPr/>
          <p:nvPr/>
        </p:nvSpPr>
        <p:spPr>
          <a:xfrm>
            <a:off x="4557311" y="2124419"/>
            <a:ext cx="1155280" cy="4093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Relay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957111" y="2657819"/>
            <a:ext cx="1155280" cy="4093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5 Volt Power Supply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cxnSp>
        <p:nvCxnSpPr>
          <p:cNvPr id="37" name="Straight Arrow Connector 36"/>
          <p:cNvCxnSpPr>
            <a:stCxn id="56" idx="3"/>
            <a:endCxn id="34" idx="1"/>
          </p:cNvCxnSpPr>
          <p:nvPr/>
        </p:nvCxnSpPr>
        <p:spPr>
          <a:xfrm>
            <a:off x="2374480" y="2324100"/>
            <a:ext cx="2182831" cy="500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700311" y="2353019"/>
            <a:ext cx="106680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4557311" y="3115019"/>
            <a:ext cx="1155280" cy="4093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Relay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700311" y="3343619"/>
            <a:ext cx="106680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56" idx="3"/>
            <a:endCxn id="62" idx="1"/>
          </p:cNvCxnSpPr>
          <p:nvPr/>
        </p:nvCxnSpPr>
        <p:spPr>
          <a:xfrm>
            <a:off x="2374480" y="2324100"/>
            <a:ext cx="2182831" cy="995602"/>
          </a:xfrm>
          <a:prstGeom prst="bentConnector3">
            <a:avLst>
              <a:gd name="adj1" fmla="val 14670"/>
            </a:avLst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5852711" y="2962619"/>
            <a:ext cx="76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5V TTL</a:t>
            </a:r>
            <a:endParaRPr lang="en-US" sz="1400" dirty="0"/>
          </a:p>
        </p:txBody>
      </p:sp>
      <p:cxnSp>
        <p:nvCxnSpPr>
          <p:cNvPr id="83" name="Elbow Connector 82"/>
          <p:cNvCxnSpPr>
            <a:stCxn id="36" idx="3"/>
            <a:endCxn id="34" idx="2"/>
          </p:cNvCxnSpPr>
          <p:nvPr/>
        </p:nvCxnSpPr>
        <p:spPr>
          <a:xfrm flipV="1">
            <a:off x="4112391" y="2533784"/>
            <a:ext cx="1022560" cy="328718"/>
          </a:xfrm>
          <a:prstGeom prst="bentConnector2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2"/>
          <p:cNvCxnSpPr>
            <a:stCxn id="36" idx="3"/>
            <a:endCxn id="62" idx="0"/>
          </p:cNvCxnSpPr>
          <p:nvPr/>
        </p:nvCxnSpPr>
        <p:spPr>
          <a:xfrm>
            <a:off x="4112391" y="2862502"/>
            <a:ext cx="1022560" cy="252517"/>
          </a:xfrm>
          <a:prstGeom prst="bentConnector2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609600" y="4267200"/>
            <a:ext cx="7924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 </a:t>
            </a:r>
            <a:r>
              <a:rPr lang="en-US" sz="1400" dirty="0" smtClean="0"/>
              <a:t>There is no Point IO module that puts out 5V with enough current (5ma) to enable the MPOD</a:t>
            </a: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 smtClean="0"/>
              <a:t>The PLC can use flow data and RTD temperature data to determine if the low voltage should be turned off</a:t>
            </a:r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458200" cy="550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BCAL </a:t>
            </a:r>
            <a:r>
              <a:rPr lang="en-US" dirty="0" smtClean="0"/>
              <a:t>Interlock System</a:t>
            </a:r>
            <a:endParaRPr lang="en-US" dirty="0"/>
          </a:p>
        </p:txBody>
      </p:sp>
      <p:sp>
        <p:nvSpPr>
          <p:cNvPr id="1028" name="AutoShape 4" descr="https://zimbra.jlab.org/service/home/%7E/?auth=co&amp;id=17528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s://zimbra.jlab.org/service/home/%7E/?auth=co&amp;id=17528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524000"/>
            <a:ext cx="33528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524000"/>
            <a:ext cx="33528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4114800"/>
            <a:ext cx="561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BCAL </a:t>
            </a:r>
            <a:r>
              <a:rPr lang="en-US" dirty="0" smtClean="0"/>
              <a:t>Interlock System</a:t>
            </a:r>
            <a:endParaRPr lang="en-US" dirty="0"/>
          </a:p>
        </p:txBody>
      </p:sp>
      <p:sp>
        <p:nvSpPr>
          <p:cNvPr id="1028" name="AutoShape 4" descr="https://zimbra.jlab.org/service/home/%7E/?auth=co&amp;id=17528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s://zimbra.jlab.org/service/home/%7E/?auth=co&amp;id=17528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7391400" cy="541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BCAL Interlock System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004" y="1981200"/>
            <a:ext cx="870216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190</Words>
  <Application>Microsoft Office PowerPoint</Application>
  <PresentationFormat>On-screen Show (4:3)</PresentationFormat>
  <Paragraphs>37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BCAL Interlock System</vt:lpstr>
      <vt:lpstr>BCAL Interlock System</vt:lpstr>
      <vt:lpstr>BCAL Interlock System</vt:lpstr>
      <vt:lpstr>BCAL Interlock System</vt:lpstr>
      <vt:lpstr>BCAL Interlock System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FCAL HV Interlock</dc:title>
  <dc:creator>debutler</dc:creator>
  <cp:lastModifiedBy>debutler</cp:lastModifiedBy>
  <cp:revision>57</cp:revision>
  <dcterms:created xsi:type="dcterms:W3CDTF">2014-02-17T20:03:03Z</dcterms:created>
  <dcterms:modified xsi:type="dcterms:W3CDTF">2014-03-20T11:02:20Z</dcterms:modified>
</cp:coreProperties>
</file>