
<file path=[Content_Types].xml><?xml version="1.0" encoding="utf-8"?>
<Types xmlns="http://schemas.openxmlformats.org/package/2006/content-types">
  <Default Extension="xml" ContentType="application/xml"/>
  <Default Extension="jpg" ContentType="image/jpeg"/>
  <Default Extension="jpeg" ContentType="image/jpeg"/>
  <Default Extension="tiff" ContentType="image/tif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59" r:id="rId1"/>
  </p:sldMasterIdLst>
  <p:notesMasterIdLst>
    <p:notesMasterId r:id="rId27"/>
  </p:notesMasterIdLst>
  <p:handoutMasterIdLst>
    <p:handoutMasterId r:id="rId28"/>
  </p:handoutMasterIdLst>
  <p:sldIdLst>
    <p:sldId id="265" r:id="rId2"/>
    <p:sldId id="258" r:id="rId3"/>
    <p:sldId id="260" r:id="rId4"/>
    <p:sldId id="261" r:id="rId5"/>
    <p:sldId id="264" r:id="rId6"/>
    <p:sldId id="262" r:id="rId7"/>
    <p:sldId id="257" r:id="rId8"/>
    <p:sldId id="280" r:id="rId9"/>
    <p:sldId id="283" r:id="rId10"/>
    <p:sldId id="266" r:id="rId11"/>
    <p:sldId id="282" r:id="rId12"/>
    <p:sldId id="271" r:id="rId13"/>
    <p:sldId id="274" r:id="rId14"/>
    <p:sldId id="275" r:id="rId15"/>
    <p:sldId id="272" r:id="rId16"/>
    <p:sldId id="267" r:id="rId17"/>
    <p:sldId id="269" r:id="rId18"/>
    <p:sldId id="270" r:id="rId19"/>
    <p:sldId id="273" r:id="rId20"/>
    <p:sldId id="268" r:id="rId21"/>
    <p:sldId id="276" r:id="rId22"/>
    <p:sldId id="277" r:id="rId23"/>
    <p:sldId id="278" r:id="rId24"/>
    <p:sldId id="279" r:id="rId25"/>
    <p:sldId id="281"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638" autoAdjust="0"/>
  </p:normalViewPr>
  <p:slideViewPr>
    <p:cSldViewPr snapToGrid="0" snapToObjects="1">
      <p:cViewPr>
        <p:scale>
          <a:sx n="108" d="100"/>
          <a:sy n="108" d="100"/>
        </p:scale>
        <p:origin x="-464" y="3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gurjyan:Devel:Clas:presentations:stress-test-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gurjyan:Devel:Clas:presentations:stress-test-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gurjyan:Devel:Clas:presentations:stress-test-1.xlsx" TargetMode="External"/><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lgn="ctr">
              <a:defRPr/>
            </a:pPr>
            <a:r>
              <a:rPr lang="en-US" sz="1600" b="1" i="0" baseline="0" dirty="0" smtClean="0">
                <a:effectLst/>
              </a:rPr>
              <a:t>CLAS12 Reconstruction </a:t>
            </a:r>
            <a:r>
              <a:rPr lang="en-US" sz="1600" b="1" i="0" baseline="0" dirty="0">
                <a:effectLst/>
              </a:rPr>
              <a:t>Rate</a:t>
            </a:r>
            <a:endParaRPr lang="en-US" sz="1600" dirty="0">
              <a:effectLst/>
            </a:endParaRPr>
          </a:p>
          <a:p>
            <a:pPr algn="ctr">
              <a:defRPr/>
            </a:pPr>
            <a:r>
              <a:rPr lang="en-US" sz="1200" b="0" i="0" baseline="0" dirty="0" smtClean="0">
                <a:effectLst/>
              </a:rPr>
              <a:t>JLAB batch farm  processing</a:t>
            </a:r>
            <a:endParaRPr lang="en-US" sz="1000" b="0" i="0" baseline="0" dirty="0">
              <a:effectLst/>
            </a:endParaRPr>
          </a:p>
        </c:rich>
      </c:tx>
      <c:layout/>
      <c:overlay val="0"/>
    </c:title>
    <c:autoTitleDeleted val="0"/>
    <c:plotArea>
      <c:layout/>
      <c:scatterChart>
        <c:scatterStyle val="lineMarker"/>
        <c:varyColors val="0"/>
        <c:ser>
          <c:idx val="0"/>
          <c:order val="0"/>
          <c:spPr>
            <a:ln w="47625">
              <a:noFill/>
            </a:ln>
          </c:spPr>
          <c:marker>
            <c:spPr>
              <a:solidFill>
                <a:schemeClr val="accent1"/>
              </a:solidFill>
            </c:spPr>
          </c:marker>
          <c:dPt>
            <c:idx val="11"/>
            <c:bubble3D val="0"/>
          </c:dPt>
          <c:dPt>
            <c:idx val="12"/>
            <c:bubble3D val="0"/>
          </c:dPt>
          <c:dPt>
            <c:idx val="13"/>
            <c:bubble3D val="0"/>
          </c:dPt>
          <c:dPt>
            <c:idx val="14"/>
            <c:bubble3D val="0"/>
          </c:dPt>
          <c:dPt>
            <c:idx val="15"/>
            <c:bubble3D val="0"/>
          </c:dPt>
          <c:dPt>
            <c:idx val="16"/>
            <c:bubble3D val="0"/>
          </c:dPt>
          <c:dPt>
            <c:idx val="17"/>
            <c:bubble3D val="0"/>
          </c:dPt>
          <c:dPt>
            <c:idx val="18"/>
            <c:bubble3D val="0"/>
          </c:dPt>
          <c:dPt>
            <c:idx val="19"/>
            <c:bubble3D val="0"/>
          </c:dPt>
          <c:trendline>
            <c:trendlineType val="linear"/>
            <c:dispRSqr val="1"/>
            <c:dispEq val="1"/>
            <c:trendlineLbl>
              <c:layout/>
              <c:numFmt formatCode="General" sourceLinked="0"/>
            </c:trendlineLbl>
          </c:trendline>
          <c:xVal>
            <c:numRef>
              <c:f>Sheet1!$D$16:$D$35</c:f>
              <c:numCache>
                <c:formatCode>General</c:formatCode>
                <c:ptCount val="20"/>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numCache>
            </c:numRef>
          </c:xVal>
          <c:yVal>
            <c:numRef>
              <c:f>Sheet1!$E$16:$E$35</c:f>
              <c:numCache>
                <c:formatCode>General</c:formatCode>
                <c:ptCount val="20"/>
                <c:pt idx="0">
                  <c:v>0.2</c:v>
                </c:pt>
                <c:pt idx="1">
                  <c:v>0.4</c:v>
                </c:pt>
                <c:pt idx="2">
                  <c:v>0.6</c:v>
                </c:pt>
                <c:pt idx="3">
                  <c:v>0.8</c:v>
                </c:pt>
                <c:pt idx="4">
                  <c:v>1.0</c:v>
                </c:pt>
                <c:pt idx="5">
                  <c:v>1.2</c:v>
                </c:pt>
                <c:pt idx="6">
                  <c:v>1.4</c:v>
                </c:pt>
                <c:pt idx="7">
                  <c:v>1.6</c:v>
                </c:pt>
                <c:pt idx="8">
                  <c:v>1.8</c:v>
                </c:pt>
                <c:pt idx="9">
                  <c:v>2.0</c:v>
                </c:pt>
                <c:pt idx="10">
                  <c:v>2.2</c:v>
                </c:pt>
                <c:pt idx="11">
                  <c:v>2.4</c:v>
                </c:pt>
                <c:pt idx="12">
                  <c:v>2.6</c:v>
                </c:pt>
                <c:pt idx="13">
                  <c:v>2.8</c:v>
                </c:pt>
                <c:pt idx="14">
                  <c:v>3.0</c:v>
                </c:pt>
                <c:pt idx="15">
                  <c:v>3.2</c:v>
                </c:pt>
                <c:pt idx="16">
                  <c:v>3.4</c:v>
                </c:pt>
                <c:pt idx="17">
                  <c:v>3.6</c:v>
                </c:pt>
                <c:pt idx="18">
                  <c:v>3.8</c:v>
                </c:pt>
                <c:pt idx="19">
                  <c:v>4.0</c:v>
                </c:pt>
              </c:numCache>
            </c:numRef>
          </c:yVal>
          <c:smooth val="0"/>
        </c:ser>
        <c:dLbls>
          <c:showLegendKey val="0"/>
          <c:showVal val="0"/>
          <c:showCatName val="0"/>
          <c:showSerName val="0"/>
          <c:showPercent val="0"/>
          <c:showBubbleSize val="0"/>
        </c:dLbls>
        <c:axId val="2094099640"/>
        <c:axId val="2094093064"/>
      </c:scatterChart>
      <c:valAx>
        <c:axId val="2094099640"/>
        <c:scaling>
          <c:orientation val="minMax"/>
        </c:scaling>
        <c:delete val="0"/>
        <c:axPos val="b"/>
        <c:majorGridlines/>
        <c:title>
          <c:tx>
            <c:rich>
              <a:bodyPr/>
              <a:lstStyle/>
              <a:p>
                <a:pPr algn="ctr">
                  <a:defRPr/>
                </a:pPr>
                <a:r>
                  <a:rPr lang="en-US" sz="1100" b="1" i="0" baseline="0" dirty="0">
                    <a:effectLst/>
                  </a:rPr>
                  <a:t>Number of processing nodes  </a:t>
                </a:r>
                <a:endParaRPr lang="en-US" sz="600" dirty="0">
                  <a:effectLst/>
                </a:endParaRPr>
              </a:p>
              <a:p>
                <a:pPr algn="ctr">
                  <a:defRPr/>
                </a:pPr>
                <a:r>
                  <a:rPr lang="en-US" sz="1050" b="0" i="0" baseline="0" dirty="0">
                    <a:effectLst/>
                  </a:rPr>
                  <a:t>(32cores: 16 cores with </a:t>
                </a:r>
                <a:r>
                  <a:rPr lang="en-US" sz="1050" b="0" i="0" baseline="0" dirty="0" smtClean="0">
                    <a:effectLst/>
                  </a:rPr>
                  <a:t>hyper-threading </a:t>
                </a:r>
                <a:r>
                  <a:rPr lang="en-US" sz="1050" b="0" i="0" baseline="0" dirty="0">
                    <a:effectLst/>
                  </a:rPr>
                  <a:t>)</a:t>
                </a:r>
                <a:endParaRPr lang="en-US" sz="500" b="0" dirty="0">
                  <a:effectLst/>
                </a:endParaRPr>
              </a:p>
            </c:rich>
          </c:tx>
          <c:layout/>
          <c:overlay val="0"/>
        </c:title>
        <c:numFmt formatCode="General" sourceLinked="1"/>
        <c:majorTickMark val="out"/>
        <c:minorTickMark val="none"/>
        <c:tickLblPos val="nextTo"/>
        <c:crossAx val="2094093064"/>
        <c:crosses val="autoZero"/>
        <c:crossBetween val="midCat"/>
        <c:majorUnit val="2.0"/>
      </c:valAx>
      <c:valAx>
        <c:axId val="2094093064"/>
        <c:scaling>
          <c:orientation val="minMax"/>
          <c:max val="5.0"/>
        </c:scaling>
        <c:delete val="0"/>
        <c:axPos val="l"/>
        <c:majorGridlines/>
        <c:minorGridlines>
          <c:spPr>
            <a:ln>
              <a:noFill/>
            </a:ln>
          </c:spPr>
        </c:minorGridlines>
        <c:title>
          <c:tx>
            <c:rich>
              <a:bodyPr/>
              <a:lstStyle/>
              <a:p>
                <a:pPr>
                  <a:defRPr/>
                </a:pPr>
                <a:r>
                  <a:rPr lang="en-US"/>
                  <a:t>kHz</a:t>
                </a:r>
              </a:p>
              <a:p>
                <a:pPr>
                  <a:defRPr/>
                </a:pPr>
                <a:endParaRPr lang="en-US"/>
              </a:p>
            </c:rich>
          </c:tx>
          <c:layout/>
          <c:overlay val="0"/>
        </c:title>
        <c:numFmt formatCode="General" sourceLinked="1"/>
        <c:majorTickMark val="out"/>
        <c:minorTickMark val="none"/>
        <c:tickLblPos val="nextTo"/>
        <c:crossAx val="2094099640"/>
        <c:crosses val="autoZero"/>
        <c:crossBetween val="midCat"/>
        <c:majorUnit val="1.0"/>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Data</a:t>
            </a:r>
            <a:r>
              <a:rPr lang="en-US" baseline="0"/>
              <a:t> Processing Rate</a:t>
            </a:r>
          </a:p>
          <a:p>
            <a:pPr>
              <a:defRPr/>
            </a:pPr>
            <a:r>
              <a:rPr lang="en-US" sz="1400" b="0" baseline="0"/>
              <a:t>Single datastream</a:t>
            </a:r>
            <a:endParaRPr lang="en-US" sz="1400" b="0"/>
          </a:p>
        </c:rich>
      </c:tx>
      <c:layout/>
      <c:overlay val="0"/>
    </c:title>
    <c:autoTitleDeleted val="0"/>
    <c:plotArea>
      <c:layout/>
      <c:scatterChart>
        <c:scatterStyle val="lineMarker"/>
        <c:varyColors val="0"/>
        <c:ser>
          <c:idx val="0"/>
          <c:order val="0"/>
          <c:tx>
            <c:strRef>
              <c:f>Sheet1!$G$1</c:f>
              <c:strCache>
                <c:ptCount val="1"/>
                <c:pt idx="0">
                  <c:v>Ethernet </c:v>
                </c:pt>
              </c:strCache>
            </c:strRef>
          </c:tx>
          <c:spPr>
            <a:ln w="47625">
              <a:noFill/>
            </a:ln>
          </c:spPr>
          <c:xVal>
            <c:numRef>
              <c:f>Sheet1!$F$2:$F$12</c:f>
              <c:numCache>
                <c:formatCode>General</c:formatCode>
                <c:ptCount val="11"/>
                <c:pt idx="0">
                  <c:v>1.0</c:v>
                </c:pt>
                <c:pt idx="1">
                  <c:v>2.0</c:v>
                </c:pt>
                <c:pt idx="2">
                  <c:v>3.0</c:v>
                </c:pt>
                <c:pt idx="3">
                  <c:v>4.0</c:v>
                </c:pt>
                <c:pt idx="4">
                  <c:v>5.0</c:v>
                </c:pt>
                <c:pt idx="5">
                  <c:v>6.0</c:v>
                </c:pt>
                <c:pt idx="6">
                  <c:v>7.0</c:v>
                </c:pt>
                <c:pt idx="7">
                  <c:v>8.0</c:v>
                </c:pt>
                <c:pt idx="8">
                  <c:v>9.0</c:v>
                </c:pt>
                <c:pt idx="9">
                  <c:v>10.0</c:v>
                </c:pt>
                <c:pt idx="10">
                  <c:v>11.0</c:v>
                </c:pt>
              </c:numCache>
            </c:numRef>
          </c:xVal>
          <c:yVal>
            <c:numRef>
              <c:f>Sheet1!$G$2:$G$12</c:f>
              <c:numCache>
                <c:formatCode>General</c:formatCode>
                <c:ptCount val="11"/>
                <c:pt idx="0">
                  <c:v>0.2</c:v>
                </c:pt>
                <c:pt idx="1">
                  <c:v>0.338983050847458</c:v>
                </c:pt>
                <c:pt idx="2">
                  <c:v>0.48780487804878</c:v>
                </c:pt>
                <c:pt idx="3">
                  <c:v>0.625</c:v>
                </c:pt>
                <c:pt idx="4">
                  <c:v>0.763358778625954</c:v>
                </c:pt>
                <c:pt idx="5">
                  <c:v>0.91743119266055</c:v>
                </c:pt>
                <c:pt idx="6">
                  <c:v>1.075268817204301</c:v>
                </c:pt>
                <c:pt idx="7">
                  <c:v>1.075268817204301</c:v>
                </c:pt>
                <c:pt idx="8">
                  <c:v>1.075268817204301</c:v>
                </c:pt>
                <c:pt idx="9">
                  <c:v>1.075268817204301</c:v>
                </c:pt>
                <c:pt idx="10">
                  <c:v>1.075268817204301</c:v>
                </c:pt>
              </c:numCache>
            </c:numRef>
          </c:yVal>
          <c:smooth val="0"/>
        </c:ser>
        <c:ser>
          <c:idx val="1"/>
          <c:order val="1"/>
          <c:tx>
            <c:strRef>
              <c:f>Sheet1!$H$1</c:f>
              <c:strCache>
                <c:ptCount val="1"/>
                <c:pt idx="0">
                  <c:v>Infiniband</c:v>
                </c:pt>
              </c:strCache>
            </c:strRef>
          </c:tx>
          <c:spPr>
            <a:ln w="47625">
              <a:noFill/>
            </a:ln>
          </c:spPr>
          <c:xVal>
            <c:numRef>
              <c:f>Sheet1!$F$2:$F$12</c:f>
              <c:numCache>
                <c:formatCode>General</c:formatCode>
                <c:ptCount val="11"/>
                <c:pt idx="0">
                  <c:v>1.0</c:v>
                </c:pt>
                <c:pt idx="1">
                  <c:v>2.0</c:v>
                </c:pt>
                <c:pt idx="2">
                  <c:v>3.0</c:v>
                </c:pt>
                <c:pt idx="3">
                  <c:v>4.0</c:v>
                </c:pt>
                <c:pt idx="4">
                  <c:v>5.0</c:v>
                </c:pt>
                <c:pt idx="5">
                  <c:v>6.0</c:v>
                </c:pt>
                <c:pt idx="6">
                  <c:v>7.0</c:v>
                </c:pt>
                <c:pt idx="7">
                  <c:v>8.0</c:v>
                </c:pt>
                <c:pt idx="8">
                  <c:v>9.0</c:v>
                </c:pt>
                <c:pt idx="9">
                  <c:v>10.0</c:v>
                </c:pt>
                <c:pt idx="10">
                  <c:v>11.0</c:v>
                </c:pt>
              </c:numCache>
            </c:numRef>
          </c:xVal>
          <c:yVal>
            <c:numRef>
              <c:f>Sheet1!$H$2:$H$12</c:f>
              <c:numCache>
                <c:formatCode>General</c:formatCode>
                <c:ptCount val="11"/>
                <c:pt idx="0">
                  <c:v>0.2</c:v>
                </c:pt>
                <c:pt idx="1">
                  <c:v>0.374531835205992</c:v>
                </c:pt>
                <c:pt idx="2">
                  <c:v>0.546448087431694</c:v>
                </c:pt>
                <c:pt idx="3">
                  <c:v>0.704225352112676</c:v>
                </c:pt>
                <c:pt idx="4">
                  <c:v>0.8</c:v>
                </c:pt>
                <c:pt idx="5">
                  <c:v>0.943396226415094</c:v>
                </c:pt>
                <c:pt idx="6">
                  <c:v>0.99009900990099</c:v>
                </c:pt>
                <c:pt idx="7">
                  <c:v>1.01010101010101</c:v>
                </c:pt>
                <c:pt idx="8">
                  <c:v>1.01010101010101</c:v>
                </c:pt>
                <c:pt idx="9">
                  <c:v>1.01010101010101</c:v>
                </c:pt>
                <c:pt idx="10">
                  <c:v>1.01010101010101</c:v>
                </c:pt>
              </c:numCache>
            </c:numRef>
          </c:yVal>
          <c:smooth val="0"/>
        </c:ser>
        <c:ser>
          <c:idx val="2"/>
          <c:order val="2"/>
          <c:tx>
            <c:strRef>
              <c:f>Sheet1!$I$1</c:f>
              <c:strCache>
                <c:ptCount val="1"/>
                <c:pt idx="0">
                  <c:v>RAM Disk IO</c:v>
                </c:pt>
              </c:strCache>
            </c:strRef>
          </c:tx>
          <c:spPr>
            <a:ln w="47625">
              <a:noFill/>
            </a:ln>
          </c:spPr>
          <c:trendline>
            <c:trendlineType val="linear"/>
            <c:dispRSqr val="1"/>
            <c:dispEq val="1"/>
            <c:trendlineLbl>
              <c:layout/>
              <c:numFmt formatCode="General" sourceLinked="0"/>
            </c:trendlineLbl>
          </c:trendline>
          <c:xVal>
            <c:numRef>
              <c:f>Sheet1!$F$2:$F$12</c:f>
              <c:numCache>
                <c:formatCode>General</c:formatCode>
                <c:ptCount val="11"/>
                <c:pt idx="0">
                  <c:v>1.0</c:v>
                </c:pt>
                <c:pt idx="1">
                  <c:v>2.0</c:v>
                </c:pt>
                <c:pt idx="2">
                  <c:v>3.0</c:v>
                </c:pt>
                <c:pt idx="3">
                  <c:v>4.0</c:v>
                </c:pt>
                <c:pt idx="4">
                  <c:v>5.0</c:v>
                </c:pt>
                <c:pt idx="5">
                  <c:v>6.0</c:v>
                </c:pt>
                <c:pt idx="6">
                  <c:v>7.0</c:v>
                </c:pt>
                <c:pt idx="7">
                  <c:v>8.0</c:v>
                </c:pt>
                <c:pt idx="8">
                  <c:v>9.0</c:v>
                </c:pt>
                <c:pt idx="9">
                  <c:v>10.0</c:v>
                </c:pt>
                <c:pt idx="10">
                  <c:v>11.0</c:v>
                </c:pt>
              </c:numCache>
            </c:numRef>
          </c:xVal>
          <c:yVal>
            <c:numRef>
              <c:f>Sheet1!$I$2:$I$12</c:f>
              <c:numCache>
                <c:formatCode>General</c:formatCode>
                <c:ptCount val="11"/>
                <c:pt idx="0">
                  <c:v>0.212765957446808</c:v>
                </c:pt>
                <c:pt idx="1">
                  <c:v>0.483091787439614</c:v>
                </c:pt>
                <c:pt idx="2">
                  <c:v>0.675675675675676</c:v>
                </c:pt>
                <c:pt idx="3">
                  <c:v>0.909090909090909</c:v>
                </c:pt>
                <c:pt idx="4">
                  <c:v>1.149425287356322</c:v>
                </c:pt>
                <c:pt idx="5">
                  <c:v>1.351351351351351</c:v>
                </c:pt>
                <c:pt idx="6">
                  <c:v>1.470588235294118</c:v>
                </c:pt>
                <c:pt idx="7">
                  <c:v>1.724137931034483</c:v>
                </c:pt>
                <c:pt idx="8">
                  <c:v>1.886792452830188</c:v>
                </c:pt>
                <c:pt idx="9">
                  <c:v>2.0</c:v>
                </c:pt>
                <c:pt idx="10">
                  <c:v>2.127659574468085</c:v>
                </c:pt>
              </c:numCache>
            </c:numRef>
          </c:yVal>
          <c:smooth val="0"/>
        </c:ser>
        <c:dLbls>
          <c:showLegendKey val="0"/>
          <c:showVal val="0"/>
          <c:showCatName val="0"/>
          <c:showSerName val="0"/>
          <c:showPercent val="0"/>
          <c:showBubbleSize val="0"/>
        </c:dLbls>
        <c:axId val="2121132168"/>
        <c:axId val="2121137720"/>
      </c:scatterChart>
      <c:valAx>
        <c:axId val="2121132168"/>
        <c:scaling>
          <c:orientation val="minMax"/>
        </c:scaling>
        <c:delete val="0"/>
        <c:axPos val="b"/>
        <c:majorGridlines/>
        <c:title>
          <c:tx>
            <c:rich>
              <a:bodyPr/>
              <a:lstStyle/>
              <a:p>
                <a:pPr>
                  <a:defRPr/>
                </a:pPr>
                <a:r>
                  <a:rPr lang="en-US"/>
                  <a:t>Number of processing</a:t>
                </a:r>
                <a:r>
                  <a:rPr lang="en-US" baseline="0"/>
                  <a:t> nodes  </a:t>
                </a:r>
              </a:p>
              <a:p>
                <a:pPr>
                  <a:defRPr/>
                </a:pPr>
                <a:r>
                  <a:rPr lang="en-US" baseline="0"/>
                  <a:t>(32cores: 16 cores with hyperthreading )</a:t>
                </a:r>
              </a:p>
            </c:rich>
          </c:tx>
          <c:layout/>
          <c:overlay val="0"/>
        </c:title>
        <c:numFmt formatCode="General" sourceLinked="1"/>
        <c:majorTickMark val="none"/>
        <c:minorTickMark val="none"/>
        <c:tickLblPos val="nextTo"/>
        <c:crossAx val="2121137720"/>
        <c:crosses val="autoZero"/>
        <c:crossBetween val="midCat"/>
      </c:valAx>
      <c:valAx>
        <c:axId val="2121137720"/>
        <c:scaling>
          <c:orientation val="minMax"/>
        </c:scaling>
        <c:delete val="0"/>
        <c:axPos val="l"/>
        <c:majorGridlines/>
        <c:title>
          <c:tx>
            <c:rich>
              <a:bodyPr/>
              <a:lstStyle/>
              <a:p>
                <a:pPr>
                  <a:defRPr/>
                </a:pPr>
                <a:r>
                  <a:rPr lang="en-US"/>
                  <a:t>kHz</a:t>
                </a:r>
              </a:p>
            </c:rich>
          </c:tx>
          <c:layout/>
          <c:overlay val="0"/>
        </c:title>
        <c:numFmt formatCode="General" sourceLinked="1"/>
        <c:majorTickMark val="none"/>
        <c:minorTickMark val="none"/>
        <c:tickLblPos val="nextTo"/>
        <c:crossAx val="2121132168"/>
        <c:crosses val="autoZero"/>
        <c:crossBetween val="midCat"/>
      </c:valAx>
    </c:plotArea>
    <c:legend>
      <c:legendPos val="r"/>
      <c:legendEntry>
        <c:idx val="3"/>
        <c:delete val="1"/>
      </c:legendEntry>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lgn="ctr">
              <a:defRPr/>
            </a:pPr>
            <a:r>
              <a:rPr lang="en-US" sz="1800" b="1" i="0" baseline="0">
                <a:effectLst/>
              </a:rPr>
              <a:t>Data Processing Rate</a:t>
            </a:r>
            <a:endParaRPr lang="en-US">
              <a:effectLst/>
            </a:endParaRPr>
          </a:p>
          <a:p>
            <a:pPr algn="ctr">
              <a:defRPr/>
            </a:pPr>
            <a:r>
              <a:rPr lang="en-US" sz="1400" b="0" i="0" baseline="0">
                <a:effectLst/>
              </a:rPr>
              <a:t>Multiple datastreams </a:t>
            </a:r>
          </a:p>
          <a:p>
            <a:pPr algn="ctr">
              <a:defRPr/>
            </a:pPr>
            <a:r>
              <a:rPr lang="en-US" sz="1050" b="0" i="0" baseline="0">
                <a:effectLst/>
              </a:rPr>
              <a:t>One data-file per processing node</a:t>
            </a:r>
          </a:p>
          <a:p>
            <a:pPr algn="ctr">
              <a:defRPr/>
            </a:pPr>
            <a:r>
              <a:rPr lang="en-US" sz="1050" b="0" i="0" baseline="0">
                <a:effectLst/>
              </a:rPr>
              <a:t>Data-file contains 10K events</a:t>
            </a:r>
            <a:endParaRPr lang="en-US" sz="1050">
              <a:effectLst/>
            </a:endParaRPr>
          </a:p>
        </c:rich>
      </c:tx>
      <c:layout/>
      <c:overlay val="0"/>
    </c:title>
    <c:autoTitleDeleted val="0"/>
    <c:plotArea>
      <c:layout/>
      <c:scatterChart>
        <c:scatterStyle val="lineMarker"/>
        <c:varyColors val="0"/>
        <c:ser>
          <c:idx val="0"/>
          <c:order val="0"/>
          <c:spPr>
            <a:ln w="47625">
              <a:noFill/>
            </a:ln>
          </c:spPr>
          <c:dPt>
            <c:idx val="11"/>
            <c:marker>
              <c:spPr>
                <a:solidFill>
                  <a:srgbClr val="FF0000"/>
                </a:solidFill>
              </c:spPr>
            </c:marker>
            <c:bubble3D val="0"/>
          </c:dPt>
          <c:dPt>
            <c:idx val="12"/>
            <c:marker>
              <c:spPr>
                <a:solidFill>
                  <a:srgbClr val="FF0000"/>
                </a:solidFill>
              </c:spPr>
            </c:marker>
            <c:bubble3D val="0"/>
          </c:dPt>
          <c:dPt>
            <c:idx val="13"/>
            <c:marker>
              <c:spPr>
                <a:solidFill>
                  <a:srgbClr val="FF0000"/>
                </a:solidFill>
              </c:spPr>
            </c:marker>
            <c:bubble3D val="0"/>
          </c:dPt>
          <c:dPt>
            <c:idx val="14"/>
            <c:marker>
              <c:spPr>
                <a:solidFill>
                  <a:srgbClr val="FF0000"/>
                </a:solidFill>
              </c:spPr>
            </c:marker>
            <c:bubble3D val="0"/>
          </c:dPt>
          <c:dPt>
            <c:idx val="15"/>
            <c:marker>
              <c:spPr>
                <a:solidFill>
                  <a:srgbClr val="FF0000"/>
                </a:solidFill>
              </c:spPr>
            </c:marker>
            <c:bubble3D val="0"/>
          </c:dPt>
          <c:dPt>
            <c:idx val="16"/>
            <c:marker>
              <c:spPr>
                <a:solidFill>
                  <a:srgbClr val="FF0000"/>
                </a:solidFill>
              </c:spPr>
            </c:marker>
            <c:bubble3D val="0"/>
          </c:dPt>
          <c:dPt>
            <c:idx val="17"/>
            <c:marker>
              <c:spPr>
                <a:solidFill>
                  <a:srgbClr val="FF0000"/>
                </a:solidFill>
              </c:spPr>
            </c:marker>
            <c:bubble3D val="0"/>
          </c:dPt>
          <c:dPt>
            <c:idx val="18"/>
            <c:marker>
              <c:spPr>
                <a:solidFill>
                  <a:srgbClr val="FF0000"/>
                </a:solidFill>
              </c:spPr>
            </c:marker>
            <c:bubble3D val="0"/>
          </c:dPt>
          <c:dPt>
            <c:idx val="19"/>
            <c:marker>
              <c:spPr>
                <a:solidFill>
                  <a:srgbClr val="FF0000"/>
                </a:solidFill>
              </c:spPr>
            </c:marker>
            <c:bubble3D val="0"/>
          </c:dPt>
          <c:trendline>
            <c:spPr>
              <a:ln>
                <a:prstDash val="solid"/>
              </a:ln>
            </c:spPr>
            <c:trendlineType val="linear"/>
            <c:dispRSqr val="1"/>
            <c:dispEq val="1"/>
            <c:trendlineLbl>
              <c:layout>
                <c:manualLayout>
                  <c:x val="-0.36709811023622"/>
                  <c:y val="0.176003764835518"/>
                </c:manualLayout>
              </c:layout>
              <c:numFmt formatCode="General" sourceLinked="0"/>
            </c:trendlineLbl>
          </c:trendline>
          <c:xVal>
            <c:numRef>
              <c:f>Sheet1!$D$16:$D$35</c:f>
              <c:numCache>
                <c:formatCode>General</c:formatCode>
                <c:ptCount val="20"/>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numCache>
            </c:numRef>
          </c:xVal>
          <c:yVal>
            <c:numRef>
              <c:f>Sheet1!$E$16:$E$35</c:f>
              <c:numCache>
                <c:formatCode>General</c:formatCode>
                <c:ptCount val="20"/>
                <c:pt idx="0">
                  <c:v>0.2</c:v>
                </c:pt>
                <c:pt idx="1">
                  <c:v>0.4</c:v>
                </c:pt>
                <c:pt idx="2">
                  <c:v>0.6</c:v>
                </c:pt>
                <c:pt idx="3">
                  <c:v>0.8</c:v>
                </c:pt>
                <c:pt idx="4">
                  <c:v>1.0</c:v>
                </c:pt>
                <c:pt idx="5">
                  <c:v>1.2</c:v>
                </c:pt>
                <c:pt idx="6">
                  <c:v>1.4</c:v>
                </c:pt>
                <c:pt idx="7">
                  <c:v>1.6</c:v>
                </c:pt>
                <c:pt idx="8">
                  <c:v>1.8</c:v>
                </c:pt>
                <c:pt idx="9">
                  <c:v>2.0</c:v>
                </c:pt>
                <c:pt idx="10">
                  <c:v>2.2</c:v>
                </c:pt>
                <c:pt idx="11">
                  <c:v>2.4</c:v>
                </c:pt>
                <c:pt idx="12">
                  <c:v>2.6</c:v>
                </c:pt>
                <c:pt idx="13">
                  <c:v>2.8</c:v>
                </c:pt>
                <c:pt idx="14">
                  <c:v>3.0</c:v>
                </c:pt>
                <c:pt idx="15">
                  <c:v>3.2</c:v>
                </c:pt>
                <c:pt idx="16">
                  <c:v>3.4</c:v>
                </c:pt>
                <c:pt idx="17">
                  <c:v>3.6</c:v>
                </c:pt>
                <c:pt idx="18">
                  <c:v>3.8</c:v>
                </c:pt>
                <c:pt idx="19">
                  <c:v>4.0</c:v>
                </c:pt>
              </c:numCache>
            </c:numRef>
          </c:yVal>
          <c:smooth val="0"/>
        </c:ser>
        <c:dLbls>
          <c:showLegendKey val="0"/>
          <c:showVal val="0"/>
          <c:showCatName val="0"/>
          <c:showSerName val="0"/>
          <c:showPercent val="0"/>
          <c:showBubbleSize val="0"/>
        </c:dLbls>
        <c:axId val="2122356280"/>
        <c:axId val="2127761576"/>
      </c:scatterChart>
      <c:valAx>
        <c:axId val="2122356280"/>
        <c:scaling>
          <c:orientation val="minMax"/>
        </c:scaling>
        <c:delete val="0"/>
        <c:axPos val="b"/>
        <c:majorGridlines/>
        <c:title>
          <c:tx>
            <c:rich>
              <a:bodyPr/>
              <a:lstStyle/>
              <a:p>
                <a:pPr algn="ctr">
                  <a:defRPr/>
                </a:pPr>
                <a:r>
                  <a:rPr lang="en-US" sz="1100" b="1" i="0" baseline="0">
                    <a:effectLst/>
                  </a:rPr>
                  <a:t>Number of processing nodes  </a:t>
                </a:r>
                <a:endParaRPr lang="en-US" sz="600">
                  <a:effectLst/>
                </a:endParaRPr>
              </a:p>
              <a:p>
                <a:pPr algn="ctr">
                  <a:defRPr/>
                </a:pPr>
                <a:r>
                  <a:rPr lang="en-US" sz="1100" b="1" i="0" baseline="0">
                    <a:effectLst/>
                  </a:rPr>
                  <a:t>(32cores: 16 cores with hyperthreading )</a:t>
                </a:r>
                <a:endParaRPr lang="en-US" sz="600">
                  <a:effectLst/>
                </a:endParaRPr>
              </a:p>
            </c:rich>
          </c:tx>
          <c:layout/>
          <c:overlay val="0"/>
        </c:title>
        <c:numFmt formatCode="General" sourceLinked="1"/>
        <c:majorTickMark val="out"/>
        <c:minorTickMark val="none"/>
        <c:tickLblPos val="nextTo"/>
        <c:crossAx val="2127761576"/>
        <c:crosses val="autoZero"/>
        <c:crossBetween val="midCat"/>
        <c:majorUnit val="2.0"/>
      </c:valAx>
      <c:valAx>
        <c:axId val="2127761576"/>
        <c:scaling>
          <c:orientation val="minMax"/>
          <c:max val="5.0"/>
        </c:scaling>
        <c:delete val="0"/>
        <c:axPos val="l"/>
        <c:majorGridlines/>
        <c:minorGridlines>
          <c:spPr>
            <a:ln>
              <a:noFill/>
            </a:ln>
          </c:spPr>
        </c:minorGridlines>
        <c:title>
          <c:tx>
            <c:rich>
              <a:bodyPr/>
              <a:lstStyle/>
              <a:p>
                <a:pPr>
                  <a:defRPr/>
                </a:pPr>
                <a:r>
                  <a:rPr lang="en-US"/>
                  <a:t>kHz</a:t>
                </a:r>
              </a:p>
              <a:p>
                <a:pPr>
                  <a:defRPr/>
                </a:pPr>
                <a:endParaRPr lang="en-US"/>
              </a:p>
            </c:rich>
          </c:tx>
          <c:layout/>
          <c:overlay val="0"/>
        </c:title>
        <c:numFmt formatCode="General" sourceLinked="1"/>
        <c:majorTickMark val="out"/>
        <c:minorTickMark val="none"/>
        <c:tickLblPos val="nextTo"/>
        <c:crossAx val="2122356280"/>
        <c:crosses val="autoZero"/>
        <c:crossBetween val="midCat"/>
        <c:majorUnit val="1.0"/>
      </c:valAx>
    </c:plotArea>
    <c:plotVisOnly val="1"/>
    <c:dispBlanksAs val="gap"/>
    <c:showDLblsOverMax val="0"/>
  </c:chart>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0.89195</cdr:x>
      <cdr:y>0.28526</cdr:y>
    </cdr:from>
    <cdr:to>
      <cdr:x>0.97241</cdr:x>
      <cdr:y>0.33974</cdr:y>
    </cdr:to>
    <cdr:cxnSp macro="">
      <cdr:nvCxnSpPr>
        <cdr:cNvPr id="3" name="Straight Connector 2"/>
        <cdr:cNvCxnSpPr/>
      </cdr:nvCxnSpPr>
      <cdr:spPr bwMode="auto">
        <a:xfrm xmlns:a="http://schemas.openxmlformats.org/drawingml/2006/main" flipV="1">
          <a:off x="6570134" y="1507067"/>
          <a:ext cx="592666" cy="287866"/>
        </a:xfrm>
        <a:prstGeom xmlns:a="http://schemas.openxmlformats.org/drawingml/2006/main" prst="line">
          <a:avLst/>
        </a:prstGeom>
        <a:noFill xmlns:a="http://schemas.openxmlformats.org/drawingml/2006/main"/>
        <a:ln xmlns:a="http://schemas.openxmlformats.org/drawingml/2006/main" w="25400" cap="flat" cmpd="sng" algn="ctr">
          <a:solidFill>
            <a:schemeClr val="tx1"/>
          </a:solidFill>
          <a:prstDash val="dash"/>
          <a:round/>
          <a:headEnd type="none" w="med" len="med"/>
          <a:tailEnd type="none" w="med" len="med"/>
        </a:ln>
        <a:effectLst xmlns:a="http://schemas.openxmlformats.org/drawingml/2006/main"/>
      </cdr:spPr>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A234DE2-2BCB-6C44-83C6-8088893E0E88}" type="datetimeFigureOut">
              <a:rPr lang="en-US" smtClean="0"/>
              <a:t>2/11/14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562F005-C8A0-E14F-9B51-0F5CFD8DE032}" type="slidenum">
              <a:rPr lang="en-US" smtClean="0"/>
              <a:t>‹#›</a:t>
            </a:fld>
            <a:endParaRPr lang="en-US"/>
          </a:p>
        </p:txBody>
      </p:sp>
    </p:spTree>
    <p:extLst>
      <p:ext uri="{BB962C8B-B14F-4D97-AF65-F5344CB8AC3E}">
        <p14:creationId xmlns:p14="http://schemas.microsoft.com/office/powerpoint/2010/main" val="21227743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ACA0EB-FF55-F446-94FE-87AA101A7D9D}" type="datetimeFigureOut">
              <a:rPr lang="en-US" smtClean="0"/>
              <a:t>2/11/14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BB83BB-5A7E-A34B-88B7-EC56E548332E}" type="slidenum">
              <a:rPr lang="en-US" smtClean="0"/>
              <a:t>‹#›</a:t>
            </a:fld>
            <a:endParaRPr lang="en-US"/>
          </a:p>
        </p:txBody>
      </p:sp>
    </p:spTree>
    <p:extLst>
      <p:ext uri="{BB962C8B-B14F-4D97-AF65-F5344CB8AC3E}">
        <p14:creationId xmlns:p14="http://schemas.microsoft.com/office/powerpoint/2010/main" val="26420053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A4CC36-3723-406E-8A5F-406DE16EC13C}"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96B22E-AC04-E443-92F2-85332A6EA883}" type="slidenum">
              <a:rPr lang="en-US" smtClean="0"/>
              <a:t>16</a:t>
            </a:fld>
            <a:endParaRPr lang="en-US"/>
          </a:p>
        </p:txBody>
      </p:sp>
    </p:spTree>
    <p:extLst>
      <p:ext uri="{BB962C8B-B14F-4D97-AF65-F5344CB8AC3E}">
        <p14:creationId xmlns:p14="http://schemas.microsoft.com/office/powerpoint/2010/main" val="794890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FDAEE9-481A-D549-8599-8EB6DF0F411F}" type="datetime2">
              <a:rPr lang="en-US" smtClean="0"/>
              <a:t>Tuesday, February 11, 14</a:t>
            </a:fld>
            <a:endParaRPr lang="en-US"/>
          </a:p>
        </p:txBody>
      </p:sp>
      <p:sp>
        <p:nvSpPr>
          <p:cNvPr id="5" name="Footer Placeholder 4"/>
          <p:cNvSpPr>
            <a:spLocks noGrp="1"/>
          </p:cNvSpPr>
          <p:nvPr>
            <p:ph type="ftr" sz="quarter" idx="11"/>
          </p:nvPr>
        </p:nvSpPr>
        <p:spPr/>
        <p:txBody>
          <a:bodyPr/>
          <a:lstStyle/>
          <a:p>
            <a:r>
              <a:rPr lang="en-US" smtClean="0"/>
              <a:t>V. Gyurjyan</a:t>
            </a:r>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1134942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E5ACAA-F040-F24A-A7C1-8BC922E00032}" type="datetime2">
              <a:rPr lang="en-US" smtClean="0"/>
              <a:t>Tuesday, February 11, 14</a:t>
            </a:fld>
            <a:endParaRPr lang="en-US"/>
          </a:p>
        </p:txBody>
      </p:sp>
      <p:sp>
        <p:nvSpPr>
          <p:cNvPr id="5" name="Footer Placeholder 4"/>
          <p:cNvSpPr>
            <a:spLocks noGrp="1"/>
          </p:cNvSpPr>
          <p:nvPr>
            <p:ph type="ftr" sz="quarter" idx="11"/>
          </p:nvPr>
        </p:nvSpPr>
        <p:spPr/>
        <p:txBody>
          <a:bodyPr/>
          <a:lstStyle/>
          <a:p>
            <a:r>
              <a:rPr lang="en-US" smtClean="0"/>
              <a:t>V. Gyurjyan</a:t>
            </a:r>
            <a:endParaRPr lang="en-US"/>
          </a:p>
        </p:txBody>
      </p:sp>
      <p:sp>
        <p:nvSpPr>
          <p:cNvPr id="6" name="Slide Number Placeholder 5"/>
          <p:cNvSpPr>
            <a:spLocks noGrp="1"/>
          </p:cNvSpPr>
          <p:nvPr>
            <p:ph type="sldNum" sz="quarter" idx="12"/>
          </p:nvPr>
        </p:nvSpPr>
        <p:spPr/>
        <p:txBody>
          <a:bodyPr/>
          <a:lstStyle/>
          <a:p>
            <a:fld id="{473BC3FD-B304-7747-B419-D87CB0E7B4DB}" type="slidenum">
              <a:rPr lang="en-US" smtClean="0"/>
              <a:t>‹#›</a:t>
            </a:fld>
            <a:endParaRPr lang="en-US"/>
          </a:p>
        </p:txBody>
      </p:sp>
    </p:spTree>
    <p:extLst>
      <p:ext uri="{BB962C8B-B14F-4D97-AF65-F5344CB8AC3E}">
        <p14:creationId xmlns:p14="http://schemas.microsoft.com/office/powerpoint/2010/main" val="1689668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4639CB-7C32-CE48-9580-981BBAC913E0}" type="datetime2">
              <a:rPr lang="en-US" smtClean="0"/>
              <a:t>Tuesday, February 11, 14</a:t>
            </a:fld>
            <a:endParaRPr lang="en-US"/>
          </a:p>
        </p:txBody>
      </p:sp>
      <p:sp>
        <p:nvSpPr>
          <p:cNvPr id="5" name="Footer Placeholder 4"/>
          <p:cNvSpPr>
            <a:spLocks noGrp="1"/>
          </p:cNvSpPr>
          <p:nvPr>
            <p:ph type="ftr" sz="quarter" idx="11"/>
          </p:nvPr>
        </p:nvSpPr>
        <p:spPr/>
        <p:txBody>
          <a:bodyPr/>
          <a:lstStyle/>
          <a:p>
            <a:r>
              <a:rPr lang="en-US" smtClean="0"/>
              <a:t>V. Gyurjyan</a:t>
            </a:r>
            <a:endParaRPr lang="en-US"/>
          </a:p>
        </p:txBody>
      </p:sp>
      <p:sp>
        <p:nvSpPr>
          <p:cNvPr id="6" name="Slide Number Placeholder 5"/>
          <p:cNvSpPr>
            <a:spLocks noGrp="1"/>
          </p:cNvSpPr>
          <p:nvPr>
            <p:ph type="sldNum" sz="quarter" idx="12"/>
          </p:nvPr>
        </p:nvSpPr>
        <p:spPr/>
        <p:txBody>
          <a:bodyPr/>
          <a:lstStyle/>
          <a:p>
            <a:fld id="{473BC3FD-B304-7747-B419-D87CB0E7B4DB}" type="slidenum">
              <a:rPr lang="en-US" smtClean="0"/>
              <a:t>‹#›</a:t>
            </a:fld>
            <a:endParaRPr lang="en-US"/>
          </a:p>
        </p:txBody>
      </p:sp>
    </p:spTree>
    <p:extLst>
      <p:ext uri="{BB962C8B-B14F-4D97-AF65-F5344CB8AC3E}">
        <p14:creationId xmlns:p14="http://schemas.microsoft.com/office/powerpoint/2010/main" val="502821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1"/>
        <p:cNvGrpSpPr/>
        <p:nvPr/>
      </p:nvGrpSpPr>
      <p:grpSpPr>
        <a:xfrm>
          <a:off x="0" y="0"/>
          <a:ext cx="0" cy="0"/>
          <a:chOff x="0" y="0"/>
          <a:chExt cx="0" cy="0"/>
        </a:xfrm>
      </p:grpSpPr>
      <p:sp>
        <p:nvSpPr>
          <p:cNvPr id="13" name="Shape 13"/>
          <p:cNvSpPr txBox="1">
            <a:spLocks noGrp="1"/>
          </p:cNvSpPr>
          <p:nvPr>
            <p:ph type="title"/>
          </p:nvPr>
        </p:nvSpPr>
        <p:spPr>
          <a:xfrm>
            <a:off x="457200" y="274637"/>
            <a:ext cx="8229600" cy="1522199"/>
          </a:xfrm>
          <a:prstGeom prst="rect">
            <a:avLst/>
          </a:prstGeom>
          <a:noFill/>
          <a:ln>
            <a:noFill/>
          </a:ln>
        </p:spPr>
        <p:txBody>
          <a:bodyPr lIns="91425" tIns="91425" rIns="91425" bIns="91425" anchor="b" anchorCtr="0"/>
          <a:lstStyle>
            <a:lvl1pPr rtl="0">
              <a:defRPr>
                <a:solidFill>
                  <a:schemeClr val="lt1"/>
                </a:solidFill>
              </a:defRPr>
            </a:lvl1pPr>
            <a:lvl2pPr rtl="0">
              <a:defRPr>
                <a:solidFill>
                  <a:schemeClr val="lt1"/>
                </a:solidFill>
              </a:defRPr>
            </a:lvl2pPr>
            <a:lvl3pPr rtl="0">
              <a:defRPr>
                <a:solidFill>
                  <a:schemeClr val="lt1"/>
                </a:solidFill>
              </a:defRPr>
            </a:lvl3pPr>
            <a:lvl4pPr rtl="0">
              <a:defRPr>
                <a:solidFill>
                  <a:schemeClr val="lt1"/>
                </a:solidFill>
              </a:defRPr>
            </a:lvl4pPr>
            <a:lvl5pPr rtl="0">
              <a:defRPr>
                <a:solidFill>
                  <a:schemeClr val="lt1"/>
                </a:solidFill>
              </a:defRPr>
            </a:lvl5pPr>
            <a:lvl6pPr rtl="0">
              <a:defRPr>
                <a:solidFill>
                  <a:schemeClr val="lt1"/>
                </a:solidFill>
              </a:defRPr>
            </a:lvl6pPr>
            <a:lvl7pPr rtl="0">
              <a:defRPr>
                <a:solidFill>
                  <a:schemeClr val="lt1"/>
                </a:solidFill>
              </a:defRPr>
            </a:lvl7pPr>
            <a:lvl8pPr rtl="0">
              <a:defRPr>
                <a:solidFill>
                  <a:schemeClr val="lt1"/>
                </a:solidFill>
              </a:defRPr>
            </a:lvl8pPr>
            <a:lvl9pPr rtl="0">
              <a:defRPr>
                <a:solidFill>
                  <a:schemeClr val="lt1"/>
                </a:solidFill>
              </a:defRPr>
            </a:lvl9pPr>
          </a:lstStyle>
          <a:p>
            <a:endParaRPr/>
          </a:p>
        </p:txBody>
      </p:sp>
      <p:sp>
        <p:nvSpPr>
          <p:cNvPr id="14" name="Shape 14"/>
          <p:cNvSpPr txBox="1">
            <a:spLocks noGrp="1"/>
          </p:cNvSpPr>
          <p:nvPr>
            <p:ph type="body" idx="1"/>
          </p:nvPr>
        </p:nvSpPr>
        <p:spPr>
          <a:xfrm>
            <a:off x="457200" y="1947332"/>
            <a:ext cx="8229600" cy="4620299"/>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extLst>
      <p:ext uri="{BB962C8B-B14F-4D97-AF65-F5344CB8AC3E}">
        <p14:creationId xmlns:p14="http://schemas.microsoft.com/office/powerpoint/2010/main" val="2015014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9A0792-3BEA-7344-9DDC-121B79DD3563}" type="datetime2">
              <a:rPr lang="en-US" smtClean="0"/>
              <a:t>Tuesday, February 11, 14</a:t>
            </a:fld>
            <a:endParaRPr lang="en-US"/>
          </a:p>
        </p:txBody>
      </p:sp>
      <p:sp>
        <p:nvSpPr>
          <p:cNvPr id="5" name="Footer Placeholder 4"/>
          <p:cNvSpPr>
            <a:spLocks noGrp="1"/>
          </p:cNvSpPr>
          <p:nvPr>
            <p:ph type="ftr" sz="quarter" idx="11"/>
          </p:nvPr>
        </p:nvSpPr>
        <p:spPr/>
        <p:txBody>
          <a:bodyPr/>
          <a:lstStyle/>
          <a:p>
            <a:r>
              <a:rPr lang="en-US" smtClean="0"/>
              <a:t>V. Gyurjyan</a:t>
            </a:r>
            <a:endParaRPr lang="en-US"/>
          </a:p>
        </p:txBody>
      </p:sp>
      <p:sp>
        <p:nvSpPr>
          <p:cNvPr id="6" name="Slide Number Placeholder 5"/>
          <p:cNvSpPr>
            <a:spLocks noGrp="1"/>
          </p:cNvSpPr>
          <p:nvPr>
            <p:ph type="sldNum" sz="quarter" idx="12"/>
          </p:nvPr>
        </p:nvSpPr>
        <p:spPr/>
        <p:txBody>
          <a:bodyPr/>
          <a:lstStyle/>
          <a:p>
            <a:fld id="{473BC3FD-B304-7747-B419-D87CB0E7B4DB}" type="slidenum">
              <a:rPr lang="en-US" smtClean="0"/>
              <a:t>‹#›</a:t>
            </a:fld>
            <a:endParaRPr lang="en-US"/>
          </a:p>
        </p:txBody>
      </p:sp>
    </p:spTree>
    <p:extLst>
      <p:ext uri="{BB962C8B-B14F-4D97-AF65-F5344CB8AC3E}">
        <p14:creationId xmlns:p14="http://schemas.microsoft.com/office/powerpoint/2010/main" val="2572973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C57F10-2329-D440-A6B8-BFC79306E60E}" type="datetime2">
              <a:rPr lang="en-US" smtClean="0"/>
              <a:t>Tuesday, February 11, 14</a:t>
            </a:fld>
            <a:endParaRPr lang="en-US"/>
          </a:p>
        </p:txBody>
      </p:sp>
      <p:sp>
        <p:nvSpPr>
          <p:cNvPr id="5" name="Footer Placeholder 4"/>
          <p:cNvSpPr>
            <a:spLocks noGrp="1"/>
          </p:cNvSpPr>
          <p:nvPr>
            <p:ph type="ftr" sz="quarter" idx="11"/>
          </p:nvPr>
        </p:nvSpPr>
        <p:spPr/>
        <p:txBody>
          <a:bodyPr/>
          <a:lstStyle/>
          <a:p>
            <a:r>
              <a:rPr lang="en-US" smtClean="0"/>
              <a:t>V. Gyurjyan</a:t>
            </a:r>
            <a:endParaRPr lang="en-US"/>
          </a:p>
        </p:txBody>
      </p:sp>
      <p:sp>
        <p:nvSpPr>
          <p:cNvPr id="6" name="Slide Number Placeholder 5"/>
          <p:cNvSpPr>
            <a:spLocks noGrp="1"/>
          </p:cNvSpPr>
          <p:nvPr>
            <p:ph type="sldNum" sz="quarter" idx="12"/>
          </p:nvPr>
        </p:nvSpPr>
        <p:spPr/>
        <p:txBody>
          <a:bodyPr/>
          <a:lstStyle/>
          <a:p>
            <a:fld id="{473BC3FD-B304-7747-B419-D87CB0E7B4DB}" type="slidenum">
              <a:rPr lang="en-US" smtClean="0"/>
              <a:t>‹#›</a:t>
            </a:fld>
            <a:endParaRPr lang="en-US"/>
          </a:p>
        </p:txBody>
      </p:sp>
    </p:spTree>
    <p:extLst>
      <p:ext uri="{BB962C8B-B14F-4D97-AF65-F5344CB8AC3E}">
        <p14:creationId xmlns:p14="http://schemas.microsoft.com/office/powerpoint/2010/main" val="2367842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9D3097-D17F-1845-9F8F-A78A040D101E}" type="datetime2">
              <a:rPr lang="en-US" smtClean="0"/>
              <a:t>Tuesday, February 11, 14</a:t>
            </a:fld>
            <a:endParaRPr lang="en-US"/>
          </a:p>
        </p:txBody>
      </p:sp>
      <p:sp>
        <p:nvSpPr>
          <p:cNvPr id="6" name="Footer Placeholder 5"/>
          <p:cNvSpPr>
            <a:spLocks noGrp="1"/>
          </p:cNvSpPr>
          <p:nvPr>
            <p:ph type="ftr" sz="quarter" idx="11"/>
          </p:nvPr>
        </p:nvSpPr>
        <p:spPr/>
        <p:txBody>
          <a:bodyPr/>
          <a:lstStyle/>
          <a:p>
            <a:r>
              <a:rPr lang="en-US" smtClean="0"/>
              <a:t>V. Gyurjyan</a:t>
            </a:r>
            <a:endParaRPr lang="en-US"/>
          </a:p>
        </p:txBody>
      </p:sp>
      <p:sp>
        <p:nvSpPr>
          <p:cNvPr id="7" name="Slide Number Placeholder 6"/>
          <p:cNvSpPr>
            <a:spLocks noGrp="1"/>
          </p:cNvSpPr>
          <p:nvPr>
            <p:ph type="sldNum" sz="quarter" idx="12"/>
          </p:nvPr>
        </p:nvSpPr>
        <p:spPr/>
        <p:txBody>
          <a:bodyPr/>
          <a:lstStyle/>
          <a:p>
            <a:fld id="{473BC3FD-B304-7747-B419-D87CB0E7B4DB}" type="slidenum">
              <a:rPr lang="en-US" smtClean="0"/>
              <a:t>‹#›</a:t>
            </a:fld>
            <a:endParaRPr lang="en-US"/>
          </a:p>
        </p:txBody>
      </p:sp>
    </p:spTree>
    <p:extLst>
      <p:ext uri="{BB962C8B-B14F-4D97-AF65-F5344CB8AC3E}">
        <p14:creationId xmlns:p14="http://schemas.microsoft.com/office/powerpoint/2010/main" val="431403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BAC5E6-E9A5-A946-968A-54708DFE5577}" type="datetime2">
              <a:rPr lang="en-US" smtClean="0"/>
              <a:t>Tuesday, February 11, 14</a:t>
            </a:fld>
            <a:endParaRPr lang="en-US"/>
          </a:p>
        </p:txBody>
      </p:sp>
      <p:sp>
        <p:nvSpPr>
          <p:cNvPr id="8" name="Footer Placeholder 7"/>
          <p:cNvSpPr>
            <a:spLocks noGrp="1"/>
          </p:cNvSpPr>
          <p:nvPr>
            <p:ph type="ftr" sz="quarter" idx="11"/>
          </p:nvPr>
        </p:nvSpPr>
        <p:spPr/>
        <p:txBody>
          <a:bodyPr/>
          <a:lstStyle/>
          <a:p>
            <a:r>
              <a:rPr lang="en-US" smtClean="0"/>
              <a:t>V. Gyurjyan</a:t>
            </a:r>
            <a:endParaRPr lang="en-US"/>
          </a:p>
        </p:txBody>
      </p:sp>
      <p:sp>
        <p:nvSpPr>
          <p:cNvPr id="9" name="Slide Number Placeholder 8"/>
          <p:cNvSpPr>
            <a:spLocks noGrp="1"/>
          </p:cNvSpPr>
          <p:nvPr>
            <p:ph type="sldNum" sz="quarter" idx="12"/>
          </p:nvPr>
        </p:nvSpPr>
        <p:spPr/>
        <p:txBody>
          <a:bodyPr/>
          <a:lstStyle/>
          <a:p>
            <a:fld id="{473BC3FD-B304-7747-B419-D87CB0E7B4DB}" type="slidenum">
              <a:rPr lang="en-US" smtClean="0"/>
              <a:t>‹#›</a:t>
            </a:fld>
            <a:endParaRPr lang="en-US"/>
          </a:p>
        </p:txBody>
      </p:sp>
    </p:spTree>
    <p:extLst>
      <p:ext uri="{BB962C8B-B14F-4D97-AF65-F5344CB8AC3E}">
        <p14:creationId xmlns:p14="http://schemas.microsoft.com/office/powerpoint/2010/main" val="1457938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E87FC1-7224-2C44-BEF7-3907BB06E628}" type="datetime2">
              <a:rPr lang="en-US" smtClean="0"/>
              <a:t>Tuesday, February 11, 14</a:t>
            </a:fld>
            <a:endParaRPr lang="en-US"/>
          </a:p>
        </p:txBody>
      </p:sp>
      <p:sp>
        <p:nvSpPr>
          <p:cNvPr id="4" name="Footer Placeholder 3"/>
          <p:cNvSpPr>
            <a:spLocks noGrp="1"/>
          </p:cNvSpPr>
          <p:nvPr>
            <p:ph type="ftr" sz="quarter" idx="11"/>
          </p:nvPr>
        </p:nvSpPr>
        <p:spPr/>
        <p:txBody>
          <a:bodyPr/>
          <a:lstStyle/>
          <a:p>
            <a:r>
              <a:rPr lang="en-US" smtClean="0"/>
              <a:t>V. Gyurjyan</a:t>
            </a:r>
            <a:endParaRPr lang="en-US"/>
          </a:p>
        </p:txBody>
      </p:sp>
      <p:sp>
        <p:nvSpPr>
          <p:cNvPr id="5" name="Slide Number Placeholder 4"/>
          <p:cNvSpPr>
            <a:spLocks noGrp="1"/>
          </p:cNvSpPr>
          <p:nvPr>
            <p:ph type="sldNum" sz="quarter" idx="12"/>
          </p:nvPr>
        </p:nvSpPr>
        <p:spPr/>
        <p:txBody>
          <a:bodyPr/>
          <a:lstStyle/>
          <a:p>
            <a:fld id="{473BC3FD-B304-7747-B419-D87CB0E7B4DB}" type="slidenum">
              <a:rPr lang="en-US" smtClean="0"/>
              <a:t>‹#›</a:t>
            </a:fld>
            <a:endParaRPr lang="en-US"/>
          </a:p>
        </p:txBody>
      </p:sp>
    </p:spTree>
    <p:extLst>
      <p:ext uri="{BB962C8B-B14F-4D97-AF65-F5344CB8AC3E}">
        <p14:creationId xmlns:p14="http://schemas.microsoft.com/office/powerpoint/2010/main" val="966406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6259FF-F9A4-8041-BB89-FDFF0677E81E}" type="datetime2">
              <a:rPr lang="en-US" smtClean="0"/>
              <a:t>Tuesday, February 11, 14</a:t>
            </a:fld>
            <a:endParaRPr lang="en-US"/>
          </a:p>
        </p:txBody>
      </p:sp>
      <p:sp>
        <p:nvSpPr>
          <p:cNvPr id="3" name="Footer Placeholder 2"/>
          <p:cNvSpPr>
            <a:spLocks noGrp="1"/>
          </p:cNvSpPr>
          <p:nvPr>
            <p:ph type="ftr" sz="quarter" idx="11"/>
          </p:nvPr>
        </p:nvSpPr>
        <p:spPr/>
        <p:txBody>
          <a:bodyPr/>
          <a:lstStyle/>
          <a:p>
            <a:r>
              <a:rPr lang="en-US" smtClean="0"/>
              <a:t>V. Gyurjyan</a:t>
            </a:r>
            <a:endParaRPr lang="en-US"/>
          </a:p>
        </p:txBody>
      </p:sp>
      <p:sp>
        <p:nvSpPr>
          <p:cNvPr id="4" name="Slide Number Placeholder 3"/>
          <p:cNvSpPr>
            <a:spLocks noGrp="1"/>
          </p:cNvSpPr>
          <p:nvPr>
            <p:ph type="sldNum" sz="quarter" idx="12"/>
          </p:nvPr>
        </p:nvSpPr>
        <p:spPr/>
        <p:txBody>
          <a:bodyPr/>
          <a:lstStyle/>
          <a:p>
            <a:fld id="{473BC3FD-B304-7747-B419-D87CB0E7B4DB}" type="slidenum">
              <a:rPr lang="en-US" smtClean="0"/>
              <a:t>‹#›</a:t>
            </a:fld>
            <a:endParaRPr lang="en-US"/>
          </a:p>
        </p:txBody>
      </p:sp>
    </p:spTree>
    <p:extLst>
      <p:ext uri="{BB962C8B-B14F-4D97-AF65-F5344CB8AC3E}">
        <p14:creationId xmlns:p14="http://schemas.microsoft.com/office/powerpoint/2010/main" val="3919701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06644C-458A-A542-B42C-0D66B6DEF109}" type="datetime2">
              <a:rPr lang="en-US" smtClean="0"/>
              <a:t>Tuesday, February 11, 14</a:t>
            </a:fld>
            <a:endParaRPr lang="en-US"/>
          </a:p>
        </p:txBody>
      </p:sp>
      <p:sp>
        <p:nvSpPr>
          <p:cNvPr id="6" name="Footer Placeholder 5"/>
          <p:cNvSpPr>
            <a:spLocks noGrp="1"/>
          </p:cNvSpPr>
          <p:nvPr>
            <p:ph type="ftr" sz="quarter" idx="11"/>
          </p:nvPr>
        </p:nvSpPr>
        <p:spPr/>
        <p:txBody>
          <a:bodyPr/>
          <a:lstStyle/>
          <a:p>
            <a:r>
              <a:rPr lang="en-US" smtClean="0"/>
              <a:t>V. Gyurjyan</a:t>
            </a:r>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2639628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581A66-2A12-2F4D-A1CB-BBE8CAE12B17}" type="datetime2">
              <a:rPr lang="en-US" smtClean="0"/>
              <a:t>Tuesday, February 11, 14</a:t>
            </a:fld>
            <a:endParaRPr lang="en-US"/>
          </a:p>
        </p:txBody>
      </p:sp>
      <p:sp>
        <p:nvSpPr>
          <p:cNvPr id="6" name="Footer Placeholder 5"/>
          <p:cNvSpPr>
            <a:spLocks noGrp="1"/>
          </p:cNvSpPr>
          <p:nvPr>
            <p:ph type="ftr" sz="quarter" idx="11"/>
          </p:nvPr>
        </p:nvSpPr>
        <p:spPr/>
        <p:txBody>
          <a:bodyPr/>
          <a:lstStyle/>
          <a:p>
            <a:r>
              <a:rPr lang="en-US" smtClean="0"/>
              <a:t>V. Gyurjyan</a:t>
            </a:r>
            <a:endParaRPr lang="en-US"/>
          </a:p>
        </p:txBody>
      </p:sp>
      <p:sp>
        <p:nvSpPr>
          <p:cNvPr id="7" name="Slide Number Placeholder 6"/>
          <p:cNvSpPr>
            <a:spLocks noGrp="1"/>
          </p:cNvSpPr>
          <p:nvPr>
            <p:ph type="sldNum" sz="quarter" idx="12"/>
          </p:nvPr>
        </p:nvSpPr>
        <p:spPr/>
        <p:txBody>
          <a:bodyPr/>
          <a:lstStyle/>
          <a:p>
            <a:fld id="{473BC3FD-B304-7747-B419-D87CB0E7B4DB}" type="slidenum">
              <a:rPr lang="en-US" smtClean="0"/>
              <a:t>‹#›</a:t>
            </a:fld>
            <a:endParaRPr lang="en-US"/>
          </a:p>
        </p:txBody>
      </p:sp>
    </p:spTree>
    <p:extLst>
      <p:ext uri="{BB962C8B-B14F-4D97-AF65-F5344CB8AC3E}">
        <p14:creationId xmlns:p14="http://schemas.microsoft.com/office/powerpoint/2010/main" val="33647887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D67D0-0E51-F24C-809C-4100F11D62D2}" type="datetime2">
              <a:rPr lang="en-US" smtClean="0"/>
              <a:t>Tuesday, February 11, 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Gyurjyan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3BC3FD-B304-7747-B419-D87CB0E7B4DB}" type="slidenum">
              <a:rPr lang="en-US" smtClean="0"/>
              <a:t>‹#›</a:t>
            </a:fld>
            <a:endParaRPr lang="en-US"/>
          </a:p>
        </p:txBody>
      </p:sp>
    </p:spTree>
    <p:extLst>
      <p:ext uri="{BB962C8B-B14F-4D97-AF65-F5344CB8AC3E}">
        <p14:creationId xmlns:p14="http://schemas.microsoft.com/office/powerpoint/2010/main" val="1593906642"/>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Lst>
  <p:hf sldNum="0"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7.png"/><Relationship Id="rId5" Type="http://schemas.openxmlformats.org/officeDocument/2006/relationships/package" Target="../embeddings/Microsoft_Word_Document1.docx"/><Relationship Id="rId6" Type="http://schemas.openxmlformats.org/officeDocument/2006/relationships/image" Target="../media/image10.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err="1" smtClean="0">
                <a:solidFill>
                  <a:srgbClr val="800000"/>
                </a:solidFill>
              </a:rPr>
              <a:t>ClaRA</a:t>
            </a:r>
            <a:r>
              <a:rPr lang="en-US" sz="3200" dirty="0">
                <a:solidFill>
                  <a:srgbClr val="800000"/>
                </a:solidFill>
              </a:rPr>
              <a:t> </a:t>
            </a:r>
            <a:r>
              <a:rPr lang="en-US" sz="3200" dirty="0" smtClean="0">
                <a:solidFill>
                  <a:srgbClr val="800000"/>
                </a:solidFill>
              </a:rPr>
              <a:t>&amp; JANA</a:t>
            </a:r>
            <a:endParaRPr lang="en-US" sz="3200" dirty="0"/>
          </a:p>
        </p:txBody>
      </p:sp>
      <p:sp>
        <p:nvSpPr>
          <p:cNvPr id="3" name="Subtitle 2"/>
          <p:cNvSpPr>
            <a:spLocks noGrp="1"/>
          </p:cNvSpPr>
          <p:nvPr>
            <p:ph type="subTitle" idx="1"/>
          </p:nvPr>
        </p:nvSpPr>
        <p:spPr/>
        <p:txBody>
          <a:bodyPr>
            <a:normAutofit/>
          </a:bodyPr>
          <a:lstStyle/>
          <a:p>
            <a:r>
              <a:rPr lang="en-US" sz="1800" dirty="0" smtClean="0"/>
              <a:t>Vardan Gyurjyan</a:t>
            </a:r>
          </a:p>
          <a:p>
            <a:r>
              <a:rPr lang="en-US" sz="1800" dirty="0" smtClean="0"/>
              <a:t>DAQ group</a:t>
            </a:r>
            <a:endParaRPr lang="en-US" sz="1800" dirty="0"/>
          </a:p>
        </p:txBody>
      </p:sp>
    </p:spTree>
    <p:extLst>
      <p:ext uri="{BB962C8B-B14F-4D97-AF65-F5344CB8AC3E}">
        <p14:creationId xmlns:p14="http://schemas.microsoft.com/office/powerpoint/2010/main" val="189694222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viz.png"/>
          <p:cNvPicPr>
            <a:picLocks noGrp="1" noChangeAspect="1"/>
          </p:cNvPicPr>
          <p:nvPr>
            <p:ph idx="1"/>
          </p:nvPr>
        </p:nvPicPr>
        <p:blipFill>
          <a:blip r:embed="rId2">
            <a:extLst>
              <a:ext uri="{28A0092B-C50C-407E-A947-70E740481C1C}">
                <a14:useLocalDpi xmlns:a14="http://schemas.microsoft.com/office/drawing/2010/main" val="0"/>
              </a:ext>
            </a:extLst>
          </a:blip>
          <a:srcRect l="9245" r="9245"/>
          <a:stretch>
            <a:fillRect/>
          </a:stretch>
        </p:blipFill>
        <p:spPr>
          <a:xfrm>
            <a:off x="381000" y="2133600"/>
            <a:ext cx="4072945" cy="2239963"/>
          </a:xfrm>
        </p:spPr>
      </p:pic>
      <p:sp>
        <p:nvSpPr>
          <p:cNvPr id="5" name="TextBox 4"/>
          <p:cNvSpPr txBox="1"/>
          <p:nvPr/>
        </p:nvSpPr>
        <p:spPr>
          <a:xfrm>
            <a:off x="304800" y="4572000"/>
            <a:ext cx="3962400" cy="577081"/>
          </a:xfrm>
          <a:prstGeom prst="rect">
            <a:avLst/>
          </a:prstGeom>
          <a:noFill/>
        </p:spPr>
        <p:txBody>
          <a:bodyPr wrap="square" rtlCol="0">
            <a:spAutoFit/>
          </a:bodyPr>
          <a:lstStyle/>
          <a:p>
            <a:r>
              <a:rPr lang="en-US" sz="1050" dirty="0" smtClean="0"/>
              <a:t>Google Trends.</a:t>
            </a:r>
          </a:p>
          <a:p>
            <a:r>
              <a:rPr lang="en-US" sz="1050" dirty="0" smtClean="0"/>
              <a:t>Scale </a:t>
            </a:r>
            <a:r>
              <a:rPr lang="en-US" sz="1050" dirty="0"/>
              <a:t>is based on the average worldwide traffic of </a:t>
            </a:r>
            <a:r>
              <a:rPr lang="en-US" sz="1050" b="1" dirty="0"/>
              <a:t>cloud computing</a:t>
            </a:r>
            <a:r>
              <a:rPr lang="en-US" sz="1050" dirty="0"/>
              <a:t> in all years.</a:t>
            </a:r>
          </a:p>
        </p:txBody>
      </p:sp>
      <p:cxnSp>
        <p:nvCxnSpPr>
          <p:cNvPr id="10" name="Straight Connector 9"/>
          <p:cNvCxnSpPr/>
          <p:nvPr/>
        </p:nvCxnSpPr>
        <p:spPr>
          <a:xfrm>
            <a:off x="477243" y="2513876"/>
            <a:ext cx="556565" cy="0"/>
          </a:xfrm>
          <a:prstGeom prst="line">
            <a:avLst/>
          </a:prstGeom>
          <a:ln w="38100" cmpd="sng">
            <a:solidFill>
              <a:srgbClr val="3366FF"/>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66800" y="2362200"/>
            <a:ext cx="1266543" cy="276999"/>
          </a:xfrm>
          <a:prstGeom prst="rect">
            <a:avLst/>
          </a:prstGeom>
          <a:noFill/>
        </p:spPr>
        <p:txBody>
          <a:bodyPr wrap="none" rtlCol="0">
            <a:spAutoFit/>
          </a:bodyPr>
          <a:lstStyle/>
          <a:p>
            <a:r>
              <a:rPr lang="en-US" sz="1200" dirty="0" smtClean="0"/>
              <a:t>Cloud Computing</a:t>
            </a:r>
            <a:endParaRPr lang="en-US" sz="1200" dirty="0"/>
          </a:p>
        </p:txBody>
      </p:sp>
      <p:cxnSp>
        <p:nvCxnSpPr>
          <p:cNvPr id="12" name="Straight Connector 11"/>
          <p:cNvCxnSpPr/>
          <p:nvPr/>
        </p:nvCxnSpPr>
        <p:spPr>
          <a:xfrm>
            <a:off x="481197" y="2781741"/>
            <a:ext cx="556565" cy="0"/>
          </a:xfrm>
          <a:prstGeom prst="line">
            <a:avLst/>
          </a:prstGeom>
          <a:ln w="38100" cmpd="sng">
            <a:solidFill>
              <a:srgbClr val="FF0000"/>
            </a:solidFill>
            <a:tailEnd type="none"/>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070754" y="2613570"/>
            <a:ext cx="1173218" cy="276999"/>
          </a:xfrm>
          <a:prstGeom prst="rect">
            <a:avLst/>
          </a:prstGeom>
          <a:noFill/>
        </p:spPr>
        <p:txBody>
          <a:bodyPr wrap="none" rtlCol="0">
            <a:spAutoFit/>
          </a:bodyPr>
          <a:lstStyle/>
          <a:p>
            <a:r>
              <a:rPr lang="en-US" sz="1200" dirty="0" smtClean="0"/>
              <a:t>Grid Computing</a:t>
            </a:r>
            <a:endParaRPr lang="en-US" sz="1200" dirty="0"/>
          </a:p>
        </p:txBody>
      </p:sp>
      <p:sp>
        <p:nvSpPr>
          <p:cNvPr id="14" name="Title 1"/>
          <p:cNvSpPr txBox="1">
            <a:spLocks/>
          </p:cNvSpPr>
          <p:nvPr/>
        </p:nvSpPr>
        <p:spPr>
          <a:xfrm>
            <a:off x="533400" y="91932"/>
            <a:ext cx="8229600" cy="77476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376092"/>
                </a:solidFill>
              </a:rPr>
              <a:t>Advanced Computing Emerging Trends</a:t>
            </a:r>
            <a:endParaRPr lang="en-US" sz="3200" dirty="0">
              <a:solidFill>
                <a:srgbClr val="376092"/>
              </a:solidFill>
            </a:endParaRPr>
          </a:p>
        </p:txBody>
      </p:sp>
      <p:sp>
        <p:nvSpPr>
          <p:cNvPr id="15" name="Content Placeholder 2"/>
          <p:cNvSpPr txBox="1">
            <a:spLocks/>
          </p:cNvSpPr>
          <p:nvPr/>
        </p:nvSpPr>
        <p:spPr>
          <a:xfrm>
            <a:off x="4343400" y="1447800"/>
            <a:ext cx="4648200" cy="41148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solidFill>
                  <a:srgbClr val="800000"/>
                </a:solidFill>
              </a:rPr>
              <a:t>Helix </a:t>
            </a:r>
            <a:r>
              <a:rPr lang="en-US" sz="2400" dirty="0" err="1" smtClean="0">
                <a:solidFill>
                  <a:srgbClr val="800000"/>
                </a:solidFill>
              </a:rPr>
              <a:t>Nebuls</a:t>
            </a:r>
            <a:r>
              <a:rPr lang="en-US" sz="2400" dirty="0" smtClean="0">
                <a:solidFill>
                  <a:srgbClr val="800000"/>
                </a:solidFill>
              </a:rPr>
              <a:t> project at CERN </a:t>
            </a:r>
            <a:r>
              <a:rPr lang="en-US" sz="1400" dirty="0" smtClean="0"/>
              <a:t>(02 Mar 2012 V3.co.uk digital publishing company ) </a:t>
            </a:r>
            <a:r>
              <a:rPr lang="en-US" sz="2400" dirty="0" smtClean="0"/>
              <a:t>. </a:t>
            </a:r>
          </a:p>
          <a:p>
            <a:pPr marL="457200" lvl="1" indent="0">
              <a:buNone/>
            </a:pPr>
            <a:r>
              <a:rPr lang="en-US" sz="2000" dirty="0" smtClean="0"/>
              <a:t>CERN has announced it is developing a pan-European cloud computing platform, with two other leading scientific organizations, which will take advantage of the increased computing power cloud systems offer to help scientists better analyze data. Interview with the </a:t>
            </a:r>
            <a:r>
              <a:rPr lang="en-US" sz="2000" dirty="0" err="1" smtClean="0"/>
              <a:t>Frédéric</a:t>
            </a:r>
            <a:r>
              <a:rPr lang="en-US" sz="2000" dirty="0" smtClean="0"/>
              <a:t> Hemmer, head of CERN's IT department. "CERN's computing capacity needs to keep up with the enormous amount of data coming from the Large Hadron Collider (LHC) and we see Helix Nebula, the Science Cloud, as a great way of working with industry to meet this challenge.”</a:t>
            </a:r>
          </a:p>
          <a:p>
            <a:pPr marL="457200" lvl="1" indent="0">
              <a:buNone/>
            </a:pPr>
            <a:endParaRPr lang="en-US" sz="2000" dirty="0"/>
          </a:p>
          <a:p>
            <a:pPr marL="457200" lvl="1" indent="0">
              <a:buNone/>
            </a:pPr>
            <a:endParaRPr lang="en-US" sz="2000" dirty="0" smtClean="0"/>
          </a:p>
          <a:p>
            <a:pPr marL="0" indent="0">
              <a:buNone/>
            </a:pPr>
            <a:r>
              <a:rPr lang="en-US" sz="2400" dirty="0" smtClean="0"/>
              <a:t> </a:t>
            </a:r>
            <a:r>
              <a:rPr lang="en-US" sz="2400" dirty="0" smtClean="0">
                <a:solidFill>
                  <a:srgbClr val="800000"/>
                </a:solidFill>
              </a:rPr>
              <a:t>Magellan project at US Department of Energy</a:t>
            </a:r>
            <a:r>
              <a:rPr lang="en-US" sz="2400" dirty="0" smtClean="0"/>
              <a:t>. </a:t>
            </a:r>
          </a:p>
          <a:p>
            <a:pPr marL="457200" lvl="1" indent="0">
              <a:buNone/>
            </a:pPr>
            <a:r>
              <a:rPr lang="en-US" sz="2000" dirty="0" smtClean="0"/>
              <a:t>USDE will spend $32 million on a project that will deploy a large cloud computing test bed with thousands of Intel Nehalem CPU cores and explore the work of commercial cloud offerings from Amazon, Microsoft and Google for scientific purposes.</a:t>
            </a:r>
          </a:p>
          <a:p>
            <a:pPr marL="0" indent="0">
              <a:buNone/>
            </a:pPr>
            <a:endParaRPr lang="en-US" sz="2400" dirty="0" smtClean="0"/>
          </a:p>
          <a:p>
            <a:pPr marL="0" indent="0">
              <a:buFont typeface="Arial" pitchFamily="34" charset="0"/>
              <a:buNone/>
            </a:pPr>
            <a:endParaRPr lang="en-US" sz="2400" dirty="0"/>
          </a:p>
        </p:txBody>
      </p:sp>
      <p:sp>
        <p:nvSpPr>
          <p:cNvPr id="2" name="Rectangle 1"/>
          <p:cNvSpPr/>
          <p:nvPr/>
        </p:nvSpPr>
        <p:spPr>
          <a:xfrm>
            <a:off x="264484" y="3962400"/>
            <a:ext cx="41910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Date Placeholder 2"/>
          <p:cNvSpPr>
            <a:spLocks noGrp="1"/>
          </p:cNvSpPr>
          <p:nvPr>
            <p:ph type="dt" sz="half" idx="10"/>
          </p:nvPr>
        </p:nvSpPr>
        <p:spPr/>
        <p:txBody>
          <a:bodyPr/>
          <a:lstStyle/>
          <a:p>
            <a:fld id="{13CF7111-CD7C-5845-9551-6745CBB47246}" type="datetime2">
              <a:rPr lang="en-US" smtClean="0"/>
              <a:t>Tuesday, February 11, 14</a:t>
            </a:fld>
            <a:endParaRPr lang="en-US"/>
          </a:p>
        </p:txBody>
      </p:sp>
      <p:sp>
        <p:nvSpPr>
          <p:cNvPr id="6" name="Footer Placeholder 5"/>
          <p:cNvSpPr>
            <a:spLocks noGrp="1"/>
          </p:cNvSpPr>
          <p:nvPr>
            <p:ph type="ftr" sz="quarter" idx="11"/>
          </p:nvPr>
        </p:nvSpPr>
        <p:spPr/>
        <p:txBody>
          <a:bodyPr/>
          <a:lstStyle/>
          <a:p>
            <a:r>
              <a:rPr lang="en-US" smtClean="0"/>
              <a:t>V. Gyurjyan</a:t>
            </a:r>
            <a:endParaRPr lang="en-US"/>
          </a:p>
        </p:txBody>
      </p:sp>
    </p:spTree>
    <p:extLst>
      <p:ext uri="{BB962C8B-B14F-4D97-AF65-F5344CB8AC3E}">
        <p14:creationId xmlns:p14="http://schemas.microsoft.com/office/powerpoint/2010/main" val="397137948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765"/>
            <a:ext cx="9144000" cy="639763"/>
          </a:xfrm>
        </p:spPr>
        <p:txBody>
          <a:bodyPr>
            <a:normAutofit/>
          </a:bodyPr>
          <a:lstStyle/>
          <a:p>
            <a:r>
              <a:rPr lang="en-US" sz="3200" dirty="0" smtClean="0">
                <a:solidFill>
                  <a:srgbClr val="376092"/>
                </a:solidFill>
              </a:rPr>
              <a:t>Clara and Clara-based effort</a:t>
            </a:r>
            <a:endParaRPr lang="en-US" sz="3200" dirty="0">
              <a:solidFill>
                <a:srgbClr val="376092"/>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744072987"/>
              </p:ext>
            </p:extLst>
          </p:nvPr>
        </p:nvGraphicFramePr>
        <p:xfrm>
          <a:off x="274458" y="780278"/>
          <a:ext cx="8625122" cy="5433060"/>
        </p:xfrm>
        <a:graphic>
          <a:graphicData uri="http://schemas.openxmlformats.org/drawingml/2006/table">
            <a:tbl>
              <a:tblPr firstRow="1" bandRow="1">
                <a:tableStyleId>{5C22544A-7EE6-4342-B048-85BDC9FD1C3A}</a:tableStyleId>
              </a:tblPr>
              <a:tblGrid>
                <a:gridCol w="2352019"/>
                <a:gridCol w="833547"/>
                <a:gridCol w="1290539"/>
                <a:gridCol w="896194"/>
                <a:gridCol w="3252823"/>
              </a:tblGrid>
              <a:tr h="370840">
                <a:tc>
                  <a:txBody>
                    <a:bodyPr/>
                    <a:lstStyle/>
                    <a:p>
                      <a:r>
                        <a:rPr lang="en-US" sz="1100" dirty="0" smtClean="0"/>
                        <a:t>Project</a:t>
                      </a:r>
                      <a:endParaRPr lang="en-US" sz="1100" dirty="0"/>
                    </a:p>
                  </a:txBody>
                  <a:tcPr marT="0" marB="0"/>
                </a:tc>
                <a:tc>
                  <a:txBody>
                    <a:bodyPr/>
                    <a:lstStyle/>
                    <a:p>
                      <a:r>
                        <a:rPr lang="en-US" sz="1100" dirty="0" smtClean="0"/>
                        <a:t>Start Date</a:t>
                      </a:r>
                      <a:endParaRPr lang="en-US" sz="1100" dirty="0"/>
                    </a:p>
                  </a:txBody>
                  <a:tcPr marT="0" marB="0"/>
                </a:tc>
                <a:tc>
                  <a:txBody>
                    <a:bodyPr/>
                    <a:lstStyle/>
                    <a:p>
                      <a:r>
                        <a:rPr lang="en-US" sz="1100" dirty="0" smtClean="0"/>
                        <a:t>Status</a:t>
                      </a:r>
                      <a:endParaRPr lang="en-US" sz="1100" dirty="0"/>
                    </a:p>
                  </a:txBody>
                  <a:tcPr marT="0" marB="0"/>
                </a:tc>
                <a:tc>
                  <a:txBody>
                    <a:bodyPr/>
                    <a:lstStyle/>
                    <a:p>
                      <a:r>
                        <a:rPr lang="en-US" sz="1100" dirty="0" smtClean="0"/>
                        <a:t>Number</a:t>
                      </a:r>
                      <a:r>
                        <a:rPr lang="en-US" sz="1100" baseline="0" dirty="0" smtClean="0"/>
                        <a:t> of Lines</a:t>
                      </a:r>
                      <a:endParaRPr lang="en-US" sz="1100" dirty="0"/>
                    </a:p>
                  </a:txBody>
                  <a:tcPr marT="0" marB="0"/>
                </a:tc>
                <a:tc>
                  <a:txBody>
                    <a:bodyPr/>
                    <a:lstStyle/>
                    <a:p>
                      <a:r>
                        <a:rPr lang="en-US" sz="1100" dirty="0" smtClean="0"/>
                        <a:t>Comments</a:t>
                      </a:r>
                      <a:endParaRPr lang="en-US" sz="1100" dirty="0"/>
                    </a:p>
                  </a:txBody>
                  <a:tcPr marT="0" marB="0"/>
                </a:tc>
              </a:tr>
              <a:tr h="370840">
                <a:tc>
                  <a:txBody>
                    <a:bodyPr/>
                    <a:lstStyle/>
                    <a:p>
                      <a:r>
                        <a:rPr lang="en-US" sz="1100" dirty="0" err="1" smtClean="0"/>
                        <a:t>ClaRA</a:t>
                      </a:r>
                      <a:endParaRPr lang="en-US" sz="1100" dirty="0"/>
                    </a:p>
                  </a:txBody>
                  <a:tcPr marT="0" marB="0"/>
                </a:tc>
                <a:tc>
                  <a:txBody>
                    <a:bodyPr/>
                    <a:lstStyle/>
                    <a:p>
                      <a:r>
                        <a:rPr lang="en-US" sz="1100" dirty="0" smtClean="0"/>
                        <a:t>2009</a:t>
                      </a:r>
                      <a:endParaRPr lang="en-US" sz="1100" dirty="0"/>
                    </a:p>
                  </a:txBody>
                  <a:tcPr marT="0" marB="0"/>
                </a:tc>
                <a:tc>
                  <a:txBody>
                    <a:bodyPr/>
                    <a:lstStyle/>
                    <a:p>
                      <a:r>
                        <a:rPr lang="en-US" sz="1100" dirty="0" smtClean="0"/>
                        <a:t>Maintenance</a:t>
                      </a:r>
                      <a:endParaRPr lang="en-US" sz="1100" dirty="0"/>
                    </a:p>
                  </a:txBody>
                  <a:tcPr marT="0" marB="0"/>
                </a:tc>
                <a:tc>
                  <a:txBody>
                    <a:bodyPr/>
                    <a:lstStyle/>
                    <a:p>
                      <a:r>
                        <a:rPr lang="en-US" sz="1100" dirty="0" smtClean="0"/>
                        <a:t>23611</a:t>
                      </a:r>
                      <a:endParaRPr lang="en-US" sz="1100" dirty="0"/>
                    </a:p>
                  </a:txBody>
                  <a:tcPr marT="0" marB="0"/>
                </a:tc>
                <a:tc>
                  <a:txBody>
                    <a:bodyPr/>
                    <a:lstStyle/>
                    <a:p>
                      <a:r>
                        <a:rPr lang="en-US" sz="1100" dirty="0" smtClean="0"/>
                        <a:t>Cloud</a:t>
                      </a:r>
                      <a:r>
                        <a:rPr lang="en-US" sz="1100" baseline="0" dirty="0" smtClean="0"/>
                        <a:t> computing framework</a:t>
                      </a:r>
                      <a:endParaRPr lang="en-US" sz="1100" dirty="0"/>
                    </a:p>
                  </a:txBody>
                  <a:tcPr marT="0" marB="0"/>
                </a:tc>
              </a:tr>
              <a:tr h="370840">
                <a:tc>
                  <a:txBody>
                    <a:bodyPr/>
                    <a:lstStyle/>
                    <a:p>
                      <a:r>
                        <a:rPr lang="en-US" sz="1100" dirty="0" smtClean="0"/>
                        <a:t>EC reconstruction</a:t>
                      </a:r>
                      <a:endParaRPr lang="en-US" sz="1100" dirty="0"/>
                    </a:p>
                  </a:txBody>
                  <a:tcPr marT="0" marB="0"/>
                </a:tc>
                <a:tc>
                  <a:txBody>
                    <a:bodyPr/>
                    <a:lstStyle/>
                    <a:p>
                      <a:r>
                        <a:rPr lang="en-US" sz="1100" dirty="0" smtClean="0"/>
                        <a:t>2012</a:t>
                      </a:r>
                      <a:endParaRPr lang="en-US" sz="1100" dirty="0"/>
                    </a:p>
                  </a:txBody>
                  <a:tcPr marT="0" marB="0"/>
                </a:tc>
                <a:tc>
                  <a:txBody>
                    <a:bodyPr/>
                    <a:lstStyle/>
                    <a:p>
                      <a:r>
                        <a:rPr lang="en-US" sz="1100" dirty="0" smtClean="0"/>
                        <a:t>Maintenance</a:t>
                      </a:r>
                      <a:endParaRPr lang="en-US" sz="1100" dirty="0"/>
                    </a:p>
                  </a:txBody>
                  <a:tcPr marT="0" marB="0"/>
                </a:tc>
                <a:tc>
                  <a:txBody>
                    <a:bodyPr/>
                    <a:lstStyle/>
                    <a:p>
                      <a:r>
                        <a:rPr lang="en-US" sz="1100" dirty="0" smtClean="0"/>
                        <a:t>8734</a:t>
                      </a:r>
                      <a:endParaRPr lang="en-US" sz="1100" dirty="0"/>
                    </a:p>
                  </a:txBody>
                  <a:tcPr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err="1" smtClean="0">
                          <a:solidFill>
                            <a:schemeClr val="dk1"/>
                          </a:solidFill>
                          <a:latin typeface="+mn-lt"/>
                          <a:ea typeface="+mn-ea"/>
                          <a:cs typeface="+mn-cs"/>
                        </a:rPr>
                        <a:t>ClaRA</a:t>
                      </a:r>
                      <a:r>
                        <a:rPr lang="en-US" sz="1100" kern="1200" dirty="0" smtClean="0">
                          <a:solidFill>
                            <a:schemeClr val="dk1"/>
                          </a:solidFill>
                          <a:latin typeface="+mn-lt"/>
                          <a:ea typeface="+mn-ea"/>
                          <a:cs typeface="+mn-cs"/>
                        </a:rPr>
                        <a:t> services that implements the EC reconstruction algorithms and map utilities interfaces to databases</a:t>
                      </a:r>
                      <a:endParaRPr lang="en-US" sz="1100" dirty="0" smtClean="0"/>
                    </a:p>
                  </a:txBody>
                  <a:tcPr marT="0" marB="0"/>
                </a:tc>
              </a:tr>
              <a:tr h="370840">
                <a:tc>
                  <a:txBody>
                    <a:bodyPr/>
                    <a:lstStyle/>
                    <a:p>
                      <a:r>
                        <a:rPr lang="en-US" sz="1100" dirty="0" smtClean="0"/>
                        <a:t>PCAL reconstruction</a:t>
                      </a:r>
                      <a:endParaRPr lang="en-US" sz="1100" dirty="0"/>
                    </a:p>
                  </a:txBody>
                  <a:tcPr marT="0" marB="0"/>
                </a:tc>
                <a:tc>
                  <a:txBody>
                    <a:bodyPr/>
                    <a:lstStyle/>
                    <a:p>
                      <a:r>
                        <a:rPr lang="en-US" sz="1100" dirty="0" smtClean="0"/>
                        <a:t>2013</a:t>
                      </a:r>
                      <a:endParaRPr lang="en-US" sz="1100" dirty="0"/>
                    </a:p>
                  </a:txBody>
                  <a:tcPr marT="0" marB="0"/>
                </a:tc>
                <a:tc>
                  <a:txBody>
                    <a:bodyPr/>
                    <a:lstStyle/>
                    <a:p>
                      <a:r>
                        <a:rPr lang="en-US" sz="1100" dirty="0" smtClean="0"/>
                        <a:t>Active </a:t>
                      </a:r>
                      <a:endParaRPr lang="en-US" sz="1100" dirty="0"/>
                    </a:p>
                  </a:txBody>
                  <a:tcPr marT="0" marB="0"/>
                </a:tc>
                <a:tc>
                  <a:txBody>
                    <a:bodyPr/>
                    <a:lstStyle/>
                    <a:p>
                      <a:r>
                        <a:rPr lang="en-US" sz="1100" dirty="0" smtClean="0"/>
                        <a:t>2864</a:t>
                      </a:r>
                      <a:endParaRPr lang="en-US" sz="1100" dirty="0"/>
                    </a:p>
                  </a:txBody>
                  <a:tcPr marT="0" marB="0"/>
                </a:tc>
                <a:tc>
                  <a:txBody>
                    <a:bodyPr/>
                    <a:lstStyle/>
                    <a:p>
                      <a:r>
                        <a:rPr lang="en-US" sz="1100" kern="1200" dirty="0" err="1" smtClean="0">
                          <a:solidFill>
                            <a:schemeClr val="dk1"/>
                          </a:solidFill>
                          <a:latin typeface="+mn-lt"/>
                          <a:ea typeface="+mn-ea"/>
                          <a:cs typeface="+mn-cs"/>
                        </a:rPr>
                        <a:t>ClaRA</a:t>
                      </a:r>
                      <a:r>
                        <a:rPr lang="en-US" sz="1100" kern="1200" dirty="0" smtClean="0">
                          <a:solidFill>
                            <a:schemeClr val="dk1"/>
                          </a:solidFill>
                          <a:latin typeface="+mn-lt"/>
                          <a:ea typeface="+mn-ea"/>
                          <a:cs typeface="+mn-cs"/>
                        </a:rPr>
                        <a:t> services that implements the PCAL reconstruction algorithms </a:t>
                      </a:r>
                      <a:endParaRPr lang="en-US" sz="1100" dirty="0"/>
                    </a:p>
                  </a:txBody>
                  <a:tcPr marT="0" marB="0"/>
                </a:tc>
              </a:tr>
              <a:tr h="370840">
                <a:tc>
                  <a:txBody>
                    <a:bodyPr/>
                    <a:lstStyle/>
                    <a:p>
                      <a:r>
                        <a:rPr lang="en-US" sz="1100" dirty="0" smtClean="0"/>
                        <a:t>TOF reconstruction</a:t>
                      </a:r>
                      <a:endParaRPr lang="en-US" sz="1100" dirty="0"/>
                    </a:p>
                  </a:txBody>
                  <a:tcPr marT="0" marB="0"/>
                </a:tc>
                <a:tc>
                  <a:txBody>
                    <a:bodyPr/>
                    <a:lstStyle/>
                    <a:p>
                      <a:r>
                        <a:rPr lang="en-US" sz="1100" dirty="0" smtClean="0"/>
                        <a:t>2012</a:t>
                      </a:r>
                      <a:endParaRPr lang="en-US" sz="1100" dirty="0"/>
                    </a:p>
                  </a:txBody>
                  <a:tcPr marT="0" marB="0"/>
                </a:tc>
                <a:tc>
                  <a:txBody>
                    <a:bodyPr/>
                    <a:lstStyle/>
                    <a:p>
                      <a:r>
                        <a:rPr lang="en-US" sz="1100" dirty="0" smtClean="0"/>
                        <a:t>Commissioning</a:t>
                      </a:r>
                      <a:endParaRPr lang="en-US" sz="1100" dirty="0"/>
                    </a:p>
                  </a:txBody>
                  <a:tcPr marT="0" marB="0"/>
                </a:tc>
                <a:tc>
                  <a:txBody>
                    <a:bodyPr/>
                    <a:lstStyle/>
                    <a:p>
                      <a:r>
                        <a:rPr lang="en-US" sz="1100" dirty="0" smtClean="0"/>
                        <a:t>17084</a:t>
                      </a:r>
                    </a:p>
                    <a:p>
                      <a:endParaRPr lang="en-US" sz="1100" dirty="0"/>
                    </a:p>
                  </a:txBody>
                  <a:tcPr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kern="1200" dirty="0" err="1" smtClean="0">
                          <a:solidFill>
                            <a:schemeClr val="dk1"/>
                          </a:solidFill>
                          <a:latin typeface="+mn-lt"/>
                          <a:ea typeface="+mn-ea"/>
                          <a:cs typeface="+mn-cs"/>
                        </a:rPr>
                        <a:t>ClaRA</a:t>
                      </a:r>
                      <a:r>
                        <a:rPr lang="en-US" sz="1050" kern="1200" dirty="0" smtClean="0">
                          <a:solidFill>
                            <a:schemeClr val="dk1"/>
                          </a:solidFill>
                          <a:latin typeface="+mn-lt"/>
                          <a:ea typeface="+mn-ea"/>
                          <a:cs typeface="+mn-cs"/>
                        </a:rPr>
                        <a:t> services that implements the TOF reconstruction algorithms for the FTOF and</a:t>
                      </a:r>
                      <a:r>
                        <a:rPr lang="en-US" sz="1050" kern="1200" baseline="0" dirty="0" smtClean="0">
                          <a:solidFill>
                            <a:schemeClr val="dk1"/>
                          </a:solidFill>
                          <a:latin typeface="+mn-lt"/>
                          <a:ea typeface="+mn-ea"/>
                          <a:cs typeface="+mn-cs"/>
                        </a:rPr>
                        <a:t> the CTOF</a:t>
                      </a:r>
                      <a:r>
                        <a:rPr lang="en-US" sz="1050" kern="1200" dirty="0" smtClean="0">
                          <a:solidFill>
                            <a:schemeClr val="dk1"/>
                          </a:solidFill>
                          <a:latin typeface="+mn-lt"/>
                          <a:ea typeface="+mn-ea"/>
                          <a:cs typeface="+mn-cs"/>
                        </a:rPr>
                        <a:t> and interfaces to the CLAS6 configuration database for the FTOF</a:t>
                      </a:r>
                    </a:p>
                  </a:txBody>
                  <a:tcPr marT="0" marB="0"/>
                </a:tc>
              </a:tr>
              <a:tr h="370840">
                <a:tc>
                  <a:txBody>
                    <a:bodyPr/>
                    <a:lstStyle/>
                    <a:p>
                      <a:r>
                        <a:rPr lang="en-US" sz="1100" dirty="0" smtClean="0"/>
                        <a:t>FTOF calibration</a:t>
                      </a:r>
                      <a:endParaRPr lang="en-US" sz="1100" dirty="0"/>
                    </a:p>
                  </a:txBody>
                  <a:tcPr marT="0" marB="0"/>
                </a:tc>
                <a:tc>
                  <a:txBody>
                    <a:bodyPr/>
                    <a:lstStyle/>
                    <a:p>
                      <a:r>
                        <a:rPr lang="en-US" sz="1100" dirty="0" smtClean="0"/>
                        <a:t>2013</a:t>
                      </a:r>
                      <a:endParaRPr lang="en-US" sz="1100" dirty="0"/>
                    </a:p>
                  </a:txBody>
                  <a:tcPr marT="0" marB="0"/>
                </a:tc>
                <a:tc>
                  <a:txBody>
                    <a:bodyPr/>
                    <a:lstStyle/>
                    <a:p>
                      <a:r>
                        <a:rPr lang="en-US" sz="1100" dirty="0" smtClean="0"/>
                        <a:t>Active</a:t>
                      </a:r>
                      <a:endParaRPr lang="en-US" sz="1100" dirty="0"/>
                    </a:p>
                  </a:txBody>
                  <a:tcPr marT="0" marB="0"/>
                </a:tc>
                <a:tc>
                  <a:txBody>
                    <a:bodyPr/>
                    <a:lstStyle/>
                    <a:p>
                      <a:endParaRPr lang="en-US" sz="1100" dirty="0"/>
                    </a:p>
                  </a:txBody>
                  <a:tcPr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kern="1200" dirty="0" smtClean="0">
                          <a:solidFill>
                            <a:schemeClr val="dk1"/>
                          </a:solidFill>
                          <a:latin typeface="+mn-lt"/>
                          <a:ea typeface="+mn-ea"/>
                          <a:cs typeface="+mn-cs"/>
                        </a:rPr>
                        <a:t>FTOF calibration services</a:t>
                      </a:r>
                    </a:p>
                  </a:txBody>
                  <a:tcPr marT="0" marB="0"/>
                </a:tc>
              </a:tr>
              <a:tr h="370840">
                <a:tc>
                  <a:txBody>
                    <a:bodyPr/>
                    <a:lstStyle/>
                    <a:p>
                      <a:r>
                        <a:rPr lang="en-US" sz="1100" dirty="0" smtClean="0"/>
                        <a:t>TRAC (Track Reconstruction</a:t>
                      </a:r>
                      <a:r>
                        <a:rPr lang="en-US" sz="1100" baseline="0" dirty="0" smtClean="0"/>
                        <a:t> Application for CLAS12)</a:t>
                      </a:r>
                      <a:endParaRPr lang="en-US" sz="1100" dirty="0"/>
                    </a:p>
                  </a:txBody>
                  <a:tcPr marT="0" marB="0"/>
                </a:tc>
                <a:tc>
                  <a:txBody>
                    <a:bodyPr/>
                    <a:lstStyle/>
                    <a:p>
                      <a:r>
                        <a:rPr lang="en-US" sz="1100" dirty="0" smtClean="0"/>
                        <a:t>2012</a:t>
                      </a:r>
                      <a:endParaRPr lang="en-US" sz="1100" dirty="0"/>
                    </a:p>
                  </a:txBody>
                  <a:tcPr marT="0" marB="0"/>
                </a:tc>
                <a:tc>
                  <a:txBody>
                    <a:bodyPr/>
                    <a:lstStyle/>
                    <a:p>
                      <a:r>
                        <a:rPr lang="en-US" sz="1100" dirty="0" smtClean="0"/>
                        <a:t>Active</a:t>
                      </a:r>
                      <a:endParaRPr lang="en-US" sz="1100" dirty="0"/>
                    </a:p>
                  </a:txBody>
                  <a:tcPr marT="0" marB="0"/>
                </a:tc>
                <a:tc>
                  <a:txBody>
                    <a:bodyPr/>
                    <a:lstStyle/>
                    <a:p>
                      <a:r>
                        <a:rPr lang="en-US" sz="1200" kern="1200" dirty="0" smtClean="0">
                          <a:solidFill>
                            <a:schemeClr val="dk1"/>
                          </a:solidFill>
                          <a:latin typeface="+mn-lt"/>
                          <a:ea typeface="+mn-ea"/>
                          <a:cs typeface="+mn-cs"/>
                        </a:rPr>
                        <a:t>16401</a:t>
                      </a:r>
                      <a:endParaRPr lang="en-US" sz="900" dirty="0"/>
                    </a:p>
                  </a:txBody>
                  <a:tcPr marT="0" marB="0"/>
                </a:tc>
                <a:tc>
                  <a:txBody>
                    <a:bodyPr/>
                    <a:lstStyle/>
                    <a:p>
                      <a:r>
                        <a:rPr lang="en-US" sz="1100" dirty="0" smtClean="0"/>
                        <a:t>Contains</a:t>
                      </a:r>
                      <a:r>
                        <a:rPr lang="en-US" sz="1100" baseline="0" dirty="0" smtClean="0"/>
                        <a:t> packages for track reconstruction algorithms and services for tracking in the central and forward detector systems, respectively</a:t>
                      </a:r>
                      <a:endParaRPr lang="en-US" sz="1100" dirty="0"/>
                    </a:p>
                  </a:txBody>
                  <a:tcPr marT="0" marB="0"/>
                </a:tc>
              </a:tr>
              <a:tr h="370840">
                <a:tc>
                  <a:txBody>
                    <a:bodyPr/>
                    <a:lstStyle/>
                    <a:p>
                      <a:r>
                        <a:rPr lang="en-US" sz="1100" dirty="0" smtClean="0"/>
                        <a:t>Forward</a:t>
                      </a:r>
                      <a:r>
                        <a:rPr lang="en-US" sz="1100" baseline="0" dirty="0" smtClean="0"/>
                        <a:t> Tagger Reconstruction</a:t>
                      </a:r>
                      <a:endParaRPr lang="en-US" sz="1100" dirty="0"/>
                    </a:p>
                  </a:txBody>
                  <a:tcPr marT="0" marB="0"/>
                </a:tc>
                <a:tc>
                  <a:txBody>
                    <a:bodyPr/>
                    <a:lstStyle/>
                    <a:p>
                      <a:r>
                        <a:rPr lang="en-US" sz="1100" dirty="0" smtClean="0"/>
                        <a:t>2013</a:t>
                      </a:r>
                      <a:endParaRPr lang="en-US" sz="1100" dirty="0"/>
                    </a:p>
                  </a:txBody>
                  <a:tcPr marT="0" marB="0"/>
                </a:tc>
                <a:tc>
                  <a:txBody>
                    <a:bodyPr/>
                    <a:lstStyle/>
                    <a:p>
                      <a:r>
                        <a:rPr lang="en-US" sz="1100" dirty="0" smtClean="0"/>
                        <a:t>Active</a:t>
                      </a:r>
                      <a:endParaRPr lang="en-US" sz="1100" dirty="0"/>
                    </a:p>
                  </a:txBody>
                  <a:tcPr marT="0" marB="0"/>
                </a:tc>
                <a:tc>
                  <a:txBody>
                    <a:bodyPr/>
                    <a:lstStyle/>
                    <a:p>
                      <a:r>
                        <a:rPr lang="en-US" sz="1100" dirty="0" smtClean="0"/>
                        <a:t>1305</a:t>
                      </a:r>
                      <a:endParaRPr lang="en-US" sz="1100" dirty="0"/>
                    </a:p>
                  </a:txBody>
                  <a:tcPr marT="0" marB="0"/>
                </a:tc>
                <a:tc>
                  <a:txBody>
                    <a:bodyPr/>
                    <a:lstStyle/>
                    <a:p>
                      <a:r>
                        <a:rPr lang="en-US" sz="1100" kern="1200" dirty="0" err="1" smtClean="0">
                          <a:solidFill>
                            <a:schemeClr val="dk1"/>
                          </a:solidFill>
                          <a:latin typeface="+mn-lt"/>
                          <a:ea typeface="+mn-ea"/>
                          <a:cs typeface="+mn-cs"/>
                        </a:rPr>
                        <a:t>ClaRA</a:t>
                      </a:r>
                      <a:r>
                        <a:rPr lang="en-US" sz="1100" kern="1200" dirty="0" smtClean="0">
                          <a:solidFill>
                            <a:schemeClr val="dk1"/>
                          </a:solidFill>
                          <a:latin typeface="+mn-lt"/>
                          <a:ea typeface="+mn-ea"/>
                          <a:cs typeface="+mn-cs"/>
                        </a:rPr>
                        <a:t> services that implements the FT Calorimeter reconstruction algorithms </a:t>
                      </a:r>
                      <a:endParaRPr lang="en-US" sz="1100" dirty="0"/>
                    </a:p>
                  </a:txBody>
                  <a:tcPr marT="0" marB="0"/>
                </a:tc>
              </a:tr>
              <a:tr h="370840">
                <a:tc>
                  <a:txBody>
                    <a:bodyPr/>
                    <a:lstStyle/>
                    <a:p>
                      <a:r>
                        <a:rPr lang="en-US" sz="1100" dirty="0" smtClean="0"/>
                        <a:t>Geometry Service</a:t>
                      </a:r>
                      <a:endParaRPr lang="en-US" sz="1100" dirty="0"/>
                    </a:p>
                  </a:txBody>
                  <a:tcPr marT="0" marB="0"/>
                </a:tc>
                <a:tc>
                  <a:txBody>
                    <a:bodyPr/>
                    <a:lstStyle/>
                    <a:p>
                      <a:r>
                        <a:rPr lang="en-US" sz="1100" dirty="0" smtClean="0"/>
                        <a:t>2012</a:t>
                      </a:r>
                      <a:endParaRPr lang="en-US" sz="1100" dirty="0"/>
                    </a:p>
                  </a:txBody>
                  <a:tcPr marT="0" marB="0"/>
                </a:tc>
                <a:tc>
                  <a:txBody>
                    <a:bodyPr/>
                    <a:lstStyle/>
                    <a:p>
                      <a:r>
                        <a:rPr lang="en-US" sz="1100" dirty="0" smtClean="0"/>
                        <a:t>Active</a:t>
                      </a:r>
                      <a:endParaRPr lang="en-US" sz="1100" dirty="0"/>
                    </a:p>
                  </a:txBody>
                  <a:tcPr marT="0" marB="0"/>
                </a:tc>
                <a:tc>
                  <a:txBody>
                    <a:bodyPr/>
                    <a:lstStyle/>
                    <a:p>
                      <a:endParaRPr lang="en-US" sz="1100" dirty="0"/>
                    </a:p>
                  </a:txBody>
                  <a:tcPr marT="0" marB="0"/>
                </a:tc>
                <a:tc>
                  <a:txBody>
                    <a:bodyPr/>
                    <a:lstStyle/>
                    <a:p>
                      <a:r>
                        <a:rPr lang="en-US" sz="1100" dirty="0" smtClean="0"/>
                        <a:t>Service to provide simulation and reconstruction clients with detector geometry</a:t>
                      </a:r>
                      <a:endParaRPr lang="en-US" sz="1100" dirty="0"/>
                    </a:p>
                  </a:txBody>
                  <a:tcPr marT="0" marB="0"/>
                </a:tc>
              </a:tr>
              <a:tr h="370840">
                <a:tc>
                  <a:txBody>
                    <a:bodyPr/>
                    <a:lstStyle/>
                    <a:p>
                      <a:r>
                        <a:rPr lang="en-US" sz="1100" dirty="0" smtClean="0"/>
                        <a:t>Histogram Services</a:t>
                      </a:r>
                      <a:endParaRPr lang="en-US" sz="1100" dirty="0"/>
                    </a:p>
                  </a:txBody>
                  <a:tcPr marT="0" marB="0"/>
                </a:tc>
                <a:tc>
                  <a:txBody>
                    <a:bodyPr/>
                    <a:lstStyle/>
                    <a:p>
                      <a:r>
                        <a:rPr lang="en-US" sz="1100" dirty="0" smtClean="0"/>
                        <a:t>2013</a:t>
                      </a:r>
                      <a:endParaRPr lang="en-US" sz="1100" dirty="0"/>
                    </a:p>
                  </a:txBody>
                  <a:tcPr marT="0" marB="0"/>
                </a:tc>
                <a:tc>
                  <a:txBody>
                    <a:bodyPr/>
                    <a:lstStyle/>
                    <a:p>
                      <a:r>
                        <a:rPr lang="en-US" sz="1100" dirty="0" smtClean="0"/>
                        <a:t>Active</a:t>
                      </a:r>
                      <a:endParaRPr lang="en-US" sz="1100" dirty="0"/>
                    </a:p>
                  </a:txBody>
                  <a:tcPr marT="0" marB="0"/>
                </a:tc>
                <a:tc>
                  <a:txBody>
                    <a:bodyPr/>
                    <a:lstStyle/>
                    <a:p>
                      <a:r>
                        <a:rPr lang="en-US" sz="1100" dirty="0" smtClean="0"/>
                        <a:t>7269</a:t>
                      </a:r>
                      <a:endParaRPr lang="en-US" sz="1100" dirty="0"/>
                    </a:p>
                  </a:txBody>
                  <a:tcPr marT="0" marB="0"/>
                </a:tc>
                <a:tc>
                  <a:txBody>
                    <a:bodyPr/>
                    <a:lstStyle/>
                    <a:p>
                      <a:r>
                        <a:rPr lang="en-US" sz="1100" dirty="0" smtClean="0"/>
                        <a:t>Statistical data </a:t>
                      </a:r>
                      <a:r>
                        <a:rPr lang="en-US" sz="1100" dirty="0" err="1" smtClean="0"/>
                        <a:t>histogramming</a:t>
                      </a:r>
                      <a:r>
                        <a:rPr lang="en-US" sz="1100" dirty="0" smtClean="0"/>
                        <a:t> for reconstruction output validation</a:t>
                      </a:r>
                      <a:endParaRPr lang="en-US" sz="1100" dirty="0"/>
                    </a:p>
                  </a:txBody>
                  <a:tcPr marT="0" marB="0"/>
                </a:tc>
              </a:tr>
              <a:tr h="370840">
                <a:tc>
                  <a:txBody>
                    <a:bodyPr/>
                    <a:lstStyle/>
                    <a:p>
                      <a:r>
                        <a:rPr lang="en-US" sz="1100" dirty="0" smtClean="0"/>
                        <a:t>Event Builder</a:t>
                      </a:r>
                      <a:endParaRPr lang="en-US" sz="1100" dirty="0"/>
                    </a:p>
                  </a:txBody>
                  <a:tcPr marT="0" marB="0"/>
                </a:tc>
                <a:tc>
                  <a:txBody>
                    <a:bodyPr/>
                    <a:lstStyle/>
                    <a:p>
                      <a:r>
                        <a:rPr lang="en-US" sz="1100" dirty="0" smtClean="0"/>
                        <a:t>2013</a:t>
                      </a:r>
                      <a:endParaRPr lang="en-US" sz="1100" dirty="0"/>
                    </a:p>
                  </a:txBody>
                  <a:tcPr marT="0" marB="0"/>
                </a:tc>
                <a:tc>
                  <a:txBody>
                    <a:bodyPr/>
                    <a:lstStyle/>
                    <a:p>
                      <a:r>
                        <a:rPr lang="en-US" sz="1100" dirty="0" smtClean="0"/>
                        <a:t>Active</a:t>
                      </a:r>
                      <a:endParaRPr lang="en-US" sz="1100" dirty="0"/>
                    </a:p>
                  </a:txBody>
                  <a:tcPr marT="0" marB="0"/>
                </a:tc>
                <a:tc>
                  <a:txBody>
                    <a:bodyPr/>
                    <a:lstStyle/>
                    <a:p>
                      <a:r>
                        <a:rPr lang="en-US" sz="1100" dirty="0" smtClean="0"/>
                        <a:t>1197</a:t>
                      </a:r>
                      <a:endParaRPr lang="en-US" sz="1100" dirty="0"/>
                    </a:p>
                  </a:txBody>
                  <a:tcPr marT="0" marB="0"/>
                </a:tc>
                <a:tc>
                  <a:txBody>
                    <a:bodyPr/>
                    <a:lstStyle/>
                    <a:p>
                      <a:r>
                        <a:rPr lang="en-US" sz="1100" dirty="0" smtClean="0"/>
                        <a:t>Event</a:t>
                      </a:r>
                      <a:r>
                        <a:rPr lang="en-US" sz="1100" baseline="0" dirty="0" smtClean="0"/>
                        <a:t> Builder Service</a:t>
                      </a:r>
                      <a:endParaRPr lang="en-US" sz="1100" dirty="0"/>
                    </a:p>
                  </a:txBody>
                  <a:tcPr marT="0" marB="0"/>
                </a:tc>
              </a:tr>
              <a:tr h="370840">
                <a:tc>
                  <a:txBody>
                    <a:bodyPr/>
                    <a:lstStyle/>
                    <a:p>
                      <a:r>
                        <a:rPr lang="en-US" sz="1100" dirty="0" smtClean="0"/>
                        <a:t>Persistency</a:t>
                      </a:r>
                      <a:r>
                        <a:rPr lang="en-US" sz="1100" baseline="0" dirty="0" smtClean="0"/>
                        <a:t> Services</a:t>
                      </a:r>
                      <a:endParaRPr lang="en-US" sz="1100" dirty="0"/>
                    </a:p>
                  </a:txBody>
                  <a:tcPr marT="0" marB="0"/>
                </a:tc>
                <a:tc>
                  <a:txBody>
                    <a:bodyPr/>
                    <a:lstStyle/>
                    <a:p>
                      <a:r>
                        <a:rPr lang="en-US" sz="1100" dirty="0" smtClean="0"/>
                        <a:t>2013</a:t>
                      </a:r>
                      <a:endParaRPr lang="en-US" sz="1100" dirty="0"/>
                    </a:p>
                  </a:txBody>
                  <a:tcPr marT="0" marB="0"/>
                </a:tc>
                <a:tc>
                  <a:txBody>
                    <a:bodyPr/>
                    <a:lstStyle/>
                    <a:p>
                      <a:r>
                        <a:rPr lang="en-US" sz="1100" dirty="0" smtClean="0"/>
                        <a:t>Commissioning</a:t>
                      </a:r>
                      <a:endParaRPr lang="en-US" sz="1100" dirty="0"/>
                    </a:p>
                  </a:txBody>
                  <a:tcPr marT="0" marB="0"/>
                </a:tc>
                <a:tc>
                  <a:txBody>
                    <a:bodyPr/>
                    <a:lstStyle/>
                    <a:p>
                      <a:r>
                        <a:rPr lang="en-US" sz="1100" dirty="0" smtClean="0"/>
                        <a:t>6048</a:t>
                      </a:r>
                      <a:endParaRPr lang="en-US" sz="1100" dirty="0"/>
                    </a:p>
                  </a:txBody>
                  <a:tcPr marT="0" marB="0"/>
                </a:tc>
                <a:tc>
                  <a:txBody>
                    <a:bodyPr/>
                    <a:lstStyle/>
                    <a:p>
                      <a:r>
                        <a:rPr lang="en-US" sz="1100" dirty="0" smtClean="0"/>
                        <a:t>Contains</a:t>
                      </a:r>
                      <a:r>
                        <a:rPr lang="en-US" sz="1100" baseline="0" dirty="0" smtClean="0"/>
                        <a:t> various utility services such as magnetic field, banks and event reader/writer services, etc.</a:t>
                      </a:r>
                      <a:endParaRPr lang="en-US" sz="1100" dirty="0"/>
                    </a:p>
                  </a:txBody>
                  <a:tcPr marT="0" marB="0"/>
                </a:tc>
              </a:tr>
              <a:tr h="370840">
                <a:tc>
                  <a:txBody>
                    <a:bodyPr/>
                    <a:lstStyle/>
                    <a:p>
                      <a:r>
                        <a:rPr lang="en-US" sz="1100" dirty="0" smtClean="0"/>
                        <a:t>Data Mining</a:t>
                      </a:r>
                      <a:endParaRPr lang="en-US" sz="1100" dirty="0"/>
                    </a:p>
                  </a:txBody>
                  <a:tcPr marT="0" marB="0"/>
                </a:tc>
                <a:tc>
                  <a:txBody>
                    <a:bodyPr/>
                    <a:lstStyle/>
                    <a:p>
                      <a:r>
                        <a:rPr lang="en-US" sz="1100" dirty="0" smtClean="0"/>
                        <a:t>2012</a:t>
                      </a:r>
                      <a:endParaRPr lang="en-US" sz="1100" dirty="0"/>
                    </a:p>
                  </a:txBody>
                  <a:tcPr marT="0" marB="0"/>
                </a:tc>
                <a:tc>
                  <a:txBody>
                    <a:bodyPr/>
                    <a:lstStyle/>
                    <a:p>
                      <a:r>
                        <a:rPr lang="en-US" sz="1100" dirty="0" smtClean="0"/>
                        <a:t>Maintenance</a:t>
                      </a:r>
                      <a:endParaRPr lang="en-US" sz="1100" dirty="0"/>
                    </a:p>
                  </a:txBody>
                  <a:tcPr marT="0" marB="0"/>
                </a:tc>
                <a:tc>
                  <a:txBody>
                    <a:bodyPr/>
                    <a:lstStyle/>
                    <a:p>
                      <a:endParaRPr lang="en-US" sz="1100" dirty="0"/>
                    </a:p>
                  </a:txBody>
                  <a:tcPr marT="0" marB="0"/>
                </a:tc>
                <a:tc>
                  <a:txBody>
                    <a:bodyPr/>
                    <a:lstStyle/>
                    <a:p>
                      <a:endParaRPr lang="en-US" sz="1100" dirty="0"/>
                    </a:p>
                  </a:txBody>
                  <a:tcPr marT="0" marB="0"/>
                </a:tc>
              </a:tr>
              <a:tr h="370840">
                <a:tc>
                  <a:txBody>
                    <a:bodyPr/>
                    <a:lstStyle/>
                    <a:p>
                      <a:r>
                        <a:rPr lang="en-US" sz="1100" dirty="0" smtClean="0"/>
                        <a:t>SOT</a:t>
                      </a:r>
                      <a:endParaRPr lang="en-US" sz="1100" dirty="0"/>
                    </a:p>
                  </a:txBody>
                  <a:tcPr marT="0" marB="0"/>
                </a:tc>
                <a:tc>
                  <a:txBody>
                    <a:bodyPr/>
                    <a:lstStyle/>
                    <a:p>
                      <a:r>
                        <a:rPr lang="en-US" sz="1100" dirty="0" smtClean="0"/>
                        <a:t>2010</a:t>
                      </a:r>
                      <a:endParaRPr lang="en-US" sz="1100" dirty="0"/>
                    </a:p>
                  </a:txBody>
                  <a:tcPr marT="0" marB="0"/>
                </a:tc>
                <a:tc>
                  <a:txBody>
                    <a:bodyPr/>
                    <a:lstStyle/>
                    <a:p>
                      <a:r>
                        <a:rPr lang="en-US" sz="1100" dirty="0" smtClean="0"/>
                        <a:t>Retired</a:t>
                      </a:r>
                      <a:endParaRPr lang="en-US" sz="1100" dirty="0"/>
                    </a:p>
                  </a:txBody>
                  <a:tcPr marT="0" marB="0"/>
                </a:tc>
                <a:tc>
                  <a:txBody>
                    <a:bodyPr/>
                    <a:lstStyle/>
                    <a:p>
                      <a:r>
                        <a:rPr lang="en-US" sz="1100" dirty="0" smtClean="0"/>
                        <a:t>177663</a:t>
                      </a:r>
                      <a:endParaRPr lang="en-US" sz="1100" dirty="0"/>
                    </a:p>
                  </a:txBody>
                  <a:tcPr marT="0" marB="0"/>
                </a:tc>
                <a:tc>
                  <a:txBody>
                    <a:bodyPr/>
                    <a:lstStyle/>
                    <a:p>
                      <a:r>
                        <a:rPr lang="en-US" sz="1100" dirty="0" smtClean="0"/>
                        <a:t>Charge</a:t>
                      </a:r>
                      <a:r>
                        <a:rPr lang="en-US" sz="1100" baseline="0" dirty="0" smtClean="0"/>
                        <a:t> particle tracking, TOF, EC, PID, Histogram, etc.</a:t>
                      </a:r>
                      <a:endParaRPr lang="en-US" sz="1100" dirty="0"/>
                    </a:p>
                  </a:txBody>
                  <a:tcPr marT="0" marB="0"/>
                </a:tc>
              </a:tr>
            </a:tbl>
          </a:graphicData>
        </a:graphic>
      </p:graphicFrame>
      <p:sp>
        <p:nvSpPr>
          <p:cNvPr id="3" name="Date Placeholder 2"/>
          <p:cNvSpPr>
            <a:spLocks noGrp="1"/>
          </p:cNvSpPr>
          <p:nvPr>
            <p:ph type="dt" sz="half" idx="10"/>
          </p:nvPr>
        </p:nvSpPr>
        <p:spPr/>
        <p:txBody>
          <a:bodyPr/>
          <a:lstStyle/>
          <a:p>
            <a:fld id="{124D904F-B1BF-F74F-BE55-FF360F680DB2}" type="datetime2">
              <a:rPr lang="en-US" smtClean="0"/>
              <a:t>Tuesday, February 11, 14</a:t>
            </a:fld>
            <a:endParaRPr lang="en-US"/>
          </a:p>
        </p:txBody>
      </p:sp>
      <p:sp>
        <p:nvSpPr>
          <p:cNvPr id="4" name="Footer Placeholder 3"/>
          <p:cNvSpPr>
            <a:spLocks noGrp="1"/>
          </p:cNvSpPr>
          <p:nvPr>
            <p:ph type="ftr" sz="quarter" idx="11"/>
          </p:nvPr>
        </p:nvSpPr>
        <p:spPr/>
        <p:txBody>
          <a:bodyPr/>
          <a:lstStyle/>
          <a:p>
            <a:r>
              <a:rPr lang="en-US" smtClean="0"/>
              <a:t>V. Gyurjyan</a:t>
            </a:r>
            <a:endParaRPr lang="en-US"/>
          </a:p>
        </p:txBody>
      </p:sp>
    </p:spTree>
    <p:extLst>
      <p:ext uri="{BB962C8B-B14F-4D97-AF65-F5344CB8AC3E}">
        <p14:creationId xmlns:p14="http://schemas.microsoft.com/office/powerpoint/2010/main" val="327598906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itle 1"/>
          <p:cNvSpPr>
            <a:spLocks noGrp="1"/>
          </p:cNvSpPr>
          <p:nvPr>
            <p:ph type="title"/>
          </p:nvPr>
        </p:nvSpPr>
        <p:spPr>
          <a:xfrm>
            <a:off x="457200" y="284370"/>
            <a:ext cx="8229600" cy="704850"/>
          </a:xfrm>
        </p:spPr>
        <p:txBody>
          <a:bodyPr>
            <a:noAutofit/>
          </a:bodyPr>
          <a:lstStyle/>
          <a:p>
            <a:pPr eaLnBrk="1" hangingPunct="1"/>
            <a:r>
              <a:rPr lang="en-US" sz="2800" dirty="0" err="1" smtClean="0">
                <a:solidFill>
                  <a:srgbClr val="376092"/>
                </a:solidFill>
                <a:latin typeface="Bodoni MT Poster Compressed" charset="0"/>
              </a:rPr>
              <a:t>ClaRA</a:t>
            </a:r>
            <a:r>
              <a:rPr lang="en-US" sz="2800" dirty="0" smtClean="0">
                <a:solidFill>
                  <a:srgbClr val="376092"/>
                </a:solidFill>
                <a:latin typeface="Bodoni MT Poster Compressed" charset="0"/>
              </a:rPr>
              <a:t> application design </a:t>
            </a:r>
            <a:endParaRPr lang="en-US" sz="2800" dirty="0">
              <a:solidFill>
                <a:srgbClr val="376092"/>
              </a:solidFill>
              <a:latin typeface="Bodoni MT Poster Compressed" charset="0"/>
            </a:endParaRPr>
          </a:p>
        </p:txBody>
      </p:sp>
      <p:pic>
        <p:nvPicPr>
          <p:cNvPr id="13314" name="Content Placeholder 5" descr="mona_liza_633.gif"/>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595665" y="1202283"/>
            <a:ext cx="1230838" cy="1911975"/>
          </a:xfrm>
        </p:spPr>
      </p:pic>
      <p:cxnSp>
        <p:nvCxnSpPr>
          <p:cNvPr id="8" name="Straight Connector 7"/>
          <p:cNvCxnSpPr/>
          <p:nvPr/>
        </p:nvCxnSpPr>
        <p:spPr>
          <a:xfrm>
            <a:off x="4211084" y="3298665"/>
            <a:ext cx="0" cy="2995339"/>
          </a:xfrm>
          <a:prstGeom prst="line">
            <a:avLst/>
          </a:prstGeom>
          <a:ln w="22225">
            <a:tailEnd type="none" w="lg" len="lg"/>
          </a:ln>
        </p:spPr>
        <p:style>
          <a:lnRef idx="1">
            <a:schemeClr val="accent1"/>
          </a:lnRef>
          <a:fillRef idx="0">
            <a:schemeClr val="accent1"/>
          </a:fillRef>
          <a:effectRef idx="0">
            <a:schemeClr val="accent1"/>
          </a:effectRef>
          <a:fontRef idx="minor">
            <a:schemeClr val="tx1"/>
          </a:fontRef>
        </p:style>
      </p:cxnSp>
      <p:sp>
        <p:nvSpPr>
          <p:cNvPr id="9" name="TextBox 11"/>
          <p:cNvSpPr txBox="1">
            <a:spLocks noChangeArrowheads="1"/>
          </p:cNvSpPr>
          <p:nvPr/>
        </p:nvSpPr>
        <p:spPr bwMode="auto">
          <a:xfrm>
            <a:off x="1147209" y="2744371"/>
            <a:ext cx="146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dirty="0">
                <a:solidFill>
                  <a:srgbClr val="800000"/>
                </a:solidFill>
              </a:rPr>
              <a:t>Programmer</a:t>
            </a:r>
          </a:p>
        </p:txBody>
      </p:sp>
      <p:sp>
        <p:nvSpPr>
          <p:cNvPr id="10" name="TextBox 12"/>
          <p:cNvSpPr txBox="1">
            <a:spLocks noChangeArrowheads="1"/>
          </p:cNvSpPr>
          <p:nvPr/>
        </p:nvSpPr>
        <p:spPr bwMode="auto">
          <a:xfrm>
            <a:off x="5658884" y="2620410"/>
            <a:ext cx="19907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dirty="0">
                <a:solidFill>
                  <a:srgbClr val="800000"/>
                </a:solidFill>
              </a:rPr>
              <a:t>Designer</a:t>
            </a:r>
          </a:p>
          <a:p>
            <a:pPr eaLnBrk="1" hangingPunct="1"/>
            <a:r>
              <a:rPr lang="en-US" sz="1200" dirty="0">
                <a:solidFill>
                  <a:srgbClr val="800000"/>
                </a:solidFill>
              </a:rPr>
              <a:t>without programming skills</a:t>
            </a:r>
          </a:p>
        </p:txBody>
      </p:sp>
      <p:sp>
        <p:nvSpPr>
          <p:cNvPr id="11" name="TextBox 13"/>
          <p:cNvSpPr txBox="1">
            <a:spLocks noChangeArrowheads="1"/>
          </p:cNvSpPr>
          <p:nvPr/>
        </p:nvSpPr>
        <p:spPr bwMode="auto">
          <a:xfrm>
            <a:off x="1544084" y="5528009"/>
            <a:ext cx="1069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dirty="0"/>
              <a:t>Services</a:t>
            </a:r>
          </a:p>
        </p:txBody>
      </p:sp>
      <p:sp>
        <p:nvSpPr>
          <p:cNvPr id="12" name="TextBox 14"/>
          <p:cNvSpPr txBox="1">
            <a:spLocks noChangeArrowheads="1"/>
          </p:cNvSpPr>
          <p:nvPr/>
        </p:nvSpPr>
        <p:spPr bwMode="auto">
          <a:xfrm>
            <a:off x="5317672" y="5528010"/>
            <a:ext cx="2517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dirty="0"/>
              <a:t>PDP  Applications</a:t>
            </a:r>
          </a:p>
        </p:txBody>
      </p:sp>
      <p:pic>
        <p:nvPicPr>
          <p:cNvPr id="13" name="Picture 9" descr="puzz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2084" y="3330577"/>
            <a:ext cx="2514600"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descr="5.Rabkamasphotostrea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25484" y="3597417"/>
            <a:ext cx="286543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p:cNvSpPr>
            <a:spLocks noGrp="1"/>
          </p:cNvSpPr>
          <p:nvPr>
            <p:ph type="dt" sz="half" idx="10"/>
          </p:nvPr>
        </p:nvSpPr>
        <p:spPr/>
        <p:txBody>
          <a:bodyPr/>
          <a:lstStyle/>
          <a:p>
            <a:fld id="{878B22A1-66B3-AD43-A596-B9A99F2871D4}" type="datetime2">
              <a:rPr lang="en-US" smtClean="0"/>
              <a:t>Tuesday, February 11, 14</a:t>
            </a:fld>
            <a:endParaRPr lang="en-US"/>
          </a:p>
        </p:txBody>
      </p:sp>
      <p:sp>
        <p:nvSpPr>
          <p:cNvPr id="2" name="Footer Placeholder 1"/>
          <p:cNvSpPr>
            <a:spLocks noGrp="1"/>
          </p:cNvSpPr>
          <p:nvPr>
            <p:ph type="ftr" sz="quarter" idx="11"/>
          </p:nvPr>
        </p:nvSpPr>
        <p:spPr/>
        <p:txBody>
          <a:bodyPr/>
          <a:lstStyle/>
          <a:p>
            <a:r>
              <a:rPr lang="en-US" smtClean="0"/>
              <a:t>V. Gyurjyan</a:t>
            </a:r>
            <a:endParaRPr lang="en-US"/>
          </a:p>
        </p:txBody>
      </p:sp>
    </p:spTree>
    <p:extLst>
      <p:ext uri="{BB962C8B-B14F-4D97-AF65-F5344CB8AC3E}">
        <p14:creationId xmlns:p14="http://schemas.microsoft.com/office/powerpoint/2010/main" val="394589350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736572"/>
          </a:xfrm>
        </p:spPr>
        <p:txBody>
          <a:bodyPr>
            <a:normAutofit/>
          </a:bodyPr>
          <a:lstStyle/>
          <a:p>
            <a:r>
              <a:rPr lang="en-US" sz="3200" dirty="0" err="1" smtClean="0">
                <a:solidFill>
                  <a:srgbClr val="1F497D"/>
                </a:solidFill>
              </a:rPr>
              <a:t>ClaRA</a:t>
            </a:r>
            <a:r>
              <a:rPr lang="en-US" sz="3200" dirty="0" smtClean="0">
                <a:solidFill>
                  <a:srgbClr val="1F497D"/>
                </a:solidFill>
              </a:rPr>
              <a:t> Components</a:t>
            </a:r>
            <a:endParaRPr lang="en-US" sz="3200" dirty="0">
              <a:solidFill>
                <a:srgbClr val="1F497D"/>
              </a:solidFill>
            </a:endParaRPr>
          </a:p>
        </p:txBody>
      </p:sp>
      <p:sp>
        <p:nvSpPr>
          <p:cNvPr id="4" name="Shape 42"/>
          <p:cNvSpPr/>
          <p:nvPr/>
        </p:nvSpPr>
        <p:spPr>
          <a:xfrm>
            <a:off x="805125" y="3157406"/>
            <a:ext cx="1896600" cy="2009100"/>
          </a:xfrm>
          <a:prstGeom prst="roundRect">
            <a:avLst>
              <a:gd name="adj" fmla="val 16667"/>
            </a:avLst>
          </a:prstGeom>
          <a:solidFill>
            <a:schemeClr val="lt2"/>
          </a:solidFill>
          <a:ln w="19050" cap="flat">
            <a:solidFill>
              <a:schemeClr val="dk2"/>
            </a:solidFill>
            <a:prstDash val="solid"/>
            <a:round/>
            <a:headEnd type="none" w="med" len="med"/>
            <a:tailEnd type="none" w="med" len="med"/>
          </a:ln>
        </p:spPr>
        <p:txBody>
          <a:bodyPr lIns="91425" tIns="91425" rIns="91425" bIns="91425" anchor="t" anchorCtr="0">
            <a:noAutofit/>
          </a:bodyPr>
          <a:lstStyle/>
          <a:p>
            <a:pPr>
              <a:buNone/>
            </a:pPr>
            <a:r>
              <a:rPr lang="en"/>
              <a:t>DPE</a:t>
            </a:r>
          </a:p>
        </p:txBody>
      </p:sp>
      <p:sp>
        <p:nvSpPr>
          <p:cNvPr id="5" name="Shape 43"/>
          <p:cNvSpPr/>
          <p:nvPr/>
        </p:nvSpPr>
        <p:spPr>
          <a:xfrm>
            <a:off x="1160325" y="1406515"/>
            <a:ext cx="1541400" cy="1013100"/>
          </a:xfrm>
          <a:prstGeom prst="roundRect">
            <a:avLst>
              <a:gd name="adj" fmla="val 16667"/>
            </a:avLst>
          </a:prstGeom>
          <a:solidFill>
            <a:srgbClr val="999999"/>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lgn="ctr">
              <a:buNone/>
            </a:pPr>
            <a:r>
              <a:rPr lang="en" dirty="0" smtClean="0"/>
              <a:t>Platform</a:t>
            </a:r>
            <a:endParaRPr lang="en-US" dirty="0" smtClean="0"/>
          </a:p>
          <a:p>
            <a:pPr algn="ctr">
              <a:buNone/>
            </a:pPr>
            <a:r>
              <a:rPr lang="en-US" sz="1200" dirty="0" smtClean="0"/>
              <a:t>(cloud controller)</a:t>
            </a:r>
            <a:endParaRPr lang="en" sz="1200" dirty="0"/>
          </a:p>
        </p:txBody>
      </p:sp>
      <p:sp>
        <p:nvSpPr>
          <p:cNvPr id="6" name="Shape 44"/>
          <p:cNvSpPr/>
          <p:nvPr/>
        </p:nvSpPr>
        <p:spPr>
          <a:xfrm>
            <a:off x="1177625" y="3650965"/>
            <a:ext cx="1073400" cy="969900"/>
          </a:xfrm>
          <a:prstGeom prst="rect">
            <a:avLst/>
          </a:prstGeom>
          <a:solidFill>
            <a:srgbClr val="EFEFEF"/>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7" name="Shape 45"/>
          <p:cNvSpPr/>
          <p:nvPr/>
        </p:nvSpPr>
        <p:spPr>
          <a:xfrm>
            <a:off x="1330025" y="3803365"/>
            <a:ext cx="1073400" cy="969900"/>
          </a:xfrm>
          <a:prstGeom prst="rect">
            <a:avLst/>
          </a:prstGeom>
          <a:solidFill>
            <a:srgbClr val="EFEFEF"/>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8" name="Shape 46"/>
          <p:cNvSpPr/>
          <p:nvPr/>
        </p:nvSpPr>
        <p:spPr>
          <a:xfrm>
            <a:off x="1482425" y="3955765"/>
            <a:ext cx="1073400" cy="969900"/>
          </a:xfrm>
          <a:prstGeom prst="rect">
            <a:avLst/>
          </a:prstGeom>
          <a:solidFill>
            <a:srgbClr val="EFEFEF"/>
          </a:solidFill>
          <a:ln w="19050" cap="flat">
            <a:solidFill>
              <a:schemeClr val="dk2"/>
            </a:solidFill>
            <a:prstDash val="solid"/>
            <a:round/>
            <a:headEnd type="none" w="med" len="med"/>
            <a:tailEnd type="none" w="med" len="med"/>
          </a:ln>
        </p:spPr>
        <p:txBody>
          <a:bodyPr lIns="91425" tIns="91425" rIns="91425" bIns="91425" anchor="t" anchorCtr="0">
            <a:noAutofit/>
          </a:bodyPr>
          <a:lstStyle/>
          <a:p>
            <a:pPr>
              <a:buNone/>
            </a:pPr>
            <a:r>
              <a:rPr lang="en"/>
              <a:t>C</a:t>
            </a:r>
          </a:p>
        </p:txBody>
      </p:sp>
      <p:sp>
        <p:nvSpPr>
          <p:cNvPr id="9" name="Shape 47"/>
          <p:cNvSpPr/>
          <p:nvPr/>
        </p:nvSpPr>
        <p:spPr>
          <a:xfrm>
            <a:off x="1783775" y="4135890"/>
            <a:ext cx="450299" cy="450299"/>
          </a:xfrm>
          <a:prstGeom prst="ellipse">
            <a:avLst/>
          </a:prstGeom>
          <a:solidFill>
            <a:srgbClr val="E6B8AF"/>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0" name="Shape 48"/>
          <p:cNvSpPr/>
          <p:nvPr/>
        </p:nvSpPr>
        <p:spPr>
          <a:xfrm>
            <a:off x="1936175" y="4288290"/>
            <a:ext cx="450299" cy="450299"/>
          </a:xfrm>
          <a:prstGeom prst="ellipse">
            <a:avLst/>
          </a:prstGeom>
          <a:solidFill>
            <a:srgbClr val="E6B8AF"/>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1" name="Shape 49"/>
          <p:cNvSpPr/>
          <p:nvPr/>
        </p:nvSpPr>
        <p:spPr>
          <a:xfrm>
            <a:off x="1528275" y="4322965"/>
            <a:ext cx="450299" cy="450299"/>
          </a:xfrm>
          <a:prstGeom prst="ellipse">
            <a:avLst/>
          </a:prstGeom>
          <a:solidFill>
            <a:srgbClr val="E6B8AF"/>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2" name="Shape 50"/>
          <p:cNvSpPr/>
          <p:nvPr/>
        </p:nvSpPr>
        <p:spPr>
          <a:xfrm>
            <a:off x="2105525" y="4063165"/>
            <a:ext cx="450299" cy="450299"/>
          </a:xfrm>
          <a:prstGeom prst="ellipse">
            <a:avLst/>
          </a:prstGeom>
          <a:solidFill>
            <a:srgbClr val="E6B8AF"/>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buNone/>
            </a:pPr>
            <a:r>
              <a:rPr lang="en"/>
              <a:t>S</a:t>
            </a:r>
          </a:p>
        </p:txBody>
      </p:sp>
      <p:sp>
        <p:nvSpPr>
          <p:cNvPr id="13" name="Shape 51"/>
          <p:cNvSpPr/>
          <p:nvPr/>
        </p:nvSpPr>
        <p:spPr>
          <a:xfrm>
            <a:off x="4337925" y="1406515"/>
            <a:ext cx="1896600" cy="2009100"/>
          </a:xfrm>
          <a:prstGeom prst="roundRect">
            <a:avLst>
              <a:gd name="adj" fmla="val 16667"/>
            </a:avLst>
          </a:prstGeom>
          <a:solidFill>
            <a:schemeClr val="lt2"/>
          </a:solidFill>
          <a:ln w="19050" cap="flat">
            <a:solidFill>
              <a:schemeClr val="dk2"/>
            </a:solidFill>
            <a:prstDash val="solid"/>
            <a:round/>
            <a:headEnd type="none" w="med" len="med"/>
            <a:tailEnd type="none" w="med" len="med"/>
          </a:ln>
        </p:spPr>
        <p:txBody>
          <a:bodyPr lIns="91425" tIns="91425" rIns="91425" bIns="91425" anchor="t" anchorCtr="0">
            <a:noAutofit/>
          </a:bodyPr>
          <a:lstStyle/>
          <a:p>
            <a:pPr lvl="0" rtl="0">
              <a:buNone/>
            </a:pPr>
            <a:r>
              <a:rPr lang="en"/>
              <a:t>DPE</a:t>
            </a:r>
          </a:p>
        </p:txBody>
      </p:sp>
      <p:sp>
        <p:nvSpPr>
          <p:cNvPr id="14" name="Shape 52"/>
          <p:cNvSpPr/>
          <p:nvPr/>
        </p:nvSpPr>
        <p:spPr>
          <a:xfrm>
            <a:off x="4710425" y="1900074"/>
            <a:ext cx="1073400" cy="969900"/>
          </a:xfrm>
          <a:prstGeom prst="rect">
            <a:avLst/>
          </a:prstGeom>
          <a:solidFill>
            <a:srgbClr val="EFEFEF"/>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5" name="Shape 53"/>
          <p:cNvSpPr/>
          <p:nvPr/>
        </p:nvSpPr>
        <p:spPr>
          <a:xfrm>
            <a:off x="4862825" y="2052474"/>
            <a:ext cx="1073400" cy="969900"/>
          </a:xfrm>
          <a:prstGeom prst="rect">
            <a:avLst/>
          </a:prstGeom>
          <a:solidFill>
            <a:srgbClr val="EFEFEF"/>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6" name="Shape 54"/>
          <p:cNvSpPr/>
          <p:nvPr/>
        </p:nvSpPr>
        <p:spPr>
          <a:xfrm>
            <a:off x="5015225" y="2204874"/>
            <a:ext cx="1073400" cy="969900"/>
          </a:xfrm>
          <a:prstGeom prst="rect">
            <a:avLst/>
          </a:prstGeom>
          <a:solidFill>
            <a:srgbClr val="EFEFEF"/>
          </a:solidFill>
          <a:ln w="19050" cap="flat">
            <a:solidFill>
              <a:schemeClr val="dk2"/>
            </a:solidFill>
            <a:prstDash val="solid"/>
            <a:round/>
            <a:headEnd type="none" w="med" len="med"/>
            <a:tailEnd type="none" w="med" len="med"/>
          </a:ln>
        </p:spPr>
        <p:txBody>
          <a:bodyPr lIns="91425" tIns="91425" rIns="91425" bIns="91425" anchor="t" anchorCtr="0">
            <a:noAutofit/>
          </a:bodyPr>
          <a:lstStyle/>
          <a:p>
            <a:pPr>
              <a:buNone/>
            </a:pPr>
            <a:r>
              <a:rPr lang="en"/>
              <a:t>C</a:t>
            </a:r>
          </a:p>
        </p:txBody>
      </p:sp>
      <p:sp>
        <p:nvSpPr>
          <p:cNvPr id="17" name="Shape 55"/>
          <p:cNvSpPr/>
          <p:nvPr/>
        </p:nvSpPr>
        <p:spPr>
          <a:xfrm>
            <a:off x="5316575" y="2384999"/>
            <a:ext cx="450299" cy="450299"/>
          </a:xfrm>
          <a:prstGeom prst="ellipse">
            <a:avLst/>
          </a:prstGeom>
          <a:solidFill>
            <a:srgbClr val="E6B8AF"/>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8" name="Shape 56"/>
          <p:cNvSpPr/>
          <p:nvPr/>
        </p:nvSpPr>
        <p:spPr>
          <a:xfrm>
            <a:off x="5468975" y="2537398"/>
            <a:ext cx="450299" cy="450299"/>
          </a:xfrm>
          <a:prstGeom prst="ellipse">
            <a:avLst/>
          </a:prstGeom>
          <a:solidFill>
            <a:srgbClr val="E6B8AF"/>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9" name="Shape 57"/>
          <p:cNvSpPr/>
          <p:nvPr/>
        </p:nvSpPr>
        <p:spPr>
          <a:xfrm>
            <a:off x="5061075" y="2572073"/>
            <a:ext cx="450299" cy="450299"/>
          </a:xfrm>
          <a:prstGeom prst="ellipse">
            <a:avLst/>
          </a:prstGeom>
          <a:solidFill>
            <a:srgbClr val="E6B8AF"/>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0" name="Shape 58"/>
          <p:cNvSpPr/>
          <p:nvPr/>
        </p:nvSpPr>
        <p:spPr>
          <a:xfrm>
            <a:off x="5638325" y="2312274"/>
            <a:ext cx="450299" cy="450299"/>
          </a:xfrm>
          <a:prstGeom prst="ellipse">
            <a:avLst/>
          </a:prstGeom>
          <a:solidFill>
            <a:srgbClr val="E6B8AF"/>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buNone/>
            </a:pPr>
            <a:r>
              <a:rPr lang="en"/>
              <a:t>S</a:t>
            </a:r>
          </a:p>
        </p:txBody>
      </p:sp>
      <p:sp>
        <p:nvSpPr>
          <p:cNvPr id="21" name="Shape 59"/>
          <p:cNvSpPr/>
          <p:nvPr/>
        </p:nvSpPr>
        <p:spPr>
          <a:xfrm>
            <a:off x="3419975" y="3803365"/>
            <a:ext cx="1896600" cy="2009100"/>
          </a:xfrm>
          <a:prstGeom prst="roundRect">
            <a:avLst>
              <a:gd name="adj" fmla="val 16667"/>
            </a:avLst>
          </a:prstGeom>
          <a:solidFill>
            <a:schemeClr val="lt2"/>
          </a:solidFill>
          <a:ln w="19050" cap="flat">
            <a:solidFill>
              <a:schemeClr val="dk2"/>
            </a:solidFill>
            <a:prstDash val="solid"/>
            <a:round/>
            <a:headEnd type="none" w="med" len="med"/>
            <a:tailEnd type="none" w="med" len="med"/>
          </a:ln>
        </p:spPr>
        <p:txBody>
          <a:bodyPr lIns="91425" tIns="91425" rIns="91425" bIns="91425" anchor="t" anchorCtr="0">
            <a:noAutofit/>
          </a:bodyPr>
          <a:lstStyle/>
          <a:p>
            <a:pPr lvl="0" rtl="0">
              <a:buNone/>
            </a:pPr>
            <a:r>
              <a:rPr lang="en"/>
              <a:t>DPE</a:t>
            </a:r>
          </a:p>
        </p:txBody>
      </p:sp>
      <p:sp>
        <p:nvSpPr>
          <p:cNvPr id="22" name="Shape 60"/>
          <p:cNvSpPr/>
          <p:nvPr/>
        </p:nvSpPr>
        <p:spPr>
          <a:xfrm>
            <a:off x="3792475" y="4296923"/>
            <a:ext cx="1073400" cy="969900"/>
          </a:xfrm>
          <a:prstGeom prst="rect">
            <a:avLst/>
          </a:prstGeom>
          <a:solidFill>
            <a:srgbClr val="EFEFEF"/>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3" name="Shape 61"/>
          <p:cNvSpPr/>
          <p:nvPr/>
        </p:nvSpPr>
        <p:spPr>
          <a:xfrm>
            <a:off x="3944875" y="4449323"/>
            <a:ext cx="1073400" cy="969900"/>
          </a:xfrm>
          <a:prstGeom prst="rect">
            <a:avLst/>
          </a:prstGeom>
          <a:solidFill>
            <a:srgbClr val="EFEFEF"/>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4" name="Shape 62"/>
          <p:cNvSpPr/>
          <p:nvPr/>
        </p:nvSpPr>
        <p:spPr>
          <a:xfrm>
            <a:off x="4097275" y="4601723"/>
            <a:ext cx="1073400" cy="969900"/>
          </a:xfrm>
          <a:prstGeom prst="rect">
            <a:avLst/>
          </a:prstGeom>
          <a:solidFill>
            <a:srgbClr val="EFEFEF"/>
          </a:solidFill>
          <a:ln w="19050" cap="flat">
            <a:solidFill>
              <a:schemeClr val="dk2"/>
            </a:solidFill>
            <a:prstDash val="solid"/>
            <a:round/>
            <a:headEnd type="none" w="med" len="med"/>
            <a:tailEnd type="none" w="med" len="med"/>
          </a:ln>
        </p:spPr>
        <p:txBody>
          <a:bodyPr lIns="91425" tIns="91425" rIns="91425" bIns="91425" anchor="t" anchorCtr="0">
            <a:noAutofit/>
          </a:bodyPr>
          <a:lstStyle/>
          <a:p>
            <a:pPr>
              <a:buNone/>
            </a:pPr>
            <a:r>
              <a:rPr lang="en"/>
              <a:t>C</a:t>
            </a:r>
          </a:p>
        </p:txBody>
      </p:sp>
      <p:sp>
        <p:nvSpPr>
          <p:cNvPr id="25" name="Shape 63"/>
          <p:cNvSpPr/>
          <p:nvPr/>
        </p:nvSpPr>
        <p:spPr>
          <a:xfrm>
            <a:off x="4398625" y="4781848"/>
            <a:ext cx="450299" cy="450299"/>
          </a:xfrm>
          <a:prstGeom prst="ellipse">
            <a:avLst/>
          </a:prstGeom>
          <a:solidFill>
            <a:srgbClr val="E6B8AF"/>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6" name="Shape 64"/>
          <p:cNvSpPr/>
          <p:nvPr/>
        </p:nvSpPr>
        <p:spPr>
          <a:xfrm>
            <a:off x="4551025" y="4934248"/>
            <a:ext cx="450299" cy="450299"/>
          </a:xfrm>
          <a:prstGeom prst="ellipse">
            <a:avLst/>
          </a:prstGeom>
          <a:solidFill>
            <a:srgbClr val="E6B8AF"/>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7" name="Shape 65"/>
          <p:cNvSpPr/>
          <p:nvPr/>
        </p:nvSpPr>
        <p:spPr>
          <a:xfrm>
            <a:off x="4143125" y="4968923"/>
            <a:ext cx="450299" cy="450299"/>
          </a:xfrm>
          <a:prstGeom prst="ellipse">
            <a:avLst/>
          </a:prstGeom>
          <a:solidFill>
            <a:srgbClr val="E6B8AF"/>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8" name="Shape 66"/>
          <p:cNvSpPr/>
          <p:nvPr/>
        </p:nvSpPr>
        <p:spPr>
          <a:xfrm>
            <a:off x="4720375" y="4709123"/>
            <a:ext cx="450299" cy="450299"/>
          </a:xfrm>
          <a:prstGeom prst="ellipse">
            <a:avLst/>
          </a:prstGeom>
          <a:solidFill>
            <a:srgbClr val="E6B8AF"/>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buNone/>
            </a:pPr>
            <a:r>
              <a:rPr lang="en"/>
              <a:t>S</a:t>
            </a:r>
          </a:p>
        </p:txBody>
      </p:sp>
      <p:cxnSp>
        <p:nvCxnSpPr>
          <p:cNvPr id="29" name="Shape 67"/>
          <p:cNvCxnSpPr>
            <a:stCxn id="5" idx="2"/>
            <a:endCxn id="4" idx="0"/>
          </p:cNvCxnSpPr>
          <p:nvPr/>
        </p:nvCxnSpPr>
        <p:spPr>
          <a:xfrm flipH="1">
            <a:off x="1753425" y="2419615"/>
            <a:ext cx="177600" cy="737790"/>
          </a:xfrm>
          <a:prstGeom prst="straightConnector1">
            <a:avLst/>
          </a:prstGeom>
          <a:noFill/>
          <a:ln w="19050" cap="flat">
            <a:solidFill>
              <a:schemeClr val="dk2"/>
            </a:solidFill>
            <a:prstDash val="solid"/>
            <a:round/>
            <a:headEnd type="none" w="lg" len="lg"/>
            <a:tailEnd type="none" w="lg" len="lg"/>
          </a:ln>
        </p:spPr>
      </p:cxnSp>
      <p:cxnSp>
        <p:nvCxnSpPr>
          <p:cNvPr id="30" name="Shape 68"/>
          <p:cNvCxnSpPr>
            <a:stCxn id="5" idx="3"/>
            <a:endCxn id="13" idx="1"/>
          </p:cNvCxnSpPr>
          <p:nvPr/>
        </p:nvCxnSpPr>
        <p:spPr>
          <a:xfrm>
            <a:off x="2701725" y="1913065"/>
            <a:ext cx="1636199" cy="498000"/>
          </a:xfrm>
          <a:prstGeom prst="straightConnector1">
            <a:avLst/>
          </a:prstGeom>
          <a:noFill/>
          <a:ln w="19050" cap="flat">
            <a:solidFill>
              <a:schemeClr val="dk2"/>
            </a:solidFill>
            <a:prstDash val="solid"/>
            <a:round/>
            <a:headEnd type="none" w="lg" len="lg"/>
            <a:tailEnd type="none" w="lg" len="lg"/>
          </a:ln>
        </p:spPr>
      </p:cxnSp>
      <p:cxnSp>
        <p:nvCxnSpPr>
          <p:cNvPr id="31" name="Shape 69"/>
          <p:cNvCxnSpPr>
            <a:endCxn id="21" idx="0"/>
          </p:cNvCxnSpPr>
          <p:nvPr/>
        </p:nvCxnSpPr>
        <p:spPr>
          <a:xfrm>
            <a:off x="2649575" y="2369365"/>
            <a:ext cx="1718699" cy="1433999"/>
          </a:xfrm>
          <a:prstGeom prst="straightConnector1">
            <a:avLst/>
          </a:prstGeom>
          <a:noFill/>
          <a:ln w="19050" cap="flat">
            <a:solidFill>
              <a:schemeClr val="dk2"/>
            </a:solidFill>
            <a:prstDash val="solid"/>
            <a:round/>
            <a:headEnd type="none" w="lg" len="lg"/>
            <a:tailEnd type="none" w="lg" len="lg"/>
          </a:ln>
        </p:spPr>
      </p:cxnSp>
      <p:cxnSp>
        <p:nvCxnSpPr>
          <p:cNvPr id="32" name="Shape 70"/>
          <p:cNvCxnSpPr>
            <a:stCxn id="4" idx="3"/>
            <a:endCxn id="13" idx="1"/>
          </p:cNvCxnSpPr>
          <p:nvPr/>
        </p:nvCxnSpPr>
        <p:spPr>
          <a:xfrm rot="10800000" flipH="1">
            <a:off x="2701725" y="2411065"/>
            <a:ext cx="1636199" cy="1750891"/>
          </a:xfrm>
          <a:prstGeom prst="straightConnector1">
            <a:avLst/>
          </a:prstGeom>
          <a:noFill/>
          <a:ln w="19050" cap="flat">
            <a:solidFill>
              <a:schemeClr val="dk2"/>
            </a:solidFill>
            <a:prstDash val="solid"/>
            <a:round/>
            <a:headEnd type="none" w="lg" len="lg"/>
            <a:tailEnd type="none" w="lg" len="lg"/>
          </a:ln>
        </p:spPr>
      </p:cxnSp>
      <p:cxnSp>
        <p:nvCxnSpPr>
          <p:cNvPr id="33" name="Shape 71"/>
          <p:cNvCxnSpPr>
            <a:stCxn id="4" idx="3"/>
            <a:endCxn id="21" idx="1"/>
          </p:cNvCxnSpPr>
          <p:nvPr/>
        </p:nvCxnSpPr>
        <p:spPr>
          <a:xfrm>
            <a:off x="2701725" y="4161956"/>
            <a:ext cx="718249" cy="645958"/>
          </a:xfrm>
          <a:prstGeom prst="straightConnector1">
            <a:avLst/>
          </a:prstGeom>
          <a:noFill/>
          <a:ln w="19050" cap="flat">
            <a:solidFill>
              <a:schemeClr val="dk2"/>
            </a:solidFill>
            <a:prstDash val="solid"/>
            <a:round/>
            <a:headEnd type="none" w="lg" len="lg"/>
            <a:tailEnd type="none" w="lg" len="lg"/>
          </a:ln>
        </p:spPr>
      </p:cxnSp>
      <p:cxnSp>
        <p:nvCxnSpPr>
          <p:cNvPr id="34" name="Shape 72"/>
          <p:cNvCxnSpPr>
            <a:stCxn id="21" idx="0"/>
            <a:endCxn id="13" idx="2"/>
          </p:cNvCxnSpPr>
          <p:nvPr/>
        </p:nvCxnSpPr>
        <p:spPr>
          <a:xfrm rot="10800000" flipH="1">
            <a:off x="4368275" y="3415615"/>
            <a:ext cx="917950" cy="387749"/>
          </a:xfrm>
          <a:prstGeom prst="straightConnector1">
            <a:avLst/>
          </a:prstGeom>
          <a:noFill/>
          <a:ln w="19050" cap="flat">
            <a:solidFill>
              <a:schemeClr val="dk2"/>
            </a:solidFill>
            <a:prstDash val="solid"/>
            <a:round/>
            <a:headEnd type="none" w="lg" len="lg"/>
            <a:tailEnd type="none" w="lg" len="lg"/>
          </a:ln>
        </p:spPr>
      </p:cxnSp>
      <p:sp>
        <p:nvSpPr>
          <p:cNvPr id="35" name="Shape 73"/>
          <p:cNvSpPr/>
          <p:nvPr/>
        </p:nvSpPr>
        <p:spPr>
          <a:xfrm>
            <a:off x="6454500" y="4012140"/>
            <a:ext cx="1775100" cy="545399"/>
          </a:xfrm>
          <a:prstGeom prst="rect">
            <a:avLst/>
          </a:prstGeom>
          <a:solidFill>
            <a:srgbClr val="9FC5E8"/>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36" name="Shape 74"/>
          <p:cNvSpPr/>
          <p:nvPr/>
        </p:nvSpPr>
        <p:spPr>
          <a:xfrm>
            <a:off x="6606900" y="4164540"/>
            <a:ext cx="1775100" cy="545399"/>
          </a:xfrm>
          <a:prstGeom prst="rect">
            <a:avLst/>
          </a:prstGeom>
          <a:solidFill>
            <a:srgbClr val="9FC5E8"/>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37" name="Shape 75"/>
          <p:cNvSpPr/>
          <p:nvPr/>
        </p:nvSpPr>
        <p:spPr>
          <a:xfrm>
            <a:off x="6759300" y="4316940"/>
            <a:ext cx="1775100" cy="545399"/>
          </a:xfrm>
          <a:prstGeom prst="rect">
            <a:avLst/>
          </a:prstGeom>
          <a:solidFill>
            <a:srgbClr val="9FC5E8"/>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38" name="Shape 76"/>
          <p:cNvSpPr/>
          <p:nvPr/>
        </p:nvSpPr>
        <p:spPr>
          <a:xfrm>
            <a:off x="6911700" y="4469340"/>
            <a:ext cx="1775100" cy="545399"/>
          </a:xfrm>
          <a:prstGeom prst="rect">
            <a:avLst/>
          </a:prstGeom>
          <a:solidFill>
            <a:srgbClr val="9FC5E8"/>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lgn="ctr">
              <a:buNone/>
            </a:pPr>
            <a:r>
              <a:rPr lang="en"/>
              <a:t>Orchestrator</a:t>
            </a:r>
          </a:p>
        </p:txBody>
      </p:sp>
      <p:sp>
        <p:nvSpPr>
          <p:cNvPr id="3" name="Date Placeholder 2"/>
          <p:cNvSpPr>
            <a:spLocks noGrp="1"/>
          </p:cNvSpPr>
          <p:nvPr>
            <p:ph type="dt" sz="half" idx="10"/>
          </p:nvPr>
        </p:nvSpPr>
        <p:spPr/>
        <p:txBody>
          <a:bodyPr/>
          <a:lstStyle/>
          <a:p>
            <a:fld id="{CF2337F9-76AC-7143-B1C6-A411DC175C74}" type="datetime2">
              <a:rPr lang="en-US" smtClean="0"/>
              <a:t>Tuesday, February 11, 14</a:t>
            </a:fld>
            <a:endParaRPr lang="en-US"/>
          </a:p>
        </p:txBody>
      </p:sp>
      <p:sp>
        <p:nvSpPr>
          <p:cNvPr id="39" name="Footer Placeholder 38"/>
          <p:cNvSpPr>
            <a:spLocks noGrp="1"/>
          </p:cNvSpPr>
          <p:nvPr>
            <p:ph type="ftr" sz="quarter" idx="11"/>
          </p:nvPr>
        </p:nvSpPr>
        <p:spPr/>
        <p:txBody>
          <a:bodyPr/>
          <a:lstStyle/>
          <a:p>
            <a:r>
              <a:rPr lang="en-US" smtClean="0"/>
              <a:t>V. Gyurjyan</a:t>
            </a:r>
            <a:endParaRPr lang="en-US"/>
          </a:p>
        </p:txBody>
      </p:sp>
    </p:spTree>
    <p:extLst>
      <p:ext uri="{BB962C8B-B14F-4D97-AF65-F5344CB8AC3E}">
        <p14:creationId xmlns:p14="http://schemas.microsoft.com/office/powerpoint/2010/main" val="361404028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95472"/>
          </a:xfrm>
        </p:spPr>
        <p:txBody>
          <a:bodyPr>
            <a:noAutofit/>
          </a:bodyPr>
          <a:lstStyle/>
          <a:p>
            <a:r>
              <a:rPr lang="en-US" sz="3200" dirty="0" smtClean="0">
                <a:solidFill>
                  <a:srgbClr val="1F497D"/>
                </a:solidFill>
              </a:rPr>
              <a:t>Transient Data Envelope</a:t>
            </a:r>
            <a:endParaRPr lang="en-US" sz="3200" dirty="0">
              <a:solidFill>
                <a:srgbClr val="1F497D"/>
              </a:solidFill>
            </a:endParaRPr>
          </a:p>
        </p:txBody>
      </p:sp>
      <p:sp>
        <p:nvSpPr>
          <p:cNvPr id="4" name="Shape 112"/>
          <p:cNvSpPr/>
          <p:nvPr/>
        </p:nvSpPr>
        <p:spPr>
          <a:xfrm>
            <a:off x="785283" y="982912"/>
            <a:ext cx="7648444" cy="4899049"/>
          </a:xfrm>
          <a:prstGeom prst="rect">
            <a:avLst/>
          </a:prstGeom>
          <a:blipFill>
            <a:blip r:embed="rId2"/>
            <a:stretch>
              <a:fillRect/>
            </a:stretch>
          </a:blipFill>
          <a:ln>
            <a:noFill/>
          </a:ln>
        </p:spPr>
      </p:sp>
      <p:sp>
        <p:nvSpPr>
          <p:cNvPr id="3" name="Date Placeholder 2"/>
          <p:cNvSpPr>
            <a:spLocks noGrp="1"/>
          </p:cNvSpPr>
          <p:nvPr>
            <p:ph type="dt" sz="half" idx="10"/>
          </p:nvPr>
        </p:nvSpPr>
        <p:spPr/>
        <p:txBody>
          <a:bodyPr/>
          <a:lstStyle/>
          <a:p>
            <a:fld id="{CE14FA21-8CCF-6F4C-B83E-439AA2F696C3}" type="datetime2">
              <a:rPr lang="en-US" smtClean="0"/>
              <a:t>Tuesday, February 11, 14</a:t>
            </a:fld>
            <a:endParaRPr lang="en-US"/>
          </a:p>
        </p:txBody>
      </p:sp>
      <p:sp>
        <p:nvSpPr>
          <p:cNvPr id="5" name="Footer Placeholder 4"/>
          <p:cNvSpPr>
            <a:spLocks noGrp="1"/>
          </p:cNvSpPr>
          <p:nvPr>
            <p:ph type="ftr" sz="quarter" idx="11"/>
          </p:nvPr>
        </p:nvSpPr>
        <p:spPr/>
        <p:txBody>
          <a:bodyPr/>
          <a:lstStyle/>
          <a:p>
            <a:r>
              <a:rPr lang="en-US" smtClean="0"/>
              <a:t>V. Gyurjyan</a:t>
            </a:r>
            <a:endParaRPr lang="en-US"/>
          </a:p>
        </p:txBody>
      </p:sp>
    </p:spTree>
    <p:extLst>
      <p:ext uri="{BB962C8B-B14F-4D97-AF65-F5344CB8AC3E}">
        <p14:creationId xmlns:p14="http://schemas.microsoft.com/office/powerpoint/2010/main" val="40905398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772" y="252140"/>
            <a:ext cx="8229600" cy="839656"/>
          </a:xfrm>
        </p:spPr>
        <p:txBody>
          <a:bodyPr>
            <a:normAutofit/>
          </a:bodyPr>
          <a:lstStyle/>
          <a:p>
            <a:r>
              <a:rPr lang="en-US" sz="3200" dirty="0" err="1" smtClean="0">
                <a:solidFill>
                  <a:srgbClr val="376092"/>
                </a:solidFill>
              </a:rPr>
              <a:t>ClaRA</a:t>
            </a:r>
            <a:r>
              <a:rPr lang="en-US" sz="3200" dirty="0" smtClean="0">
                <a:solidFill>
                  <a:srgbClr val="376092"/>
                </a:solidFill>
              </a:rPr>
              <a:t> </a:t>
            </a:r>
            <a:r>
              <a:rPr lang="en-US" sz="3200" dirty="0" err="1" smtClean="0">
                <a:solidFill>
                  <a:srgbClr val="376092"/>
                </a:solidFill>
              </a:rPr>
              <a:t>SaaS</a:t>
            </a:r>
            <a:r>
              <a:rPr lang="en-US" sz="3200" dirty="0" smtClean="0">
                <a:solidFill>
                  <a:srgbClr val="376092"/>
                </a:solidFill>
              </a:rPr>
              <a:t> Implementation</a:t>
            </a:r>
            <a:endParaRPr lang="en-US" sz="3200" dirty="0">
              <a:solidFill>
                <a:srgbClr val="376092"/>
              </a:solidFill>
            </a:endParaRPr>
          </a:p>
        </p:txBody>
      </p:sp>
      <p:sp>
        <p:nvSpPr>
          <p:cNvPr id="9" name="Oval 8"/>
          <p:cNvSpPr/>
          <p:nvPr/>
        </p:nvSpPr>
        <p:spPr>
          <a:xfrm>
            <a:off x="2226378" y="1884570"/>
            <a:ext cx="4343400" cy="4191000"/>
          </a:xfrm>
          <a:prstGeom prst="ellipse">
            <a:avLst/>
          </a:prstGeom>
          <a:solidFill>
            <a:srgbClr val="C00000">
              <a:alpha val="50000"/>
            </a:srgb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a:off x="2531178" y="3065854"/>
            <a:ext cx="1219200" cy="1371600"/>
          </a:xfrm>
          <a:prstGeom prst="roundRect">
            <a:avLst/>
          </a:prstGeom>
          <a:solidFill>
            <a:schemeClr val="accent1">
              <a:alpha val="50000"/>
            </a:schemeClr>
          </a:solidFill>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2683578" y="3218254"/>
            <a:ext cx="1219200" cy="1371600"/>
          </a:xfrm>
          <a:prstGeom prst="roundRect">
            <a:avLst/>
          </a:prstGeom>
          <a:solidFill>
            <a:schemeClr val="accent1">
              <a:alpha val="50000"/>
            </a:schemeClr>
          </a:solidFill>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2835978" y="3370654"/>
            <a:ext cx="1219200" cy="1371600"/>
          </a:xfrm>
          <a:prstGeom prst="roundRect">
            <a:avLst/>
          </a:prstGeom>
          <a:solidFill>
            <a:schemeClr val="accent1">
              <a:alpha val="50000"/>
            </a:schemeClr>
          </a:solidFill>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2988378" y="3523054"/>
            <a:ext cx="1219200" cy="1371600"/>
          </a:xfrm>
          <a:prstGeom prst="roundRect">
            <a:avLst/>
          </a:prstGeom>
          <a:solidFill>
            <a:schemeClr val="accent1">
              <a:alpha val="50000"/>
            </a:schemeClr>
          </a:solidFill>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2060"/>
                </a:solidFill>
              </a:rPr>
              <a:t>User</a:t>
            </a:r>
          </a:p>
          <a:p>
            <a:pPr algn="ctr"/>
            <a:r>
              <a:rPr lang="en-US" sz="1600" dirty="0" smtClean="0">
                <a:solidFill>
                  <a:srgbClr val="002060"/>
                </a:solidFill>
              </a:rPr>
              <a:t>Software </a:t>
            </a:r>
          </a:p>
          <a:p>
            <a:pPr algn="ctr"/>
            <a:r>
              <a:rPr lang="en-US" sz="1100" dirty="0" smtClean="0">
                <a:solidFill>
                  <a:srgbClr val="002060"/>
                </a:solidFill>
              </a:rPr>
              <a:t>(shared object)</a:t>
            </a:r>
            <a:endParaRPr lang="en-US" sz="1100" dirty="0">
              <a:solidFill>
                <a:srgbClr val="002060"/>
              </a:solidFill>
            </a:endParaRPr>
          </a:p>
        </p:txBody>
      </p:sp>
      <p:sp>
        <p:nvSpPr>
          <p:cNvPr id="23" name="Rectangle 22"/>
          <p:cNvSpPr/>
          <p:nvPr/>
        </p:nvSpPr>
        <p:spPr>
          <a:xfrm>
            <a:off x="4664778" y="2837254"/>
            <a:ext cx="457200" cy="2438400"/>
          </a:xfrm>
          <a:prstGeom prst="rect">
            <a:avLst/>
          </a:prstGeom>
          <a:solidFill>
            <a:srgbClr val="FFC000">
              <a:alpha val="80000"/>
            </a:srgbClr>
          </a:solidFill>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198178" y="2837254"/>
            <a:ext cx="609600" cy="2438400"/>
          </a:xfrm>
          <a:prstGeom prst="rect">
            <a:avLst/>
          </a:prstGeom>
          <a:solidFill>
            <a:srgbClr val="C00000">
              <a:alpha val="61000"/>
            </a:srgbClr>
          </a:solidFill>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rot="16200000">
            <a:off x="4211378" y="3900254"/>
            <a:ext cx="1366977" cy="307777"/>
          </a:xfrm>
          <a:prstGeom prst="rect">
            <a:avLst/>
          </a:prstGeom>
          <a:noFill/>
        </p:spPr>
        <p:txBody>
          <a:bodyPr wrap="none" rtlCol="0">
            <a:spAutoFit/>
          </a:bodyPr>
          <a:lstStyle/>
          <a:p>
            <a:r>
              <a:rPr lang="en-US" sz="1400" dirty="0" smtClean="0"/>
              <a:t>Engine interface</a:t>
            </a:r>
            <a:endParaRPr lang="en-US" sz="1400" dirty="0"/>
          </a:p>
        </p:txBody>
      </p:sp>
      <p:sp>
        <p:nvSpPr>
          <p:cNvPr id="28" name="TextBox 27"/>
          <p:cNvSpPr txBox="1"/>
          <p:nvPr/>
        </p:nvSpPr>
        <p:spPr>
          <a:xfrm rot="16200000">
            <a:off x="4681742" y="3887090"/>
            <a:ext cx="1645450" cy="307777"/>
          </a:xfrm>
          <a:prstGeom prst="rect">
            <a:avLst/>
          </a:prstGeom>
          <a:noFill/>
        </p:spPr>
        <p:txBody>
          <a:bodyPr wrap="none" rtlCol="0">
            <a:spAutoFit/>
          </a:bodyPr>
          <a:lstStyle/>
          <a:p>
            <a:r>
              <a:rPr lang="en-US" sz="1400" dirty="0" smtClean="0"/>
              <a:t>Message processing</a:t>
            </a:r>
            <a:endParaRPr lang="en-US" sz="1400" dirty="0"/>
          </a:p>
        </p:txBody>
      </p:sp>
      <p:pic>
        <p:nvPicPr>
          <p:cNvPr id="1028" name="Picture 4" descr="C:\Users\gurjyan\AppData\Local\Microsoft\Windows\Temporary Internet Files\Content.IE5\XEMW3J27\MCj04242340000[1].wmf"/>
          <p:cNvPicPr>
            <a:picLocks noChangeAspect="1" noChangeArrowheads="1"/>
          </p:cNvPicPr>
          <p:nvPr/>
        </p:nvPicPr>
        <p:blipFill>
          <a:blip cstate="print"/>
          <a:srcRect/>
          <a:stretch>
            <a:fillRect/>
          </a:stretch>
        </p:blipFill>
        <p:spPr bwMode="auto">
          <a:xfrm>
            <a:off x="6950778" y="3370654"/>
            <a:ext cx="588962" cy="568377"/>
          </a:xfrm>
          <a:prstGeom prst="rect">
            <a:avLst/>
          </a:prstGeom>
          <a:noFill/>
        </p:spPr>
      </p:pic>
      <p:cxnSp>
        <p:nvCxnSpPr>
          <p:cNvPr id="37" name="Straight Arrow Connector 36"/>
          <p:cNvCxnSpPr>
            <a:stCxn id="1028" idx="1"/>
          </p:cNvCxnSpPr>
          <p:nvPr/>
        </p:nvCxnSpPr>
        <p:spPr>
          <a:xfrm rot="10800000" flipV="1">
            <a:off x="5807778" y="3654842"/>
            <a:ext cx="1143000" cy="20611"/>
          </a:xfrm>
          <a:prstGeom prst="straightConnector1">
            <a:avLst/>
          </a:prstGeom>
          <a:ln w="31750" cmpd="sng">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0800000">
            <a:off x="4207578" y="3827854"/>
            <a:ext cx="457200" cy="1588"/>
          </a:xfrm>
          <a:prstGeom prst="straightConnector1">
            <a:avLst/>
          </a:prstGeom>
          <a:ln w="31750">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4207578" y="4513654"/>
            <a:ext cx="457200" cy="1588"/>
          </a:xfrm>
          <a:prstGeom prst="straightConnector1">
            <a:avLst/>
          </a:prstGeom>
          <a:ln w="31750">
            <a:tailEnd type="triangle" w="lg" len="lg"/>
          </a:ln>
        </p:spPr>
        <p:style>
          <a:lnRef idx="1">
            <a:schemeClr val="accent1"/>
          </a:lnRef>
          <a:fillRef idx="0">
            <a:schemeClr val="accent1"/>
          </a:fillRef>
          <a:effectRef idx="0">
            <a:schemeClr val="accent1"/>
          </a:effectRef>
          <a:fontRef idx="minor">
            <a:schemeClr val="tx1"/>
          </a:fontRef>
        </p:style>
      </p:cxnSp>
      <p:pic>
        <p:nvPicPr>
          <p:cNvPr id="42" name="Picture 4" descr="C:\Users\gurjyan\AppData\Local\Microsoft\Windows\Temporary Internet Files\Content.IE5\XEMW3J27\MCj04242340000[1].wmf"/>
          <p:cNvPicPr>
            <a:picLocks noChangeAspect="1" noChangeArrowheads="1"/>
          </p:cNvPicPr>
          <p:nvPr/>
        </p:nvPicPr>
        <p:blipFill>
          <a:blip cstate="print"/>
          <a:srcRect/>
          <a:stretch>
            <a:fillRect/>
          </a:stretch>
        </p:blipFill>
        <p:spPr bwMode="auto">
          <a:xfrm>
            <a:off x="6950778" y="4285054"/>
            <a:ext cx="588962" cy="568377"/>
          </a:xfrm>
          <a:prstGeom prst="rect">
            <a:avLst/>
          </a:prstGeom>
          <a:noFill/>
        </p:spPr>
      </p:pic>
      <p:cxnSp>
        <p:nvCxnSpPr>
          <p:cNvPr id="44" name="Straight Arrow Connector 43"/>
          <p:cNvCxnSpPr>
            <a:endCxn id="42" idx="1"/>
          </p:cNvCxnSpPr>
          <p:nvPr/>
        </p:nvCxnSpPr>
        <p:spPr>
          <a:xfrm flipV="1">
            <a:off x="5807778" y="4569243"/>
            <a:ext cx="1143000" cy="20611"/>
          </a:xfrm>
          <a:prstGeom prst="straightConnector1">
            <a:avLst/>
          </a:prstGeom>
          <a:ln w="34925">
            <a:tailEnd type="non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7484178" y="4543296"/>
            <a:ext cx="533400" cy="1588"/>
          </a:xfrm>
          <a:prstGeom prst="straightConnector1">
            <a:avLst/>
          </a:prstGeom>
          <a:ln w="31750">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7484178" y="3644224"/>
            <a:ext cx="533400" cy="1588"/>
          </a:xfrm>
          <a:prstGeom prst="straightConnector1">
            <a:avLst/>
          </a:prstGeom>
          <a:ln w="31750">
            <a:tailEnd type="none"/>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fld id="{CD72B2BB-279C-2B46-A538-6AF810B25325}" type="datetime2">
              <a:rPr lang="en-US" smtClean="0"/>
              <a:t>Tuesday, February 11, 14</a:t>
            </a:fld>
            <a:endParaRPr lang="en-US"/>
          </a:p>
        </p:txBody>
      </p:sp>
      <p:sp>
        <p:nvSpPr>
          <p:cNvPr id="4" name="Footer Placeholder 3"/>
          <p:cNvSpPr>
            <a:spLocks noGrp="1"/>
          </p:cNvSpPr>
          <p:nvPr>
            <p:ph type="ftr" sz="quarter" idx="11"/>
          </p:nvPr>
        </p:nvSpPr>
        <p:spPr/>
        <p:txBody>
          <a:bodyPr/>
          <a:lstStyle/>
          <a:p>
            <a:r>
              <a:rPr lang="en-US" smtClean="0"/>
              <a:t>V. Gyurjyan</a:t>
            </a:r>
            <a:endParaRPr lang="en-US"/>
          </a:p>
        </p:txBody>
      </p:sp>
    </p:spTree>
    <p:extLst>
      <p:ext uri="{BB962C8B-B14F-4D97-AF65-F5344CB8AC3E}">
        <p14:creationId xmlns:p14="http://schemas.microsoft.com/office/powerpoint/2010/main" val="158368626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119"/>
          <p:cNvSpPr/>
          <p:nvPr/>
        </p:nvSpPr>
        <p:spPr>
          <a:xfrm>
            <a:off x="316370" y="1037505"/>
            <a:ext cx="4959874" cy="5207594"/>
          </a:xfrm>
          <a:prstGeom prst="rect">
            <a:avLst/>
          </a:prstGeom>
          <a:gradFill flip="none" rotWithShape="1">
            <a:gsLst>
              <a:gs pos="0">
                <a:schemeClr val="accent1">
                  <a:tint val="100000"/>
                  <a:shade val="100000"/>
                  <a:satMod val="130000"/>
                  <a:alpha val="12000"/>
                </a:schemeClr>
              </a:gs>
              <a:gs pos="100000">
                <a:schemeClr val="accent1">
                  <a:tint val="50000"/>
                  <a:shade val="100000"/>
                  <a:satMod val="350000"/>
                  <a:alpha val="12000"/>
                </a:schemeClr>
              </a:gs>
            </a:gsLst>
            <a:lin ang="16200000" scaled="0"/>
            <a:tileRect/>
          </a:gradFill>
          <a:ln w="3175">
            <a:solidFill>
              <a:schemeClr val="tx2">
                <a:lumMod val="60000"/>
                <a:lumOff val="40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ectangle 101"/>
          <p:cNvSpPr/>
          <p:nvPr/>
        </p:nvSpPr>
        <p:spPr>
          <a:xfrm>
            <a:off x="457200" y="4129645"/>
            <a:ext cx="4658074" cy="1739796"/>
          </a:xfrm>
          <a:prstGeom prst="rect">
            <a:avLst/>
          </a:prstGeom>
          <a:solidFill>
            <a:schemeClr val="accent2">
              <a:lumMod val="20000"/>
              <a:lumOff val="80000"/>
              <a:alpha val="30000"/>
            </a:schemeClr>
          </a:solidFill>
          <a:ln w="3175">
            <a:solidFill>
              <a:schemeClr val="tx2">
                <a:lumMod val="60000"/>
                <a:lumOff val="40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p:cNvSpPr/>
          <p:nvPr/>
        </p:nvSpPr>
        <p:spPr>
          <a:xfrm>
            <a:off x="457200" y="1260764"/>
            <a:ext cx="4658074" cy="2766162"/>
          </a:xfrm>
          <a:prstGeom prst="rect">
            <a:avLst/>
          </a:prstGeom>
          <a:gradFill flip="none" rotWithShape="1">
            <a:gsLst>
              <a:gs pos="0">
                <a:schemeClr val="accent1">
                  <a:tint val="100000"/>
                  <a:shade val="100000"/>
                  <a:satMod val="130000"/>
                  <a:alpha val="12000"/>
                </a:schemeClr>
              </a:gs>
              <a:gs pos="100000">
                <a:schemeClr val="accent1">
                  <a:tint val="50000"/>
                  <a:shade val="100000"/>
                  <a:satMod val="350000"/>
                  <a:alpha val="12000"/>
                </a:schemeClr>
              </a:gs>
            </a:gsLst>
            <a:lin ang="16200000" scaled="0"/>
            <a:tileRect/>
          </a:gradFill>
          <a:ln w="3175">
            <a:solidFill>
              <a:schemeClr val="tx2">
                <a:lumMod val="60000"/>
                <a:lumOff val="40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Title 1"/>
          <p:cNvSpPr txBox="1">
            <a:spLocks/>
          </p:cNvSpPr>
          <p:nvPr/>
        </p:nvSpPr>
        <p:spPr>
          <a:xfrm>
            <a:off x="457200" y="73078"/>
            <a:ext cx="8229600" cy="92389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err="1" smtClean="0">
                <a:solidFill>
                  <a:srgbClr val="376092"/>
                </a:solidFill>
              </a:rPr>
              <a:t>ClaRA</a:t>
            </a:r>
            <a:r>
              <a:rPr lang="en-US" sz="3200" dirty="0" smtClean="0">
                <a:solidFill>
                  <a:srgbClr val="376092"/>
                </a:solidFill>
              </a:rPr>
              <a:t> Cloud Formation</a:t>
            </a:r>
            <a:endParaRPr lang="en-US" sz="3200" dirty="0">
              <a:solidFill>
                <a:srgbClr val="376092"/>
              </a:solidFill>
            </a:endParaRPr>
          </a:p>
        </p:txBody>
      </p:sp>
      <p:sp>
        <p:nvSpPr>
          <p:cNvPr id="55" name="Rectangle 54"/>
          <p:cNvSpPr/>
          <p:nvPr/>
        </p:nvSpPr>
        <p:spPr>
          <a:xfrm>
            <a:off x="705294" y="1603384"/>
            <a:ext cx="4141697" cy="348477"/>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srgbClr val="000000"/>
                </a:solidFill>
              </a:rPr>
              <a:t>Transient Data Storage</a:t>
            </a:r>
            <a:endParaRPr lang="en-US" dirty="0">
              <a:solidFill>
                <a:srgbClr val="000000"/>
              </a:solidFill>
            </a:endParaRPr>
          </a:p>
        </p:txBody>
      </p:sp>
      <p:sp>
        <p:nvSpPr>
          <p:cNvPr id="56" name="Rectangle 55"/>
          <p:cNvSpPr/>
          <p:nvPr/>
        </p:nvSpPr>
        <p:spPr>
          <a:xfrm>
            <a:off x="705294" y="5136707"/>
            <a:ext cx="4141697" cy="348477"/>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srgbClr val="000000"/>
                </a:solidFill>
              </a:rPr>
              <a:t>Transient Data Storage</a:t>
            </a:r>
            <a:endParaRPr lang="en-US" dirty="0">
              <a:solidFill>
                <a:srgbClr val="000000"/>
              </a:solidFill>
            </a:endParaRPr>
          </a:p>
        </p:txBody>
      </p:sp>
      <p:sp>
        <p:nvSpPr>
          <p:cNvPr id="59" name="Rectangle 58"/>
          <p:cNvSpPr/>
          <p:nvPr/>
        </p:nvSpPr>
        <p:spPr>
          <a:xfrm>
            <a:off x="705294" y="3275609"/>
            <a:ext cx="4141697" cy="52805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solidFill>
                  <a:srgbClr val="404040"/>
                </a:solidFill>
              </a:rPr>
              <a:t>Service Bus</a:t>
            </a:r>
            <a:endParaRPr lang="en-US" dirty="0">
              <a:solidFill>
                <a:srgbClr val="404040"/>
              </a:solidFill>
            </a:endParaRPr>
          </a:p>
        </p:txBody>
      </p:sp>
      <p:sp>
        <p:nvSpPr>
          <p:cNvPr id="61" name="Rounded Rectangle 60"/>
          <p:cNvSpPr/>
          <p:nvPr/>
        </p:nvSpPr>
        <p:spPr>
          <a:xfrm>
            <a:off x="896471" y="2339480"/>
            <a:ext cx="702236" cy="565079"/>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800" dirty="0" smtClean="0">
                <a:solidFill>
                  <a:schemeClr val="tx1"/>
                </a:solidFill>
              </a:rPr>
              <a:t>Service 1</a:t>
            </a:r>
            <a:endParaRPr lang="en-US" sz="800" dirty="0">
              <a:solidFill>
                <a:schemeClr val="tx1"/>
              </a:solidFill>
            </a:endParaRPr>
          </a:p>
        </p:txBody>
      </p:sp>
      <p:sp>
        <p:nvSpPr>
          <p:cNvPr id="62" name="Rounded Rectangle 61"/>
          <p:cNvSpPr/>
          <p:nvPr/>
        </p:nvSpPr>
        <p:spPr>
          <a:xfrm>
            <a:off x="1978943" y="2366664"/>
            <a:ext cx="702236" cy="565079"/>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800" dirty="0" smtClean="0">
                <a:solidFill>
                  <a:schemeClr val="tx1"/>
                </a:solidFill>
              </a:rPr>
              <a:t>Service 2</a:t>
            </a:r>
            <a:endParaRPr lang="en-US" sz="800" dirty="0">
              <a:solidFill>
                <a:schemeClr val="tx1"/>
              </a:solidFill>
            </a:endParaRPr>
          </a:p>
        </p:txBody>
      </p:sp>
      <p:sp>
        <p:nvSpPr>
          <p:cNvPr id="63" name="Rounded Rectangle 62"/>
          <p:cNvSpPr/>
          <p:nvPr/>
        </p:nvSpPr>
        <p:spPr>
          <a:xfrm>
            <a:off x="3839020" y="2366664"/>
            <a:ext cx="702236" cy="565079"/>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800" dirty="0" smtClean="0">
                <a:solidFill>
                  <a:schemeClr val="tx1"/>
                </a:solidFill>
              </a:rPr>
              <a:t>Service N</a:t>
            </a:r>
            <a:endParaRPr lang="en-US" sz="800" dirty="0">
              <a:solidFill>
                <a:schemeClr val="tx1"/>
              </a:solidFill>
            </a:endParaRPr>
          </a:p>
        </p:txBody>
      </p:sp>
      <p:sp>
        <p:nvSpPr>
          <p:cNvPr id="64" name="Rounded Rectangle 63"/>
          <p:cNvSpPr/>
          <p:nvPr/>
        </p:nvSpPr>
        <p:spPr>
          <a:xfrm>
            <a:off x="882494" y="4173398"/>
            <a:ext cx="702236" cy="565079"/>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800" dirty="0" smtClean="0">
                <a:solidFill>
                  <a:schemeClr val="tx1"/>
                </a:solidFill>
              </a:rPr>
              <a:t>Service 1</a:t>
            </a:r>
            <a:endParaRPr lang="en-US" sz="800" dirty="0">
              <a:solidFill>
                <a:schemeClr val="tx1"/>
              </a:solidFill>
            </a:endParaRPr>
          </a:p>
        </p:txBody>
      </p:sp>
      <p:sp>
        <p:nvSpPr>
          <p:cNvPr id="65" name="Rounded Rectangle 64"/>
          <p:cNvSpPr/>
          <p:nvPr/>
        </p:nvSpPr>
        <p:spPr>
          <a:xfrm>
            <a:off x="1964966" y="4200582"/>
            <a:ext cx="702236" cy="565079"/>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800" dirty="0" smtClean="0">
                <a:solidFill>
                  <a:schemeClr val="tx1"/>
                </a:solidFill>
              </a:rPr>
              <a:t>Service 2</a:t>
            </a:r>
            <a:endParaRPr lang="en-US" sz="800" dirty="0">
              <a:solidFill>
                <a:schemeClr val="tx1"/>
              </a:solidFill>
            </a:endParaRPr>
          </a:p>
        </p:txBody>
      </p:sp>
      <p:sp>
        <p:nvSpPr>
          <p:cNvPr id="67" name="Rounded Rectangle 66"/>
          <p:cNvSpPr/>
          <p:nvPr/>
        </p:nvSpPr>
        <p:spPr>
          <a:xfrm>
            <a:off x="3825043" y="4200582"/>
            <a:ext cx="702236" cy="565079"/>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800" dirty="0" smtClean="0">
                <a:solidFill>
                  <a:schemeClr val="tx1"/>
                </a:solidFill>
              </a:rPr>
              <a:t>Service N</a:t>
            </a:r>
            <a:endParaRPr lang="en-US" sz="800" dirty="0">
              <a:solidFill>
                <a:schemeClr val="tx1"/>
              </a:solidFill>
            </a:endParaRPr>
          </a:p>
        </p:txBody>
      </p:sp>
      <p:sp>
        <p:nvSpPr>
          <p:cNvPr id="2" name="Up Arrow 1"/>
          <p:cNvSpPr/>
          <p:nvPr/>
        </p:nvSpPr>
        <p:spPr>
          <a:xfrm>
            <a:off x="1108904" y="1951861"/>
            <a:ext cx="268286" cy="387619"/>
          </a:xfrm>
          <a:prstGeom prst="up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3" name="Down Arrow 2"/>
          <p:cNvSpPr/>
          <p:nvPr/>
        </p:nvSpPr>
        <p:spPr>
          <a:xfrm>
            <a:off x="2038953" y="1951861"/>
            <a:ext cx="268283" cy="414803"/>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8" name="Up Arrow 67"/>
          <p:cNvSpPr/>
          <p:nvPr/>
        </p:nvSpPr>
        <p:spPr>
          <a:xfrm>
            <a:off x="2377121" y="1955228"/>
            <a:ext cx="268286" cy="387619"/>
          </a:xfrm>
          <a:prstGeom prst="up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9" name="Down Arrow 68"/>
          <p:cNvSpPr/>
          <p:nvPr/>
        </p:nvSpPr>
        <p:spPr>
          <a:xfrm>
            <a:off x="4051452" y="1940004"/>
            <a:ext cx="268283" cy="414803"/>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0" name="Down Arrow 69"/>
          <p:cNvSpPr/>
          <p:nvPr/>
        </p:nvSpPr>
        <p:spPr>
          <a:xfrm>
            <a:off x="4122996" y="2931743"/>
            <a:ext cx="268283" cy="414803"/>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1" name="Down Arrow 80"/>
          <p:cNvSpPr/>
          <p:nvPr/>
        </p:nvSpPr>
        <p:spPr>
          <a:xfrm>
            <a:off x="4140878" y="3785779"/>
            <a:ext cx="268283" cy="414803"/>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3" name="Down Arrow 82"/>
          <p:cNvSpPr/>
          <p:nvPr/>
        </p:nvSpPr>
        <p:spPr>
          <a:xfrm>
            <a:off x="4140878" y="4735916"/>
            <a:ext cx="268283" cy="414803"/>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8" name="Up Arrow 87"/>
          <p:cNvSpPr/>
          <p:nvPr/>
        </p:nvSpPr>
        <p:spPr>
          <a:xfrm>
            <a:off x="2325122" y="4750437"/>
            <a:ext cx="268286" cy="387619"/>
          </a:xfrm>
          <a:prstGeom prst="up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0" name="Down Arrow 89"/>
          <p:cNvSpPr/>
          <p:nvPr/>
        </p:nvSpPr>
        <p:spPr>
          <a:xfrm>
            <a:off x="2003178" y="4750437"/>
            <a:ext cx="268283" cy="414803"/>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2" name="Up Arrow 91"/>
          <p:cNvSpPr/>
          <p:nvPr/>
        </p:nvSpPr>
        <p:spPr>
          <a:xfrm>
            <a:off x="1091019" y="4735916"/>
            <a:ext cx="268286" cy="387619"/>
          </a:xfrm>
          <a:prstGeom prst="up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3" name="Up Arrow 92"/>
          <p:cNvSpPr/>
          <p:nvPr/>
        </p:nvSpPr>
        <p:spPr>
          <a:xfrm>
            <a:off x="974761" y="3785779"/>
            <a:ext cx="268286" cy="387619"/>
          </a:xfrm>
          <a:prstGeom prst="up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cxnSp>
        <p:nvCxnSpPr>
          <p:cNvPr id="7" name="Straight Arrow Connector 6"/>
          <p:cNvCxnSpPr/>
          <p:nvPr/>
        </p:nvCxnSpPr>
        <p:spPr>
          <a:xfrm>
            <a:off x="1243047" y="2931743"/>
            <a:ext cx="0" cy="343866"/>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p:nvPr/>
        </p:nvCxnSpPr>
        <p:spPr>
          <a:xfrm>
            <a:off x="2325495" y="2940335"/>
            <a:ext cx="0" cy="343866"/>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a:off x="4016053" y="2964230"/>
            <a:ext cx="0" cy="343866"/>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p:nvPr/>
        </p:nvCxnSpPr>
        <p:spPr>
          <a:xfrm>
            <a:off x="1377933" y="3821555"/>
            <a:ext cx="0" cy="343866"/>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a:xfrm>
            <a:off x="2323463" y="3821555"/>
            <a:ext cx="0" cy="343866"/>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05" name="TextBox 104"/>
          <p:cNvSpPr txBox="1"/>
          <p:nvPr/>
        </p:nvSpPr>
        <p:spPr>
          <a:xfrm>
            <a:off x="516729" y="1279364"/>
            <a:ext cx="954107" cy="246221"/>
          </a:xfrm>
          <a:prstGeom prst="rect">
            <a:avLst/>
          </a:prstGeom>
          <a:noFill/>
        </p:spPr>
        <p:txBody>
          <a:bodyPr wrap="none" rtlCol="0">
            <a:spAutoFit/>
          </a:bodyPr>
          <a:lstStyle/>
          <a:p>
            <a:r>
              <a:rPr lang="en-US" sz="1000" dirty="0" smtClean="0">
                <a:solidFill>
                  <a:schemeClr val="accent1">
                    <a:lumMod val="60000"/>
                    <a:lumOff val="40000"/>
                  </a:schemeClr>
                </a:solidFill>
              </a:rPr>
              <a:t>Java Container</a:t>
            </a:r>
            <a:endParaRPr lang="en-US" sz="1000" dirty="0">
              <a:solidFill>
                <a:schemeClr val="accent1">
                  <a:lumMod val="60000"/>
                  <a:lumOff val="40000"/>
                </a:schemeClr>
              </a:solidFill>
            </a:endParaRPr>
          </a:p>
        </p:txBody>
      </p:sp>
      <p:sp>
        <p:nvSpPr>
          <p:cNvPr id="107" name="TextBox 106"/>
          <p:cNvSpPr txBox="1"/>
          <p:nvPr/>
        </p:nvSpPr>
        <p:spPr>
          <a:xfrm>
            <a:off x="472012" y="5621889"/>
            <a:ext cx="928459" cy="246221"/>
          </a:xfrm>
          <a:prstGeom prst="rect">
            <a:avLst/>
          </a:prstGeom>
          <a:noFill/>
        </p:spPr>
        <p:txBody>
          <a:bodyPr wrap="none" rtlCol="0">
            <a:spAutoFit/>
          </a:bodyPr>
          <a:lstStyle/>
          <a:p>
            <a:r>
              <a:rPr lang="en-US" sz="1000" dirty="0" smtClean="0">
                <a:solidFill>
                  <a:schemeClr val="accent1">
                    <a:lumMod val="60000"/>
                    <a:lumOff val="40000"/>
                  </a:schemeClr>
                </a:solidFill>
              </a:rPr>
              <a:t>C++ Container</a:t>
            </a:r>
            <a:endParaRPr lang="en-US" sz="1000" dirty="0">
              <a:solidFill>
                <a:schemeClr val="accent1">
                  <a:lumMod val="60000"/>
                  <a:lumOff val="40000"/>
                </a:schemeClr>
              </a:solidFill>
            </a:endParaRPr>
          </a:p>
        </p:txBody>
      </p:sp>
      <p:sp>
        <p:nvSpPr>
          <p:cNvPr id="122" name="TextBox 121"/>
          <p:cNvSpPr txBox="1"/>
          <p:nvPr/>
        </p:nvSpPr>
        <p:spPr>
          <a:xfrm>
            <a:off x="475560" y="5939505"/>
            <a:ext cx="1161621" cy="246221"/>
          </a:xfrm>
          <a:prstGeom prst="rect">
            <a:avLst/>
          </a:prstGeom>
          <a:noFill/>
        </p:spPr>
        <p:txBody>
          <a:bodyPr wrap="none" rtlCol="0">
            <a:spAutoFit/>
          </a:bodyPr>
          <a:lstStyle/>
          <a:p>
            <a:r>
              <a:rPr lang="en-US" sz="1000" dirty="0" smtClean="0">
                <a:solidFill>
                  <a:schemeClr val="accent1">
                    <a:lumMod val="60000"/>
                    <a:lumOff val="40000"/>
                  </a:schemeClr>
                </a:solidFill>
              </a:rPr>
              <a:t>Computing Node 1</a:t>
            </a:r>
            <a:endParaRPr lang="en-US" sz="1000" dirty="0">
              <a:solidFill>
                <a:schemeClr val="accent1">
                  <a:lumMod val="60000"/>
                  <a:lumOff val="40000"/>
                </a:schemeClr>
              </a:solidFill>
            </a:endParaRPr>
          </a:p>
        </p:txBody>
      </p:sp>
      <p:sp>
        <p:nvSpPr>
          <p:cNvPr id="124" name="Rectangle 123"/>
          <p:cNvSpPr/>
          <p:nvPr/>
        </p:nvSpPr>
        <p:spPr>
          <a:xfrm>
            <a:off x="5472985" y="2931743"/>
            <a:ext cx="3502941" cy="1233678"/>
          </a:xfrm>
          <a:prstGeom prst="rect">
            <a:avLst/>
          </a:prstGeom>
          <a:gradFill flip="none" rotWithShape="1">
            <a:gsLst>
              <a:gs pos="0">
                <a:schemeClr val="accent1">
                  <a:tint val="100000"/>
                  <a:shade val="100000"/>
                  <a:satMod val="130000"/>
                  <a:alpha val="12000"/>
                </a:schemeClr>
              </a:gs>
              <a:gs pos="100000">
                <a:schemeClr val="accent1">
                  <a:tint val="50000"/>
                  <a:shade val="100000"/>
                  <a:satMod val="350000"/>
                  <a:alpha val="12000"/>
                </a:schemeClr>
              </a:gs>
            </a:gsLst>
            <a:lin ang="16200000" scaled="0"/>
            <a:tileRect/>
          </a:gradFill>
          <a:ln w="3175">
            <a:solidFill>
              <a:schemeClr val="tx2">
                <a:lumMod val="60000"/>
                <a:lumOff val="40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Rectangle 125"/>
          <p:cNvSpPr/>
          <p:nvPr/>
        </p:nvSpPr>
        <p:spPr>
          <a:xfrm>
            <a:off x="5651840" y="3274994"/>
            <a:ext cx="3190310" cy="52805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solidFill>
                  <a:srgbClr val="404040"/>
                </a:solidFill>
              </a:rPr>
              <a:t>Service Bus</a:t>
            </a:r>
            <a:endParaRPr lang="en-US" dirty="0">
              <a:solidFill>
                <a:srgbClr val="404040"/>
              </a:solidFill>
            </a:endParaRPr>
          </a:p>
        </p:txBody>
      </p:sp>
      <p:sp>
        <p:nvSpPr>
          <p:cNvPr id="128" name="TextBox 127"/>
          <p:cNvSpPr txBox="1"/>
          <p:nvPr/>
        </p:nvSpPr>
        <p:spPr>
          <a:xfrm>
            <a:off x="5495089" y="3916479"/>
            <a:ext cx="1161621" cy="246221"/>
          </a:xfrm>
          <a:prstGeom prst="rect">
            <a:avLst/>
          </a:prstGeom>
          <a:noFill/>
        </p:spPr>
        <p:txBody>
          <a:bodyPr wrap="none" rtlCol="0">
            <a:spAutoFit/>
          </a:bodyPr>
          <a:lstStyle/>
          <a:p>
            <a:r>
              <a:rPr lang="en-US" sz="1000" dirty="0" smtClean="0">
                <a:solidFill>
                  <a:schemeClr val="accent1">
                    <a:lumMod val="60000"/>
                    <a:lumOff val="40000"/>
                  </a:schemeClr>
                </a:solidFill>
              </a:rPr>
              <a:t>Computing Node 2</a:t>
            </a:r>
            <a:endParaRPr lang="en-US" sz="1000" dirty="0">
              <a:solidFill>
                <a:schemeClr val="accent1">
                  <a:lumMod val="60000"/>
                  <a:lumOff val="40000"/>
                </a:schemeClr>
              </a:solidFill>
            </a:endParaRPr>
          </a:p>
        </p:txBody>
      </p:sp>
      <p:sp>
        <p:nvSpPr>
          <p:cNvPr id="130" name="Rectangle 129"/>
          <p:cNvSpPr/>
          <p:nvPr/>
        </p:nvSpPr>
        <p:spPr>
          <a:xfrm>
            <a:off x="5472985" y="1075325"/>
            <a:ext cx="3502941" cy="1291339"/>
          </a:xfrm>
          <a:prstGeom prst="rect">
            <a:avLst/>
          </a:prstGeom>
          <a:gradFill flip="none" rotWithShape="1">
            <a:gsLst>
              <a:gs pos="0">
                <a:schemeClr val="accent1">
                  <a:tint val="100000"/>
                  <a:shade val="100000"/>
                  <a:satMod val="130000"/>
                  <a:alpha val="12000"/>
                </a:schemeClr>
              </a:gs>
              <a:gs pos="100000">
                <a:schemeClr val="accent1">
                  <a:tint val="50000"/>
                  <a:shade val="100000"/>
                  <a:satMod val="350000"/>
                  <a:alpha val="12000"/>
                </a:schemeClr>
              </a:gs>
            </a:gsLst>
            <a:lin ang="16200000" scaled="0"/>
            <a:tileRect/>
          </a:gradFill>
          <a:ln w="3175">
            <a:solidFill>
              <a:schemeClr val="tx2">
                <a:lumMod val="60000"/>
                <a:lumOff val="40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Rectangle 130"/>
          <p:cNvSpPr/>
          <p:nvPr/>
        </p:nvSpPr>
        <p:spPr>
          <a:xfrm>
            <a:off x="5651840" y="1472240"/>
            <a:ext cx="3190310" cy="52805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solidFill>
                  <a:srgbClr val="404040"/>
                </a:solidFill>
              </a:rPr>
              <a:t>Service Bus</a:t>
            </a:r>
            <a:endParaRPr lang="en-US" dirty="0">
              <a:solidFill>
                <a:srgbClr val="404040"/>
              </a:solidFill>
            </a:endParaRPr>
          </a:p>
        </p:txBody>
      </p:sp>
      <p:sp>
        <p:nvSpPr>
          <p:cNvPr id="132" name="TextBox 131"/>
          <p:cNvSpPr txBox="1"/>
          <p:nvPr/>
        </p:nvSpPr>
        <p:spPr>
          <a:xfrm>
            <a:off x="5495089" y="2095837"/>
            <a:ext cx="1161621" cy="246221"/>
          </a:xfrm>
          <a:prstGeom prst="rect">
            <a:avLst/>
          </a:prstGeom>
          <a:noFill/>
        </p:spPr>
        <p:txBody>
          <a:bodyPr wrap="none" rtlCol="0">
            <a:spAutoFit/>
          </a:bodyPr>
          <a:lstStyle/>
          <a:p>
            <a:r>
              <a:rPr lang="en-US" sz="1000" dirty="0" smtClean="0">
                <a:solidFill>
                  <a:schemeClr val="accent1">
                    <a:lumMod val="60000"/>
                    <a:lumOff val="40000"/>
                  </a:schemeClr>
                </a:solidFill>
              </a:rPr>
              <a:t>Computing Node 1</a:t>
            </a:r>
            <a:endParaRPr lang="en-US" sz="1000" dirty="0">
              <a:solidFill>
                <a:schemeClr val="accent1">
                  <a:lumMod val="60000"/>
                  <a:lumOff val="40000"/>
                </a:schemeClr>
              </a:solidFill>
            </a:endParaRPr>
          </a:p>
        </p:txBody>
      </p:sp>
      <p:sp>
        <p:nvSpPr>
          <p:cNvPr id="133" name="Rectangle 132"/>
          <p:cNvSpPr/>
          <p:nvPr/>
        </p:nvSpPr>
        <p:spPr>
          <a:xfrm>
            <a:off x="5472985" y="4765661"/>
            <a:ext cx="3502941" cy="1230957"/>
          </a:xfrm>
          <a:prstGeom prst="rect">
            <a:avLst/>
          </a:prstGeom>
          <a:gradFill flip="none" rotWithShape="1">
            <a:gsLst>
              <a:gs pos="0">
                <a:schemeClr val="accent1">
                  <a:tint val="100000"/>
                  <a:shade val="100000"/>
                  <a:satMod val="130000"/>
                  <a:alpha val="12000"/>
                </a:schemeClr>
              </a:gs>
              <a:gs pos="100000">
                <a:schemeClr val="accent1">
                  <a:tint val="50000"/>
                  <a:shade val="100000"/>
                  <a:satMod val="350000"/>
                  <a:alpha val="12000"/>
                </a:schemeClr>
              </a:gs>
            </a:gsLst>
            <a:lin ang="16200000" scaled="0"/>
            <a:tileRect/>
          </a:gradFill>
          <a:ln w="3175">
            <a:solidFill>
              <a:schemeClr val="tx2">
                <a:lumMod val="60000"/>
                <a:lumOff val="40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Rectangle 133"/>
          <p:cNvSpPr/>
          <p:nvPr/>
        </p:nvSpPr>
        <p:spPr>
          <a:xfrm>
            <a:off x="5651840" y="5126800"/>
            <a:ext cx="3190310" cy="52805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solidFill>
                  <a:srgbClr val="404040"/>
                </a:solidFill>
              </a:rPr>
              <a:t>Service Bus</a:t>
            </a:r>
            <a:endParaRPr lang="en-US" dirty="0">
              <a:solidFill>
                <a:srgbClr val="404040"/>
              </a:solidFill>
            </a:endParaRPr>
          </a:p>
        </p:txBody>
      </p:sp>
      <p:sp>
        <p:nvSpPr>
          <p:cNvPr id="135" name="TextBox 134"/>
          <p:cNvSpPr txBox="1"/>
          <p:nvPr/>
        </p:nvSpPr>
        <p:spPr>
          <a:xfrm>
            <a:off x="5495089" y="5750397"/>
            <a:ext cx="1179404" cy="246221"/>
          </a:xfrm>
          <a:prstGeom prst="rect">
            <a:avLst/>
          </a:prstGeom>
          <a:noFill/>
        </p:spPr>
        <p:txBody>
          <a:bodyPr wrap="none" rtlCol="0">
            <a:spAutoFit/>
          </a:bodyPr>
          <a:lstStyle/>
          <a:p>
            <a:r>
              <a:rPr lang="en-US" sz="1000" dirty="0" smtClean="0">
                <a:solidFill>
                  <a:schemeClr val="accent1">
                    <a:lumMod val="60000"/>
                    <a:lumOff val="40000"/>
                  </a:schemeClr>
                </a:solidFill>
              </a:rPr>
              <a:t>Computing Node N</a:t>
            </a:r>
            <a:endParaRPr lang="en-US" sz="1000" dirty="0">
              <a:solidFill>
                <a:schemeClr val="accent1">
                  <a:lumMod val="60000"/>
                  <a:lumOff val="40000"/>
                </a:schemeClr>
              </a:solidFill>
            </a:endParaRPr>
          </a:p>
        </p:txBody>
      </p:sp>
      <p:sp>
        <p:nvSpPr>
          <p:cNvPr id="8" name="Left-Right Arrow 7"/>
          <p:cNvSpPr/>
          <p:nvPr/>
        </p:nvSpPr>
        <p:spPr>
          <a:xfrm>
            <a:off x="4846991" y="3526047"/>
            <a:ext cx="804849" cy="313396"/>
          </a:xfrm>
          <a:prstGeom prst="lef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cxnSp>
        <p:nvCxnSpPr>
          <p:cNvPr id="10" name="Straight Arrow Connector 9"/>
          <p:cNvCxnSpPr/>
          <p:nvPr/>
        </p:nvCxnSpPr>
        <p:spPr>
          <a:xfrm>
            <a:off x="4846991" y="3435986"/>
            <a:ext cx="804849" cy="0"/>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1" name="Up-Down Arrow 10"/>
          <p:cNvSpPr/>
          <p:nvPr/>
        </p:nvSpPr>
        <p:spPr>
          <a:xfrm>
            <a:off x="7154230" y="2060061"/>
            <a:ext cx="375597" cy="1188364"/>
          </a:xfrm>
          <a:prstGeom prst="up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36" name="Up-Down Arrow 135"/>
          <p:cNvSpPr/>
          <p:nvPr/>
        </p:nvSpPr>
        <p:spPr>
          <a:xfrm>
            <a:off x="7154230" y="3898047"/>
            <a:ext cx="375597" cy="1188364"/>
          </a:xfrm>
          <a:prstGeom prst="up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cxnSp>
        <p:nvCxnSpPr>
          <p:cNvPr id="17" name="Straight Arrow Connector 16"/>
          <p:cNvCxnSpPr/>
          <p:nvPr/>
        </p:nvCxnSpPr>
        <p:spPr>
          <a:xfrm>
            <a:off x="6996441" y="2000298"/>
            <a:ext cx="0" cy="1283903"/>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37" name="Straight Arrow Connector 136"/>
          <p:cNvCxnSpPr/>
          <p:nvPr/>
        </p:nvCxnSpPr>
        <p:spPr>
          <a:xfrm>
            <a:off x="6996441" y="3852804"/>
            <a:ext cx="0" cy="1283903"/>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3992671" y="3785779"/>
            <a:ext cx="0" cy="343866"/>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 name="Date Placeholder 3"/>
          <p:cNvSpPr>
            <a:spLocks noGrp="1"/>
          </p:cNvSpPr>
          <p:nvPr>
            <p:ph type="dt" sz="half" idx="10"/>
          </p:nvPr>
        </p:nvSpPr>
        <p:spPr/>
        <p:txBody>
          <a:bodyPr/>
          <a:lstStyle/>
          <a:p>
            <a:fld id="{D75870AC-F9F0-C94E-BD4C-95CE338C751F}" type="datetime2">
              <a:rPr lang="en-US" smtClean="0"/>
              <a:t>Tuesday, February 11, 14</a:t>
            </a:fld>
            <a:endParaRPr lang="en-US"/>
          </a:p>
        </p:txBody>
      </p:sp>
      <p:sp>
        <p:nvSpPr>
          <p:cNvPr id="5" name="Footer Placeholder 4"/>
          <p:cNvSpPr>
            <a:spLocks noGrp="1"/>
          </p:cNvSpPr>
          <p:nvPr>
            <p:ph type="ftr" sz="quarter" idx="11"/>
          </p:nvPr>
        </p:nvSpPr>
        <p:spPr/>
        <p:txBody>
          <a:bodyPr/>
          <a:lstStyle/>
          <a:p>
            <a:r>
              <a:rPr lang="en-US" smtClean="0"/>
              <a:t>V. Gyurjyan</a:t>
            </a:r>
            <a:endParaRPr lang="en-US"/>
          </a:p>
        </p:txBody>
      </p:sp>
    </p:spTree>
    <p:extLst>
      <p:ext uri="{BB962C8B-B14F-4D97-AF65-F5344CB8AC3E}">
        <p14:creationId xmlns:p14="http://schemas.microsoft.com/office/powerpoint/2010/main" val="10271054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p:cNvSpPr/>
          <p:nvPr/>
        </p:nvSpPr>
        <p:spPr>
          <a:xfrm>
            <a:off x="6706016" y="1067119"/>
            <a:ext cx="2332624" cy="1670577"/>
          </a:xfrm>
          <a:prstGeom prst="rect">
            <a:avLst/>
          </a:prstGeom>
          <a:solidFill>
            <a:schemeClr val="accent2">
              <a:alpha val="19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13" name="Rectangle 112"/>
          <p:cNvSpPr/>
          <p:nvPr/>
        </p:nvSpPr>
        <p:spPr>
          <a:xfrm>
            <a:off x="1358316" y="927693"/>
            <a:ext cx="7734550" cy="4353420"/>
          </a:xfrm>
          <a:prstGeom prst="rect">
            <a:avLst/>
          </a:prstGeom>
          <a:gradFill flip="none" rotWithShape="1">
            <a:gsLst>
              <a:gs pos="0">
                <a:schemeClr val="accent2">
                  <a:tint val="100000"/>
                  <a:shade val="100000"/>
                  <a:satMod val="130000"/>
                  <a:alpha val="18000"/>
                </a:schemeClr>
              </a:gs>
              <a:gs pos="100000">
                <a:schemeClr val="accent2">
                  <a:tint val="50000"/>
                  <a:shade val="100000"/>
                  <a:satMod val="350000"/>
                  <a:alpha val="18000"/>
                </a:schemeClr>
              </a:gs>
            </a:gsLst>
            <a:lin ang="16200000" scaled="0"/>
            <a:tileRect/>
          </a:gradFill>
          <a:ln>
            <a:no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7" name="Rectangle 126"/>
          <p:cNvSpPr/>
          <p:nvPr/>
        </p:nvSpPr>
        <p:spPr>
          <a:xfrm>
            <a:off x="1575154" y="1067118"/>
            <a:ext cx="5130862" cy="4027262"/>
          </a:xfrm>
          <a:prstGeom prst="rect">
            <a:avLst/>
          </a:prstGeom>
          <a:solidFill>
            <a:schemeClr val="accent2">
              <a:alpha val="19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14" name="Rectangle 113"/>
          <p:cNvSpPr/>
          <p:nvPr/>
        </p:nvSpPr>
        <p:spPr>
          <a:xfrm>
            <a:off x="6845409" y="2815146"/>
            <a:ext cx="2193231" cy="2279234"/>
          </a:xfrm>
          <a:prstGeom prst="rect">
            <a:avLst/>
          </a:prstGeom>
          <a:solidFill>
            <a:schemeClr val="accent5">
              <a:lumMod val="60000"/>
              <a:lumOff val="40000"/>
              <a:alpha val="19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sp>
        <p:nvSpPr>
          <p:cNvPr id="108" name="Rectangle 107"/>
          <p:cNvSpPr/>
          <p:nvPr/>
        </p:nvSpPr>
        <p:spPr>
          <a:xfrm>
            <a:off x="4883893" y="1314948"/>
            <a:ext cx="1731153" cy="3390911"/>
          </a:xfrm>
          <a:prstGeom prst="rect">
            <a:avLst/>
          </a:prstGeom>
          <a:solidFill>
            <a:srgbClr val="558ED5">
              <a:alpha val="1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p:cNvSpPr/>
          <p:nvPr/>
        </p:nvSpPr>
        <p:spPr>
          <a:xfrm>
            <a:off x="2366843" y="1314948"/>
            <a:ext cx="1731153" cy="3390911"/>
          </a:xfrm>
          <a:prstGeom prst="rect">
            <a:avLst/>
          </a:prstGeom>
          <a:solidFill>
            <a:srgbClr val="558ED5">
              <a:alpha val="1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p:cNvSpPr/>
          <p:nvPr/>
        </p:nvSpPr>
        <p:spPr>
          <a:xfrm>
            <a:off x="7361713" y="1423380"/>
            <a:ext cx="1731153" cy="1217556"/>
          </a:xfrm>
          <a:prstGeom prst="rect">
            <a:avLst/>
          </a:prstGeom>
          <a:solidFill>
            <a:srgbClr val="558ED5">
              <a:alpha val="1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a:off x="7068929" y="2907499"/>
            <a:ext cx="1961985" cy="532269"/>
          </a:xfrm>
          <a:prstGeom prst="rect">
            <a:avLst/>
          </a:prstGeom>
          <a:solidFill>
            <a:srgbClr val="558ED5">
              <a:alpha val="1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p:cNvSpPr/>
          <p:nvPr/>
        </p:nvSpPr>
        <p:spPr>
          <a:xfrm>
            <a:off x="7084417" y="3635854"/>
            <a:ext cx="1961985" cy="532269"/>
          </a:xfrm>
          <a:prstGeom prst="rect">
            <a:avLst/>
          </a:prstGeom>
          <a:solidFill>
            <a:schemeClr val="tx2">
              <a:lumMod val="60000"/>
              <a:lumOff val="40000"/>
              <a:alpha val="1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ounded Rectangle 3"/>
          <p:cNvSpPr/>
          <p:nvPr/>
        </p:nvSpPr>
        <p:spPr>
          <a:xfrm>
            <a:off x="4960926" y="1614333"/>
            <a:ext cx="1592168" cy="41489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900" dirty="0" smtClean="0">
              <a:solidFill>
                <a:schemeClr val="tx1"/>
              </a:solidFill>
            </a:endParaRPr>
          </a:p>
          <a:p>
            <a:pPr algn="ctr"/>
            <a:r>
              <a:rPr lang="en-US" sz="900" dirty="0" err="1" smtClean="0">
                <a:solidFill>
                  <a:schemeClr val="tx1"/>
                </a:solidFill>
              </a:rPr>
              <a:t>DCClusterFinder</a:t>
            </a:r>
            <a:endParaRPr lang="en-US" sz="900" dirty="0" smtClean="0">
              <a:solidFill>
                <a:schemeClr val="tx1"/>
              </a:solidFill>
            </a:endParaRPr>
          </a:p>
          <a:p>
            <a:pPr algn="ctr"/>
            <a:endParaRPr lang="en-US" sz="900" dirty="0">
              <a:solidFill>
                <a:schemeClr val="tx1"/>
              </a:solidFill>
            </a:endParaRPr>
          </a:p>
        </p:txBody>
      </p:sp>
      <p:sp>
        <p:nvSpPr>
          <p:cNvPr id="5" name="Rounded Rectangle 4"/>
          <p:cNvSpPr/>
          <p:nvPr/>
        </p:nvSpPr>
        <p:spPr>
          <a:xfrm>
            <a:off x="4962945" y="2122366"/>
            <a:ext cx="1592168" cy="41489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900" dirty="0" smtClean="0">
              <a:solidFill>
                <a:schemeClr val="tx1"/>
              </a:solidFill>
            </a:endParaRPr>
          </a:p>
          <a:p>
            <a:pPr algn="ctr"/>
            <a:r>
              <a:rPr lang="en-US" sz="900" dirty="0" err="1" smtClean="0">
                <a:solidFill>
                  <a:schemeClr val="tx1"/>
                </a:solidFill>
              </a:rPr>
              <a:t>DCRoadsInClusterFinder</a:t>
            </a:r>
            <a:endParaRPr lang="en-US" sz="900" dirty="0" smtClean="0">
              <a:solidFill>
                <a:schemeClr val="tx1"/>
              </a:solidFill>
            </a:endParaRPr>
          </a:p>
          <a:p>
            <a:pPr algn="ctr"/>
            <a:endParaRPr lang="en-US" sz="900" dirty="0">
              <a:solidFill>
                <a:schemeClr val="tx1"/>
              </a:solidFill>
            </a:endParaRPr>
          </a:p>
        </p:txBody>
      </p:sp>
      <p:sp>
        <p:nvSpPr>
          <p:cNvPr id="6" name="Rounded Rectangle 5"/>
          <p:cNvSpPr/>
          <p:nvPr/>
        </p:nvSpPr>
        <p:spPr>
          <a:xfrm>
            <a:off x="4968465" y="2635477"/>
            <a:ext cx="1592168" cy="41489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900" dirty="0" smtClean="0">
              <a:solidFill>
                <a:schemeClr val="tx1"/>
              </a:solidFill>
            </a:endParaRPr>
          </a:p>
          <a:p>
            <a:pPr algn="ctr"/>
            <a:r>
              <a:rPr lang="en-US" sz="900" dirty="0" err="1" smtClean="0">
                <a:solidFill>
                  <a:schemeClr val="tx1"/>
                </a:solidFill>
              </a:rPr>
              <a:t>DCRegionSegmentFinder</a:t>
            </a:r>
            <a:endParaRPr lang="en-US" sz="900" dirty="0" smtClean="0">
              <a:solidFill>
                <a:schemeClr val="tx1"/>
              </a:solidFill>
            </a:endParaRPr>
          </a:p>
          <a:p>
            <a:pPr algn="ctr"/>
            <a:endParaRPr lang="en-US" sz="900" dirty="0">
              <a:solidFill>
                <a:schemeClr val="tx1"/>
              </a:solidFill>
            </a:endParaRPr>
          </a:p>
        </p:txBody>
      </p:sp>
      <p:sp>
        <p:nvSpPr>
          <p:cNvPr id="7" name="Rounded Rectangle 6"/>
          <p:cNvSpPr/>
          <p:nvPr/>
        </p:nvSpPr>
        <p:spPr>
          <a:xfrm>
            <a:off x="4968465" y="3149486"/>
            <a:ext cx="1592168" cy="41489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900" dirty="0" smtClean="0">
              <a:solidFill>
                <a:schemeClr val="tx1"/>
              </a:solidFill>
            </a:endParaRPr>
          </a:p>
          <a:p>
            <a:pPr algn="ctr"/>
            <a:r>
              <a:rPr lang="en-US" sz="900" dirty="0" err="1" smtClean="0">
                <a:solidFill>
                  <a:schemeClr val="tx1"/>
                </a:solidFill>
              </a:rPr>
              <a:t>DCTrackCandidateFinder</a:t>
            </a:r>
            <a:endParaRPr lang="en-US" sz="900" dirty="0" smtClean="0">
              <a:solidFill>
                <a:schemeClr val="tx1"/>
              </a:solidFill>
            </a:endParaRPr>
          </a:p>
          <a:p>
            <a:pPr algn="ctr"/>
            <a:endParaRPr lang="en-US" sz="900" dirty="0">
              <a:solidFill>
                <a:schemeClr val="tx1"/>
              </a:solidFill>
            </a:endParaRPr>
          </a:p>
        </p:txBody>
      </p:sp>
      <p:sp>
        <p:nvSpPr>
          <p:cNvPr id="8" name="Rounded Rectangle 7"/>
          <p:cNvSpPr/>
          <p:nvPr/>
        </p:nvSpPr>
        <p:spPr>
          <a:xfrm>
            <a:off x="4965345" y="3671237"/>
            <a:ext cx="1592168" cy="41489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900" dirty="0" smtClean="0">
              <a:solidFill>
                <a:schemeClr val="tx1"/>
              </a:solidFill>
            </a:endParaRPr>
          </a:p>
          <a:p>
            <a:pPr algn="ctr"/>
            <a:r>
              <a:rPr lang="en-US" sz="900" dirty="0" err="1" smtClean="0">
                <a:solidFill>
                  <a:schemeClr val="tx1"/>
                </a:solidFill>
              </a:rPr>
              <a:t>FMTHitsToTrackSegment</a:t>
            </a:r>
            <a:endParaRPr lang="en-US" sz="900" dirty="0" smtClean="0">
              <a:solidFill>
                <a:schemeClr val="tx1"/>
              </a:solidFill>
            </a:endParaRPr>
          </a:p>
          <a:p>
            <a:pPr algn="ctr"/>
            <a:endParaRPr lang="en-US" sz="900" dirty="0">
              <a:solidFill>
                <a:schemeClr val="tx1"/>
              </a:solidFill>
            </a:endParaRPr>
          </a:p>
        </p:txBody>
      </p:sp>
      <p:sp>
        <p:nvSpPr>
          <p:cNvPr id="9" name="Rounded Rectangle 8"/>
          <p:cNvSpPr/>
          <p:nvPr/>
        </p:nvSpPr>
        <p:spPr>
          <a:xfrm>
            <a:off x="4962225" y="4184107"/>
            <a:ext cx="1592168" cy="41489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900" dirty="0" smtClean="0">
              <a:solidFill>
                <a:schemeClr val="tx1"/>
              </a:solidFill>
            </a:endParaRPr>
          </a:p>
          <a:p>
            <a:pPr algn="ctr"/>
            <a:r>
              <a:rPr lang="en-US" sz="900" dirty="0" err="1" smtClean="0">
                <a:solidFill>
                  <a:schemeClr val="tx1"/>
                </a:solidFill>
              </a:rPr>
              <a:t>ForwardKalmanFilter</a:t>
            </a:r>
            <a:endParaRPr lang="en-US" sz="900" dirty="0" smtClean="0">
              <a:solidFill>
                <a:schemeClr val="tx1"/>
              </a:solidFill>
            </a:endParaRPr>
          </a:p>
          <a:p>
            <a:pPr algn="ctr"/>
            <a:endParaRPr lang="en-US" sz="900" dirty="0">
              <a:solidFill>
                <a:schemeClr val="tx1"/>
              </a:solidFill>
            </a:endParaRPr>
          </a:p>
        </p:txBody>
      </p:sp>
      <p:sp>
        <p:nvSpPr>
          <p:cNvPr id="10" name="Rectangle 9"/>
          <p:cNvSpPr/>
          <p:nvPr/>
        </p:nvSpPr>
        <p:spPr>
          <a:xfrm>
            <a:off x="4450982" y="1614333"/>
            <a:ext cx="285109" cy="2984669"/>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1" name="TextBox 10"/>
          <p:cNvSpPr txBox="1"/>
          <p:nvPr/>
        </p:nvSpPr>
        <p:spPr>
          <a:xfrm rot="16200000">
            <a:off x="3491291" y="3022891"/>
            <a:ext cx="2139697" cy="230832"/>
          </a:xfrm>
          <a:prstGeom prst="rect">
            <a:avLst/>
          </a:prstGeom>
          <a:noFill/>
        </p:spPr>
        <p:txBody>
          <a:bodyPr wrap="none" rtlCol="0">
            <a:spAutoFit/>
          </a:bodyPr>
          <a:lstStyle/>
          <a:p>
            <a:r>
              <a:rPr lang="en-US" sz="900" dirty="0" smtClean="0"/>
              <a:t>Transient Data Storage.    Shared memory</a:t>
            </a:r>
            <a:endParaRPr lang="en-US" sz="900" dirty="0"/>
          </a:p>
        </p:txBody>
      </p:sp>
      <p:cxnSp>
        <p:nvCxnSpPr>
          <p:cNvPr id="13" name="Straight Arrow Connector 12"/>
          <p:cNvCxnSpPr/>
          <p:nvPr/>
        </p:nvCxnSpPr>
        <p:spPr>
          <a:xfrm flipH="1">
            <a:off x="4736091" y="1905704"/>
            <a:ext cx="224835"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4736091" y="2906908"/>
            <a:ext cx="224835"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4731870" y="3973708"/>
            <a:ext cx="224835"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4736091" y="2274628"/>
            <a:ext cx="220614"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4747851" y="3287908"/>
            <a:ext cx="220614"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4747851" y="4390298"/>
            <a:ext cx="220614"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6" name="Rounded Rectangle 15"/>
          <p:cNvSpPr/>
          <p:nvPr/>
        </p:nvSpPr>
        <p:spPr>
          <a:xfrm>
            <a:off x="2429184" y="1603384"/>
            <a:ext cx="1592168" cy="41489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900" dirty="0" smtClean="0">
              <a:solidFill>
                <a:schemeClr val="tx1"/>
              </a:solidFill>
            </a:endParaRPr>
          </a:p>
          <a:p>
            <a:pPr algn="ctr"/>
            <a:r>
              <a:rPr lang="en-US" sz="900" dirty="0" err="1" smtClean="0">
                <a:solidFill>
                  <a:schemeClr val="tx1"/>
                </a:solidFill>
              </a:rPr>
              <a:t>BSMTHitFilter</a:t>
            </a:r>
            <a:endParaRPr lang="en-US" sz="900" dirty="0" smtClean="0">
              <a:solidFill>
                <a:schemeClr val="tx1"/>
              </a:solidFill>
            </a:endParaRPr>
          </a:p>
          <a:p>
            <a:pPr algn="ctr"/>
            <a:endParaRPr lang="en-US" sz="900" dirty="0">
              <a:solidFill>
                <a:schemeClr val="tx1"/>
              </a:solidFill>
            </a:endParaRPr>
          </a:p>
        </p:txBody>
      </p:sp>
      <p:sp>
        <p:nvSpPr>
          <p:cNvPr id="17" name="Rounded Rectangle 16"/>
          <p:cNvSpPr/>
          <p:nvPr/>
        </p:nvSpPr>
        <p:spPr>
          <a:xfrm>
            <a:off x="2431203" y="2111417"/>
            <a:ext cx="1592168" cy="41489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900" dirty="0" smtClean="0">
              <a:solidFill>
                <a:schemeClr val="tx1"/>
              </a:solidFill>
            </a:endParaRPr>
          </a:p>
          <a:p>
            <a:pPr algn="ctr"/>
            <a:r>
              <a:rPr lang="en-US" sz="900" dirty="0" err="1" smtClean="0">
                <a:solidFill>
                  <a:schemeClr val="tx1"/>
                </a:solidFill>
              </a:rPr>
              <a:t>BSMTMergeHits</a:t>
            </a:r>
            <a:endParaRPr lang="en-US" sz="900" dirty="0" smtClean="0">
              <a:solidFill>
                <a:schemeClr val="tx1"/>
              </a:solidFill>
            </a:endParaRPr>
          </a:p>
          <a:p>
            <a:pPr algn="ctr"/>
            <a:endParaRPr lang="en-US" sz="900" dirty="0">
              <a:solidFill>
                <a:schemeClr val="tx1"/>
              </a:solidFill>
            </a:endParaRPr>
          </a:p>
        </p:txBody>
      </p:sp>
      <p:sp>
        <p:nvSpPr>
          <p:cNvPr id="18" name="Rounded Rectangle 17"/>
          <p:cNvSpPr/>
          <p:nvPr/>
        </p:nvSpPr>
        <p:spPr>
          <a:xfrm>
            <a:off x="2436723" y="2624528"/>
            <a:ext cx="1592168" cy="41489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900" dirty="0" smtClean="0">
              <a:solidFill>
                <a:schemeClr val="tx1"/>
              </a:solidFill>
            </a:endParaRPr>
          </a:p>
          <a:p>
            <a:pPr algn="ctr"/>
            <a:r>
              <a:rPr lang="en-US" sz="900" dirty="0" err="1" smtClean="0">
                <a:solidFill>
                  <a:schemeClr val="tx1"/>
                </a:solidFill>
              </a:rPr>
              <a:t>PointHitFinder</a:t>
            </a:r>
            <a:endParaRPr lang="en-US" sz="900" dirty="0" smtClean="0">
              <a:solidFill>
                <a:schemeClr val="tx1"/>
              </a:solidFill>
            </a:endParaRPr>
          </a:p>
          <a:p>
            <a:pPr algn="ctr"/>
            <a:endParaRPr lang="en-US" sz="900" dirty="0">
              <a:solidFill>
                <a:schemeClr val="tx1"/>
              </a:solidFill>
            </a:endParaRPr>
          </a:p>
        </p:txBody>
      </p:sp>
      <p:sp>
        <p:nvSpPr>
          <p:cNvPr id="22" name="Rounded Rectangle 21"/>
          <p:cNvSpPr/>
          <p:nvPr/>
        </p:nvSpPr>
        <p:spPr>
          <a:xfrm>
            <a:off x="2436723" y="3138537"/>
            <a:ext cx="1592168" cy="41489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900" dirty="0" smtClean="0">
              <a:solidFill>
                <a:schemeClr val="tx1"/>
              </a:solidFill>
            </a:endParaRPr>
          </a:p>
          <a:p>
            <a:pPr algn="ctr"/>
            <a:r>
              <a:rPr lang="en-US" sz="900" dirty="0" err="1" smtClean="0">
                <a:solidFill>
                  <a:schemeClr val="tx1"/>
                </a:solidFill>
              </a:rPr>
              <a:t>HoughTransform</a:t>
            </a:r>
            <a:endParaRPr lang="en-US" sz="900" dirty="0" smtClean="0">
              <a:solidFill>
                <a:schemeClr val="tx1"/>
              </a:solidFill>
            </a:endParaRPr>
          </a:p>
          <a:p>
            <a:pPr algn="ctr"/>
            <a:endParaRPr lang="en-US" sz="900" dirty="0">
              <a:solidFill>
                <a:schemeClr val="tx1"/>
              </a:solidFill>
            </a:endParaRPr>
          </a:p>
        </p:txBody>
      </p:sp>
      <p:sp>
        <p:nvSpPr>
          <p:cNvPr id="23" name="Rounded Rectangle 22"/>
          <p:cNvSpPr/>
          <p:nvPr/>
        </p:nvSpPr>
        <p:spPr>
          <a:xfrm>
            <a:off x="2433603" y="3660288"/>
            <a:ext cx="1592168" cy="41489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900" dirty="0" smtClean="0">
              <a:solidFill>
                <a:schemeClr val="tx1"/>
              </a:solidFill>
            </a:endParaRPr>
          </a:p>
          <a:p>
            <a:pPr algn="ctr"/>
            <a:r>
              <a:rPr lang="en-US" sz="900" dirty="0" err="1" smtClean="0">
                <a:solidFill>
                  <a:schemeClr val="tx1"/>
                </a:solidFill>
              </a:rPr>
              <a:t>HelixTrackEstimator</a:t>
            </a:r>
            <a:endParaRPr lang="en-US" sz="900" dirty="0" smtClean="0">
              <a:solidFill>
                <a:schemeClr val="tx1"/>
              </a:solidFill>
            </a:endParaRPr>
          </a:p>
          <a:p>
            <a:pPr algn="ctr"/>
            <a:endParaRPr lang="en-US" sz="900" dirty="0">
              <a:solidFill>
                <a:schemeClr val="tx1"/>
              </a:solidFill>
            </a:endParaRPr>
          </a:p>
        </p:txBody>
      </p:sp>
      <p:sp>
        <p:nvSpPr>
          <p:cNvPr id="24" name="Rounded Rectangle 23"/>
          <p:cNvSpPr/>
          <p:nvPr/>
        </p:nvSpPr>
        <p:spPr>
          <a:xfrm>
            <a:off x="2430483" y="4173158"/>
            <a:ext cx="1592168" cy="41489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900" dirty="0" smtClean="0">
              <a:solidFill>
                <a:schemeClr val="tx1"/>
              </a:solidFill>
            </a:endParaRPr>
          </a:p>
          <a:p>
            <a:pPr algn="ctr"/>
            <a:r>
              <a:rPr lang="en-US" sz="900" dirty="0" err="1" smtClean="0">
                <a:solidFill>
                  <a:schemeClr val="tx1"/>
                </a:solidFill>
              </a:rPr>
              <a:t>TrackFitter</a:t>
            </a:r>
            <a:endParaRPr lang="en-US" sz="900" dirty="0" smtClean="0">
              <a:solidFill>
                <a:schemeClr val="tx1"/>
              </a:solidFill>
            </a:endParaRPr>
          </a:p>
          <a:p>
            <a:pPr algn="ctr"/>
            <a:endParaRPr lang="en-US" sz="900" dirty="0">
              <a:solidFill>
                <a:schemeClr val="tx1"/>
              </a:solidFill>
            </a:endParaRPr>
          </a:p>
        </p:txBody>
      </p:sp>
      <p:sp>
        <p:nvSpPr>
          <p:cNvPr id="25" name="Rectangle 24"/>
          <p:cNvSpPr/>
          <p:nvPr/>
        </p:nvSpPr>
        <p:spPr>
          <a:xfrm>
            <a:off x="1919240" y="1603384"/>
            <a:ext cx="285109" cy="2984669"/>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6" name="TextBox 25"/>
          <p:cNvSpPr txBox="1"/>
          <p:nvPr/>
        </p:nvSpPr>
        <p:spPr>
          <a:xfrm rot="16200000">
            <a:off x="959549" y="3011942"/>
            <a:ext cx="2139697" cy="230832"/>
          </a:xfrm>
          <a:prstGeom prst="rect">
            <a:avLst/>
          </a:prstGeom>
          <a:noFill/>
        </p:spPr>
        <p:txBody>
          <a:bodyPr wrap="none" rtlCol="0">
            <a:spAutoFit/>
          </a:bodyPr>
          <a:lstStyle/>
          <a:p>
            <a:r>
              <a:rPr lang="en-US" sz="900" dirty="0" smtClean="0"/>
              <a:t>Transient Data Storage.    Shared memory</a:t>
            </a:r>
            <a:endParaRPr lang="en-US" sz="900" dirty="0"/>
          </a:p>
        </p:txBody>
      </p:sp>
      <p:cxnSp>
        <p:nvCxnSpPr>
          <p:cNvPr id="27" name="Straight Arrow Connector 26"/>
          <p:cNvCxnSpPr/>
          <p:nvPr/>
        </p:nvCxnSpPr>
        <p:spPr>
          <a:xfrm flipH="1">
            <a:off x="2204349" y="1818112"/>
            <a:ext cx="224835"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a:off x="2204349" y="2906908"/>
            <a:ext cx="224835"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a:off x="2200128" y="3973708"/>
            <a:ext cx="224835"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2204349" y="2255128"/>
            <a:ext cx="220614"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2216109" y="4379349"/>
            <a:ext cx="220614"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4" name="Rounded Rectangle 33"/>
          <p:cNvSpPr/>
          <p:nvPr/>
        </p:nvSpPr>
        <p:spPr>
          <a:xfrm>
            <a:off x="7415253" y="1636759"/>
            <a:ext cx="1592168" cy="41489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900" dirty="0" smtClean="0">
              <a:solidFill>
                <a:schemeClr val="tx1"/>
              </a:solidFill>
            </a:endParaRPr>
          </a:p>
          <a:p>
            <a:pPr algn="ctr"/>
            <a:r>
              <a:rPr lang="en-US" sz="900" dirty="0" err="1" smtClean="0">
                <a:solidFill>
                  <a:schemeClr val="tx1"/>
                </a:solidFill>
              </a:rPr>
              <a:t>ECStripsCreator</a:t>
            </a:r>
            <a:endParaRPr lang="en-US" sz="900" dirty="0" smtClean="0">
              <a:solidFill>
                <a:schemeClr val="tx1"/>
              </a:solidFill>
            </a:endParaRPr>
          </a:p>
          <a:p>
            <a:pPr algn="ctr"/>
            <a:endParaRPr lang="en-US" sz="900" dirty="0">
              <a:solidFill>
                <a:schemeClr val="tx1"/>
              </a:solidFill>
            </a:endParaRPr>
          </a:p>
        </p:txBody>
      </p:sp>
      <p:sp>
        <p:nvSpPr>
          <p:cNvPr id="35" name="Rounded Rectangle 34"/>
          <p:cNvSpPr/>
          <p:nvPr/>
        </p:nvSpPr>
        <p:spPr>
          <a:xfrm>
            <a:off x="7417272" y="2144792"/>
            <a:ext cx="1592168" cy="41489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900" dirty="0" smtClean="0">
              <a:solidFill>
                <a:schemeClr val="tx1"/>
              </a:solidFill>
            </a:endParaRPr>
          </a:p>
          <a:p>
            <a:pPr algn="ctr"/>
            <a:r>
              <a:rPr lang="en-US" sz="900" dirty="0" err="1" smtClean="0">
                <a:solidFill>
                  <a:schemeClr val="tx1"/>
                </a:solidFill>
              </a:rPr>
              <a:t>ECHitsFinder</a:t>
            </a:r>
            <a:endParaRPr lang="en-US" sz="900" dirty="0" smtClean="0">
              <a:solidFill>
                <a:schemeClr val="tx1"/>
              </a:solidFill>
            </a:endParaRPr>
          </a:p>
          <a:p>
            <a:pPr algn="ctr"/>
            <a:endParaRPr lang="en-US" sz="900" dirty="0">
              <a:solidFill>
                <a:schemeClr val="tx1"/>
              </a:solidFill>
            </a:endParaRPr>
          </a:p>
        </p:txBody>
      </p:sp>
      <p:sp>
        <p:nvSpPr>
          <p:cNvPr id="37" name="Rounded Rectangle 36"/>
          <p:cNvSpPr/>
          <p:nvPr/>
        </p:nvSpPr>
        <p:spPr>
          <a:xfrm>
            <a:off x="7422792" y="2952932"/>
            <a:ext cx="1592168" cy="41489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900" dirty="0" smtClean="0">
              <a:solidFill>
                <a:schemeClr val="tx1"/>
              </a:solidFill>
            </a:endParaRPr>
          </a:p>
          <a:p>
            <a:pPr algn="ctr"/>
            <a:r>
              <a:rPr lang="en-US" sz="900" dirty="0" err="1" smtClean="0">
                <a:solidFill>
                  <a:schemeClr val="tx1"/>
                </a:solidFill>
              </a:rPr>
              <a:t>ForwardTOFReconstruction</a:t>
            </a:r>
            <a:endParaRPr lang="en-US" sz="900" dirty="0" smtClean="0">
              <a:solidFill>
                <a:schemeClr val="tx1"/>
              </a:solidFill>
            </a:endParaRPr>
          </a:p>
          <a:p>
            <a:pPr algn="ctr"/>
            <a:endParaRPr lang="en-US" sz="900" dirty="0">
              <a:solidFill>
                <a:schemeClr val="tx1"/>
              </a:solidFill>
            </a:endParaRPr>
          </a:p>
        </p:txBody>
      </p:sp>
      <p:sp>
        <p:nvSpPr>
          <p:cNvPr id="40" name="Rectangle 39"/>
          <p:cNvSpPr/>
          <p:nvPr/>
        </p:nvSpPr>
        <p:spPr>
          <a:xfrm>
            <a:off x="6905309" y="1636760"/>
            <a:ext cx="285109" cy="92292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41" name="TextBox 40"/>
          <p:cNvSpPr txBox="1"/>
          <p:nvPr/>
        </p:nvSpPr>
        <p:spPr>
          <a:xfrm rot="16200000">
            <a:off x="6496689" y="2091410"/>
            <a:ext cx="1037551" cy="230832"/>
          </a:xfrm>
          <a:prstGeom prst="rect">
            <a:avLst/>
          </a:prstGeom>
          <a:noFill/>
        </p:spPr>
        <p:txBody>
          <a:bodyPr wrap="none" rtlCol="0">
            <a:spAutoFit/>
          </a:bodyPr>
          <a:lstStyle/>
          <a:p>
            <a:r>
              <a:rPr lang="en-US" sz="900" dirty="0" smtClean="0"/>
              <a:t>    Shared memory</a:t>
            </a:r>
            <a:endParaRPr lang="en-US" sz="900" dirty="0"/>
          </a:p>
        </p:txBody>
      </p:sp>
      <p:cxnSp>
        <p:nvCxnSpPr>
          <p:cNvPr id="42" name="Straight Arrow Connector 41"/>
          <p:cNvCxnSpPr/>
          <p:nvPr/>
        </p:nvCxnSpPr>
        <p:spPr>
          <a:xfrm flipH="1">
            <a:off x="7190418" y="1906232"/>
            <a:ext cx="224835"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7190418" y="2337903"/>
            <a:ext cx="220614"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9" name="Rounded Rectangle 48"/>
          <p:cNvSpPr/>
          <p:nvPr/>
        </p:nvSpPr>
        <p:spPr>
          <a:xfrm>
            <a:off x="7411032" y="3682186"/>
            <a:ext cx="1592168" cy="41489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900" dirty="0" smtClean="0">
              <a:solidFill>
                <a:schemeClr val="tx1"/>
              </a:solidFill>
            </a:endParaRPr>
          </a:p>
          <a:p>
            <a:pPr algn="ctr"/>
            <a:r>
              <a:rPr lang="en-US" sz="900" dirty="0" err="1" smtClean="0">
                <a:solidFill>
                  <a:schemeClr val="tx1"/>
                </a:solidFill>
              </a:rPr>
              <a:t>ParticleIdentification</a:t>
            </a:r>
            <a:endParaRPr lang="en-US" sz="900" dirty="0" smtClean="0">
              <a:solidFill>
                <a:schemeClr val="tx1"/>
              </a:solidFill>
            </a:endParaRPr>
          </a:p>
          <a:p>
            <a:pPr algn="ctr"/>
            <a:endParaRPr lang="en-US" sz="900" dirty="0">
              <a:solidFill>
                <a:schemeClr val="tx1"/>
              </a:solidFill>
            </a:endParaRPr>
          </a:p>
        </p:txBody>
      </p:sp>
      <p:cxnSp>
        <p:nvCxnSpPr>
          <p:cNvPr id="58" name="Straight Connector 57"/>
          <p:cNvCxnSpPr/>
          <p:nvPr/>
        </p:nvCxnSpPr>
        <p:spPr>
          <a:xfrm>
            <a:off x="6553094" y="4390298"/>
            <a:ext cx="152922" cy="0"/>
          </a:xfrm>
          <a:prstGeom prst="line">
            <a:avLst/>
          </a:prstGeom>
          <a:ln w="9525">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4023371" y="4349000"/>
            <a:ext cx="172043" cy="0"/>
          </a:xfrm>
          <a:prstGeom prst="line">
            <a:avLst/>
          </a:prstGeom>
          <a:ln w="9525">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a:off x="8209047" y="3377808"/>
            <a:ext cx="0" cy="351248"/>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a:off x="8205471" y="2559687"/>
            <a:ext cx="0" cy="393245"/>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4195414" y="1735445"/>
            <a:ext cx="0" cy="2613555"/>
          </a:xfrm>
          <a:prstGeom prst="line">
            <a:avLst/>
          </a:prstGeom>
          <a:ln w="9525">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a:off x="4195414" y="1735445"/>
            <a:ext cx="255568"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a:off x="4736091" y="1735445"/>
            <a:ext cx="220614"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6706016" y="1735445"/>
            <a:ext cx="0" cy="2643905"/>
          </a:xfrm>
          <a:prstGeom prst="line">
            <a:avLst/>
          </a:prstGeom>
          <a:ln w="9525">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a:off x="6706016" y="1745511"/>
            <a:ext cx="194032"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a:off x="7202178" y="1745511"/>
            <a:ext cx="220614"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85" name="Rounded Rectangle 84"/>
          <p:cNvSpPr/>
          <p:nvPr/>
        </p:nvSpPr>
        <p:spPr>
          <a:xfrm>
            <a:off x="34510" y="2737696"/>
            <a:ext cx="409988" cy="1938461"/>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600" dirty="0" smtClean="0">
                <a:solidFill>
                  <a:schemeClr val="tx1"/>
                </a:solidFill>
              </a:rPr>
              <a:t> </a:t>
            </a:r>
            <a:endParaRPr lang="en-US" sz="600" dirty="0">
              <a:solidFill>
                <a:schemeClr val="tx1"/>
              </a:solidFill>
            </a:endParaRPr>
          </a:p>
        </p:txBody>
      </p:sp>
      <p:sp>
        <p:nvSpPr>
          <p:cNvPr id="86" name="Round Diagonal Corner Rectangle 85"/>
          <p:cNvSpPr/>
          <p:nvPr/>
        </p:nvSpPr>
        <p:spPr>
          <a:xfrm>
            <a:off x="764598" y="1144569"/>
            <a:ext cx="423345" cy="5183145"/>
          </a:xfrm>
          <a:prstGeom prst="round2Diag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700" dirty="0" smtClean="0">
                <a:solidFill>
                  <a:schemeClr val="tx1"/>
                </a:solidFill>
              </a:rPr>
              <a:t> </a:t>
            </a:r>
            <a:endParaRPr lang="en-US" sz="700" dirty="0">
              <a:solidFill>
                <a:schemeClr val="tx1"/>
              </a:solidFill>
            </a:endParaRPr>
          </a:p>
        </p:txBody>
      </p:sp>
      <p:sp>
        <p:nvSpPr>
          <p:cNvPr id="87" name="Right Arrow 86"/>
          <p:cNvSpPr/>
          <p:nvPr/>
        </p:nvSpPr>
        <p:spPr>
          <a:xfrm>
            <a:off x="444498" y="3211708"/>
            <a:ext cx="449165" cy="484632"/>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cxnSp>
        <p:nvCxnSpPr>
          <p:cNvPr id="91" name="Straight Connector 90"/>
          <p:cNvCxnSpPr/>
          <p:nvPr/>
        </p:nvCxnSpPr>
        <p:spPr>
          <a:xfrm>
            <a:off x="1187943" y="1314948"/>
            <a:ext cx="2059965" cy="0"/>
          </a:xfrm>
          <a:prstGeom prst="line">
            <a:avLst/>
          </a:prstGeom>
          <a:ln w="9525">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p:nvPr/>
        </p:nvCxnSpPr>
        <p:spPr>
          <a:xfrm>
            <a:off x="3247908" y="1314948"/>
            <a:ext cx="0" cy="288436"/>
          </a:xfrm>
          <a:prstGeom prst="straightConnector1">
            <a:avLst/>
          </a:prstGeom>
          <a:ln w="9525">
            <a:solidFill>
              <a:schemeClr val="tx1"/>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8205471" y="4097081"/>
            <a:ext cx="0" cy="673960"/>
          </a:xfrm>
          <a:prstGeom prst="line">
            <a:avLst/>
          </a:prstGeom>
          <a:ln w="9525">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flipH="1">
            <a:off x="1187943" y="4771041"/>
            <a:ext cx="7017528" cy="0"/>
          </a:xfrm>
          <a:prstGeom prst="line">
            <a:avLst/>
          </a:prstGeom>
          <a:ln w="9525">
            <a:solidFill>
              <a:schemeClr val="tx1"/>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102" name="TextBox 101"/>
          <p:cNvSpPr txBox="1"/>
          <p:nvPr/>
        </p:nvSpPr>
        <p:spPr>
          <a:xfrm rot="16200000">
            <a:off x="7034603" y="3049210"/>
            <a:ext cx="423388" cy="230832"/>
          </a:xfrm>
          <a:prstGeom prst="rect">
            <a:avLst/>
          </a:prstGeom>
          <a:noFill/>
        </p:spPr>
        <p:txBody>
          <a:bodyPr wrap="none" rtlCol="0">
            <a:spAutoFit/>
          </a:bodyPr>
          <a:lstStyle/>
          <a:p>
            <a:r>
              <a:rPr lang="en-US" sz="900" dirty="0" smtClean="0"/>
              <a:t>FTOF</a:t>
            </a:r>
            <a:endParaRPr lang="en-US" sz="900" dirty="0"/>
          </a:p>
        </p:txBody>
      </p:sp>
      <p:sp>
        <p:nvSpPr>
          <p:cNvPr id="104" name="TextBox 103"/>
          <p:cNvSpPr txBox="1"/>
          <p:nvPr/>
        </p:nvSpPr>
        <p:spPr>
          <a:xfrm rot="16200000">
            <a:off x="7074108" y="3798527"/>
            <a:ext cx="344378" cy="230832"/>
          </a:xfrm>
          <a:prstGeom prst="rect">
            <a:avLst/>
          </a:prstGeom>
          <a:noFill/>
        </p:spPr>
        <p:txBody>
          <a:bodyPr wrap="none" rtlCol="0">
            <a:spAutoFit/>
          </a:bodyPr>
          <a:lstStyle/>
          <a:p>
            <a:r>
              <a:rPr lang="en-US" sz="900" dirty="0" smtClean="0"/>
              <a:t>PID</a:t>
            </a:r>
            <a:endParaRPr lang="en-US" sz="900" dirty="0"/>
          </a:p>
        </p:txBody>
      </p:sp>
      <p:sp>
        <p:nvSpPr>
          <p:cNvPr id="106" name="TextBox 105"/>
          <p:cNvSpPr txBox="1"/>
          <p:nvPr/>
        </p:nvSpPr>
        <p:spPr>
          <a:xfrm>
            <a:off x="7810974" y="1382850"/>
            <a:ext cx="787395" cy="230832"/>
          </a:xfrm>
          <a:prstGeom prst="rect">
            <a:avLst/>
          </a:prstGeom>
          <a:noFill/>
        </p:spPr>
        <p:txBody>
          <a:bodyPr wrap="none" rtlCol="0">
            <a:spAutoFit/>
          </a:bodyPr>
          <a:lstStyle/>
          <a:p>
            <a:r>
              <a:rPr lang="en-US" sz="900" dirty="0" smtClean="0"/>
              <a:t>Calorimeter</a:t>
            </a:r>
            <a:endParaRPr lang="en-US" sz="900" dirty="0"/>
          </a:p>
        </p:txBody>
      </p:sp>
      <p:sp>
        <p:nvSpPr>
          <p:cNvPr id="109" name="TextBox 108"/>
          <p:cNvSpPr txBox="1"/>
          <p:nvPr/>
        </p:nvSpPr>
        <p:spPr>
          <a:xfrm>
            <a:off x="3218915" y="1310592"/>
            <a:ext cx="945523" cy="230832"/>
          </a:xfrm>
          <a:prstGeom prst="rect">
            <a:avLst/>
          </a:prstGeom>
          <a:noFill/>
        </p:spPr>
        <p:txBody>
          <a:bodyPr wrap="none" rtlCol="0">
            <a:spAutoFit/>
          </a:bodyPr>
          <a:lstStyle/>
          <a:p>
            <a:r>
              <a:rPr lang="en-US" sz="900" dirty="0" smtClean="0"/>
              <a:t>Central Tracking</a:t>
            </a:r>
            <a:endParaRPr lang="en-US" sz="900" dirty="0"/>
          </a:p>
        </p:txBody>
      </p:sp>
      <p:sp>
        <p:nvSpPr>
          <p:cNvPr id="110" name="TextBox 109"/>
          <p:cNvSpPr txBox="1"/>
          <p:nvPr/>
        </p:nvSpPr>
        <p:spPr>
          <a:xfrm>
            <a:off x="5594792" y="1310592"/>
            <a:ext cx="998046" cy="230832"/>
          </a:xfrm>
          <a:prstGeom prst="rect">
            <a:avLst/>
          </a:prstGeom>
          <a:noFill/>
        </p:spPr>
        <p:txBody>
          <a:bodyPr wrap="none" rtlCol="0">
            <a:spAutoFit/>
          </a:bodyPr>
          <a:lstStyle/>
          <a:p>
            <a:r>
              <a:rPr lang="en-US" sz="900" dirty="0" smtClean="0"/>
              <a:t>Forward Tracking</a:t>
            </a:r>
            <a:endParaRPr lang="en-US" sz="900" dirty="0"/>
          </a:p>
        </p:txBody>
      </p:sp>
      <p:sp>
        <p:nvSpPr>
          <p:cNvPr id="111" name="TextBox 110"/>
          <p:cNvSpPr txBox="1"/>
          <p:nvPr/>
        </p:nvSpPr>
        <p:spPr>
          <a:xfrm rot="16200000">
            <a:off x="-388866" y="3578047"/>
            <a:ext cx="1193619" cy="246221"/>
          </a:xfrm>
          <a:prstGeom prst="rect">
            <a:avLst/>
          </a:prstGeom>
          <a:noFill/>
        </p:spPr>
        <p:txBody>
          <a:bodyPr wrap="none" rtlCol="0">
            <a:spAutoFit/>
          </a:bodyPr>
          <a:lstStyle/>
          <a:p>
            <a:r>
              <a:rPr lang="en-US" sz="1000" dirty="0" smtClean="0"/>
              <a:t>Permanent Storage</a:t>
            </a:r>
            <a:endParaRPr lang="en-US" sz="1000" dirty="0"/>
          </a:p>
        </p:txBody>
      </p:sp>
      <p:sp>
        <p:nvSpPr>
          <p:cNvPr id="112" name="TextBox 111"/>
          <p:cNvSpPr txBox="1"/>
          <p:nvPr/>
        </p:nvSpPr>
        <p:spPr>
          <a:xfrm rot="16200000">
            <a:off x="-401800" y="3515511"/>
            <a:ext cx="2807767" cy="246221"/>
          </a:xfrm>
          <a:prstGeom prst="rect">
            <a:avLst/>
          </a:prstGeom>
          <a:noFill/>
        </p:spPr>
        <p:txBody>
          <a:bodyPr wrap="none" rtlCol="0">
            <a:spAutoFit/>
          </a:bodyPr>
          <a:lstStyle/>
          <a:p>
            <a:r>
              <a:rPr lang="en-US" sz="1000" dirty="0" smtClean="0"/>
              <a:t>Event Reconstruction Application Orchestrator</a:t>
            </a:r>
            <a:endParaRPr lang="en-US" sz="1000" dirty="0"/>
          </a:p>
        </p:txBody>
      </p:sp>
      <p:sp>
        <p:nvSpPr>
          <p:cNvPr id="115" name="TextBox 114"/>
          <p:cNvSpPr txBox="1"/>
          <p:nvPr/>
        </p:nvSpPr>
        <p:spPr>
          <a:xfrm>
            <a:off x="8417261" y="4771041"/>
            <a:ext cx="592179" cy="246221"/>
          </a:xfrm>
          <a:prstGeom prst="rect">
            <a:avLst/>
          </a:prstGeom>
          <a:noFill/>
        </p:spPr>
        <p:txBody>
          <a:bodyPr wrap="none" rtlCol="0">
            <a:spAutoFit/>
          </a:bodyPr>
          <a:lstStyle/>
          <a:p>
            <a:r>
              <a:rPr lang="en-US" sz="1000" dirty="0" smtClean="0"/>
              <a:t>C++ VM</a:t>
            </a:r>
            <a:endParaRPr lang="en-US" sz="1000" dirty="0"/>
          </a:p>
        </p:txBody>
      </p:sp>
      <p:sp>
        <p:nvSpPr>
          <p:cNvPr id="116" name="TextBox 115"/>
          <p:cNvSpPr txBox="1"/>
          <p:nvPr/>
        </p:nvSpPr>
        <p:spPr>
          <a:xfrm>
            <a:off x="1309900" y="1323790"/>
            <a:ext cx="633820" cy="246221"/>
          </a:xfrm>
          <a:prstGeom prst="rect">
            <a:avLst/>
          </a:prstGeom>
          <a:noFill/>
        </p:spPr>
        <p:txBody>
          <a:bodyPr wrap="none" rtlCol="0">
            <a:spAutoFit/>
          </a:bodyPr>
          <a:lstStyle/>
          <a:p>
            <a:r>
              <a:rPr lang="en-US" sz="1000" dirty="0" smtClean="0"/>
              <a:t> Node 1</a:t>
            </a:r>
            <a:endParaRPr lang="en-US" sz="1000" dirty="0"/>
          </a:p>
        </p:txBody>
      </p:sp>
      <p:sp>
        <p:nvSpPr>
          <p:cNvPr id="117" name="Rectangle 116"/>
          <p:cNvSpPr/>
          <p:nvPr/>
        </p:nvSpPr>
        <p:spPr>
          <a:xfrm>
            <a:off x="1358316" y="5606403"/>
            <a:ext cx="7734550" cy="721311"/>
          </a:xfrm>
          <a:prstGeom prst="rect">
            <a:avLst/>
          </a:prstGeom>
          <a:gradFill flip="none" rotWithShape="1">
            <a:gsLst>
              <a:gs pos="0">
                <a:schemeClr val="accent2">
                  <a:tint val="100000"/>
                  <a:shade val="100000"/>
                  <a:satMod val="130000"/>
                  <a:alpha val="18000"/>
                </a:schemeClr>
              </a:gs>
              <a:gs pos="100000">
                <a:schemeClr val="accent2">
                  <a:tint val="50000"/>
                  <a:shade val="100000"/>
                  <a:satMod val="350000"/>
                  <a:alpha val="18000"/>
                </a:schemeClr>
              </a:gs>
            </a:gsLst>
            <a:lin ang="16200000" scaled="0"/>
            <a:tileRect/>
          </a:gradFill>
          <a:ln>
            <a:no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1" name="TextBox 120"/>
          <p:cNvSpPr txBox="1"/>
          <p:nvPr/>
        </p:nvSpPr>
        <p:spPr>
          <a:xfrm>
            <a:off x="1342828" y="5614852"/>
            <a:ext cx="598191" cy="246221"/>
          </a:xfrm>
          <a:prstGeom prst="rect">
            <a:avLst/>
          </a:prstGeom>
          <a:noFill/>
        </p:spPr>
        <p:txBody>
          <a:bodyPr wrap="none" rtlCol="0">
            <a:spAutoFit/>
          </a:bodyPr>
          <a:lstStyle/>
          <a:p>
            <a:r>
              <a:rPr lang="en-US" sz="1000" smtClean="0"/>
              <a:t>Node </a:t>
            </a:r>
            <a:r>
              <a:rPr lang="en-US" sz="1000" dirty="0" smtClean="0"/>
              <a:t>n</a:t>
            </a:r>
            <a:endParaRPr lang="en-US" sz="1000" dirty="0"/>
          </a:p>
        </p:txBody>
      </p:sp>
      <p:cxnSp>
        <p:nvCxnSpPr>
          <p:cNvPr id="123" name="Straight Arrow Connector 122"/>
          <p:cNvCxnSpPr/>
          <p:nvPr/>
        </p:nvCxnSpPr>
        <p:spPr>
          <a:xfrm flipV="1">
            <a:off x="1187943" y="5923802"/>
            <a:ext cx="511119" cy="2"/>
          </a:xfrm>
          <a:prstGeom prst="straightConnector1">
            <a:avLst/>
          </a:prstGeom>
          <a:ln w="9525">
            <a:solidFill>
              <a:schemeClr val="tx1"/>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p:nvPr/>
        </p:nvCxnSpPr>
        <p:spPr>
          <a:xfrm flipV="1">
            <a:off x="1185463" y="6076202"/>
            <a:ext cx="511119" cy="2"/>
          </a:xfrm>
          <a:prstGeom prst="straightConnector1">
            <a:avLst/>
          </a:prstGeom>
          <a:ln w="9525">
            <a:solidFill>
              <a:schemeClr val="tx1"/>
            </a:solidFill>
            <a:headEnd type="triangle" w="lg" len="med"/>
            <a:tailEnd type="none" w="lg" len="med"/>
          </a:ln>
          <a:effectLst/>
        </p:spPr>
        <p:style>
          <a:lnRef idx="2">
            <a:schemeClr val="accent1"/>
          </a:lnRef>
          <a:fillRef idx="0">
            <a:schemeClr val="accent1"/>
          </a:fillRef>
          <a:effectRef idx="1">
            <a:schemeClr val="accent1"/>
          </a:effectRef>
          <a:fontRef idx="minor">
            <a:schemeClr val="tx1"/>
          </a:fontRef>
        </p:style>
      </p:cxnSp>
      <p:sp>
        <p:nvSpPr>
          <p:cNvPr id="129" name="TextBox 128"/>
          <p:cNvSpPr txBox="1"/>
          <p:nvPr/>
        </p:nvSpPr>
        <p:spPr>
          <a:xfrm>
            <a:off x="6145135" y="4771041"/>
            <a:ext cx="407959" cy="246221"/>
          </a:xfrm>
          <a:prstGeom prst="rect">
            <a:avLst/>
          </a:prstGeom>
          <a:noFill/>
        </p:spPr>
        <p:txBody>
          <a:bodyPr wrap="none" rtlCol="0">
            <a:spAutoFit/>
          </a:bodyPr>
          <a:lstStyle/>
          <a:p>
            <a:r>
              <a:rPr lang="en-US" sz="1000" dirty="0" smtClean="0"/>
              <a:t>JVM</a:t>
            </a:r>
            <a:endParaRPr lang="en-US" sz="1000" dirty="0"/>
          </a:p>
        </p:txBody>
      </p:sp>
      <p:cxnSp>
        <p:nvCxnSpPr>
          <p:cNvPr id="131" name="Straight Connector 130"/>
          <p:cNvCxnSpPr/>
          <p:nvPr/>
        </p:nvCxnSpPr>
        <p:spPr>
          <a:xfrm>
            <a:off x="4676556" y="5450642"/>
            <a:ext cx="918236" cy="0"/>
          </a:xfrm>
          <a:prstGeom prst="line">
            <a:avLst/>
          </a:prstGeom>
          <a:ln w="38100" cmpd="sng">
            <a:solidFill>
              <a:schemeClr val="accent1">
                <a:lumMod val="75000"/>
              </a:schemeClr>
            </a:solidFill>
            <a:prstDash val="dash"/>
            <a:tailEnd type="none"/>
          </a:ln>
          <a:effectLst/>
        </p:spPr>
        <p:style>
          <a:lnRef idx="2">
            <a:schemeClr val="accent1"/>
          </a:lnRef>
          <a:fillRef idx="0">
            <a:schemeClr val="accent1"/>
          </a:fillRef>
          <a:effectRef idx="1">
            <a:schemeClr val="accent1"/>
          </a:effectRef>
          <a:fontRef idx="minor">
            <a:schemeClr val="tx1"/>
          </a:fontRef>
        </p:style>
      </p:cxnSp>
      <p:sp>
        <p:nvSpPr>
          <p:cNvPr id="132" name="Title 1"/>
          <p:cNvSpPr txBox="1">
            <a:spLocks/>
          </p:cNvSpPr>
          <p:nvPr/>
        </p:nvSpPr>
        <p:spPr>
          <a:xfrm>
            <a:off x="457200" y="141386"/>
            <a:ext cx="8229600" cy="74769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accent1">
                    <a:lumMod val="75000"/>
                  </a:schemeClr>
                </a:solidFill>
              </a:rPr>
              <a:t>Event Reconstruction</a:t>
            </a:r>
            <a:endParaRPr lang="en-US" sz="1400" dirty="0">
              <a:solidFill>
                <a:schemeClr val="accent1">
                  <a:lumMod val="75000"/>
                </a:schemeClr>
              </a:solidFill>
            </a:endParaRPr>
          </a:p>
        </p:txBody>
      </p:sp>
      <p:cxnSp>
        <p:nvCxnSpPr>
          <p:cNvPr id="80" name="Straight Arrow Connector 79"/>
          <p:cNvCxnSpPr/>
          <p:nvPr/>
        </p:nvCxnSpPr>
        <p:spPr>
          <a:xfrm>
            <a:off x="2204349" y="2754508"/>
            <a:ext cx="220614"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a:off x="2204349" y="3287908"/>
            <a:ext cx="220614"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a:off x="2204349" y="3821308"/>
            <a:ext cx="220614"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flipH="1">
            <a:off x="2189642" y="2404348"/>
            <a:ext cx="224835"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p:nvPr/>
        </p:nvCxnSpPr>
        <p:spPr>
          <a:xfrm flipH="1">
            <a:off x="2189642" y="3440308"/>
            <a:ext cx="224835"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p:nvPr/>
        </p:nvCxnSpPr>
        <p:spPr>
          <a:xfrm>
            <a:off x="4738262" y="2754508"/>
            <a:ext cx="220614"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p:nvPr/>
        </p:nvCxnSpPr>
        <p:spPr>
          <a:xfrm>
            <a:off x="4746732" y="3821308"/>
            <a:ext cx="242675"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p:nvPr/>
        </p:nvCxnSpPr>
        <p:spPr>
          <a:xfrm flipH="1">
            <a:off x="4726922" y="2415688"/>
            <a:ext cx="224835"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p:nvPr/>
        </p:nvCxnSpPr>
        <p:spPr>
          <a:xfrm flipH="1">
            <a:off x="4723742" y="3440308"/>
            <a:ext cx="224835"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88" name="Right Arrow 87"/>
          <p:cNvSpPr/>
          <p:nvPr/>
        </p:nvSpPr>
        <p:spPr>
          <a:xfrm rot="10800000">
            <a:off x="360843" y="3745108"/>
            <a:ext cx="449165" cy="484632"/>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92" name="Rounded Rectangle 91"/>
          <p:cNvSpPr/>
          <p:nvPr/>
        </p:nvSpPr>
        <p:spPr>
          <a:xfrm>
            <a:off x="26043" y="1938080"/>
            <a:ext cx="668294" cy="368572"/>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800" dirty="0" smtClean="0">
              <a:solidFill>
                <a:schemeClr val="tx1"/>
              </a:solidFill>
            </a:endParaRPr>
          </a:p>
          <a:p>
            <a:pPr algn="ctr"/>
            <a:r>
              <a:rPr lang="en-US" sz="800" dirty="0" smtClean="0">
                <a:solidFill>
                  <a:schemeClr val="tx1"/>
                </a:solidFill>
              </a:rPr>
              <a:t>Database</a:t>
            </a:r>
          </a:p>
          <a:p>
            <a:pPr algn="ctr"/>
            <a:r>
              <a:rPr lang="en-US" sz="800" dirty="0" smtClean="0">
                <a:solidFill>
                  <a:schemeClr val="tx1"/>
                </a:solidFill>
              </a:rPr>
              <a:t>Services</a:t>
            </a:r>
          </a:p>
          <a:p>
            <a:pPr algn="ctr"/>
            <a:endParaRPr lang="en-US" sz="800" dirty="0">
              <a:solidFill>
                <a:schemeClr val="tx1"/>
              </a:solidFill>
            </a:endParaRPr>
          </a:p>
        </p:txBody>
      </p:sp>
      <p:sp>
        <p:nvSpPr>
          <p:cNvPr id="97" name="Right Arrow 96"/>
          <p:cNvSpPr/>
          <p:nvPr/>
        </p:nvSpPr>
        <p:spPr>
          <a:xfrm>
            <a:off x="653482" y="1979046"/>
            <a:ext cx="225490" cy="264742"/>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 name="TextBox 1"/>
          <p:cNvSpPr txBox="1"/>
          <p:nvPr/>
        </p:nvSpPr>
        <p:spPr>
          <a:xfrm>
            <a:off x="7465464" y="2645889"/>
            <a:ext cx="694440" cy="261610"/>
          </a:xfrm>
          <a:prstGeom prst="rect">
            <a:avLst/>
          </a:prstGeom>
          <a:noFill/>
        </p:spPr>
        <p:txBody>
          <a:bodyPr wrap="none" rtlCol="0">
            <a:spAutoFit/>
          </a:bodyPr>
          <a:lstStyle/>
          <a:p>
            <a:r>
              <a:rPr lang="en-US" sz="1100" dirty="0"/>
              <a:t>p</a:t>
            </a:r>
            <a:r>
              <a:rPr lang="en-US" sz="1100" dirty="0" smtClean="0"/>
              <a:t>ub-sub</a:t>
            </a:r>
            <a:endParaRPr lang="en-US" sz="1100" dirty="0"/>
          </a:p>
        </p:txBody>
      </p:sp>
      <p:sp>
        <p:nvSpPr>
          <p:cNvPr id="3" name="Date Placeholder 2"/>
          <p:cNvSpPr>
            <a:spLocks noGrp="1"/>
          </p:cNvSpPr>
          <p:nvPr>
            <p:ph type="dt" sz="half" idx="10"/>
          </p:nvPr>
        </p:nvSpPr>
        <p:spPr/>
        <p:txBody>
          <a:bodyPr/>
          <a:lstStyle/>
          <a:p>
            <a:fld id="{E5A920FE-67B0-5D40-A46A-5FC344B67C5D}" type="datetime2">
              <a:rPr lang="en-US" smtClean="0"/>
              <a:t>Tuesday, February 11, 14</a:t>
            </a:fld>
            <a:endParaRPr lang="en-US"/>
          </a:p>
        </p:txBody>
      </p:sp>
      <p:sp>
        <p:nvSpPr>
          <p:cNvPr id="12" name="Footer Placeholder 11"/>
          <p:cNvSpPr>
            <a:spLocks noGrp="1"/>
          </p:cNvSpPr>
          <p:nvPr>
            <p:ph type="ftr" sz="quarter" idx="11"/>
          </p:nvPr>
        </p:nvSpPr>
        <p:spPr/>
        <p:txBody>
          <a:bodyPr/>
          <a:lstStyle/>
          <a:p>
            <a:r>
              <a:rPr lang="en-US" smtClean="0"/>
              <a:t>V. Gyurjyan</a:t>
            </a:r>
            <a:endParaRPr lang="en-US"/>
          </a:p>
        </p:txBody>
      </p:sp>
    </p:spTree>
    <p:extLst>
      <p:ext uri="{BB962C8B-B14F-4D97-AF65-F5344CB8AC3E}">
        <p14:creationId xmlns:p14="http://schemas.microsoft.com/office/powerpoint/2010/main" val="420660683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nitoring-GUI.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161299"/>
          </a:xfrm>
          <a:prstGeom prst="rect">
            <a:avLst/>
          </a:prstGeom>
        </p:spPr>
      </p:pic>
      <p:sp>
        <p:nvSpPr>
          <p:cNvPr id="3" name="Date Placeholder 2"/>
          <p:cNvSpPr>
            <a:spLocks noGrp="1"/>
          </p:cNvSpPr>
          <p:nvPr>
            <p:ph type="dt" sz="half" idx="10"/>
          </p:nvPr>
        </p:nvSpPr>
        <p:spPr/>
        <p:txBody>
          <a:bodyPr/>
          <a:lstStyle/>
          <a:p>
            <a:fld id="{090C268D-3154-ED48-9F28-8328FA5BDCE1}" type="datetime2">
              <a:rPr lang="en-US" smtClean="0"/>
              <a:t>Tuesday, February 11, 14</a:t>
            </a:fld>
            <a:endParaRPr lang="en-US"/>
          </a:p>
        </p:txBody>
      </p:sp>
      <p:sp>
        <p:nvSpPr>
          <p:cNvPr id="4" name="Footer Placeholder 3"/>
          <p:cNvSpPr>
            <a:spLocks noGrp="1"/>
          </p:cNvSpPr>
          <p:nvPr>
            <p:ph type="ftr" sz="quarter" idx="11"/>
          </p:nvPr>
        </p:nvSpPr>
        <p:spPr/>
        <p:txBody>
          <a:bodyPr/>
          <a:lstStyle/>
          <a:p>
            <a:r>
              <a:rPr lang="en-US" smtClean="0"/>
              <a:t>V. Gyurjyan</a:t>
            </a:r>
            <a:endParaRPr lang="en-US"/>
          </a:p>
        </p:txBody>
      </p:sp>
    </p:spTree>
    <p:extLst>
      <p:ext uri="{BB962C8B-B14F-4D97-AF65-F5344CB8AC3E}">
        <p14:creationId xmlns:p14="http://schemas.microsoft.com/office/powerpoint/2010/main" val="398063286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fficienc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990679"/>
          </a:xfrm>
          <a:prstGeom prst="rect">
            <a:avLst/>
          </a:prstGeom>
        </p:spPr>
      </p:pic>
      <p:sp>
        <p:nvSpPr>
          <p:cNvPr id="2" name="Date Placeholder 1"/>
          <p:cNvSpPr>
            <a:spLocks noGrp="1"/>
          </p:cNvSpPr>
          <p:nvPr>
            <p:ph type="dt" sz="half" idx="10"/>
          </p:nvPr>
        </p:nvSpPr>
        <p:spPr/>
        <p:txBody>
          <a:bodyPr/>
          <a:lstStyle/>
          <a:p>
            <a:fld id="{DF59EC8F-F5DC-AE44-B5A8-96FC6060966B}" type="datetime2">
              <a:rPr lang="en-US" smtClean="0"/>
              <a:t>Tuesday, February 11, 14</a:t>
            </a:fld>
            <a:endParaRPr lang="en-US"/>
          </a:p>
        </p:txBody>
      </p:sp>
      <p:sp>
        <p:nvSpPr>
          <p:cNvPr id="4" name="Footer Placeholder 3"/>
          <p:cNvSpPr>
            <a:spLocks noGrp="1"/>
          </p:cNvSpPr>
          <p:nvPr>
            <p:ph type="ftr" sz="quarter" idx="11"/>
          </p:nvPr>
        </p:nvSpPr>
        <p:spPr/>
        <p:txBody>
          <a:bodyPr/>
          <a:lstStyle/>
          <a:p>
            <a:r>
              <a:rPr lang="en-US" smtClean="0"/>
              <a:t>V. Gyurjyan</a:t>
            </a:r>
            <a:endParaRPr lang="en-US"/>
          </a:p>
        </p:txBody>
      </p:sp>
    </p:spTree>
    <p:extLst>
      <p:ext uri="{BB962C8B-B14F-4D97-AF65-F5344CB8AC3E}">
        <p14:creationId xmlns:p14="http://schemas.microsoft.com/office/powerpoint/2010/main" val="224785973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viol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295" y="2373865"/>
            <a:ext cx="1695075" cy="1127995"/>
          </a:xfrm>
          <a:prstGeom prst="rect">
            <a:avLst/>
          </a:prstGeom>
        </p:spPr>
      </p:pic>
      <p:sp>
        <p:nvSpPr>
          <p:cNvPr id="18" name="Title 1"/>
          <p:cNvSpPr txBox="1">
            <a:spLocks/>
          </p:cNvSpPr>
          <p:nvPr/>
        </p:nvSpPr>
        <p:spPr>
          <a:xfrm>
            <a:off x="0" y="300369"/>
            <a:ext cx="9144000" cy="63976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rgbClr val="376092"/>
                </a:solidFill>
              </a:rPr>
              <a:t>Software Framework</a:t>
            </a:r>
            <a:endParaRPr lang="en-US" sz="2400" dirty="0">
              <a:solidFill>
                <a:srgbClr val="376092"/>
              </a:solidFill>
            </a:endParaRPr>
          </a:p>
        </p:txBody>
      </p:sp>
      <p:sp>
        <p:nvSpPr>
          <p:cNvPr id="20" name="Content Placeholder 2"/>
          <p:cNvSpPr>
            <a:spLocks noGrp="1"/>
          </p:cNvSpPr>
          <p:nvPr>
            <p:ph idx="1"/>
          </p:nvPr>
        </p:nvSpPr>
        <p:spPr>
          <a:xfrm>
            <a:off x="1509059" y="1761276"/>
            <a:ext cx="6199094" cy="2721070"/>
          </a:xfrm>
        </p:spPr>
        <p:txBody>
          <a:bodyPr>
            <a:noAutofit/>
          </a:bodyPr>
          <a:lstStyle/>
          <a:p>
            <a:pPr marL="0" indent="0">
              <a:buNone/>
            </a:pPr>
            <a:endParaRPr lang="en-US" sz="2000" dirty="0" smtClean="0"/>
          </a:p>
          <a:p>
            <a:r>
              <a:rPr lang="en-US" sz="2000" dirty="0" smtClean="0"/>
              <a:t>Out of sight</a:t>
            </a:r>
          </a:p>
          <a:p>
            <a:pPr lvl="1"/>
            <a:r>
              <a:rPr lang="en-US" sz="1600" dirty="0"/>
              <a:t>T</a:t>
            </a:r>
            <a:r>
              <a:rPr lang="en-US" sz="1600" dirty="0" smtClean="0"/>
              <a:t>he core of </a:t>
            </a:r>
            <a:r>
              <a:rPr lang="en-US" sz="1600" dirty="0"/>
              <a:t>a </a:t>
            </a:r>
            <a:r>
              <a:rPr lang="en-US" sz="1600" dirty="0" smtClean="0"/>
              <a:t>framework, architecture of a software system</a:t>
            </a:r>
          </a:p>
          <a:p>
            <a:pPr lvl="1"/>
            <a:r>
              <a:rPr lang="en-US" sz="1600" dirty="0" smtClean="0"/>
              <a:t>component of  the framework that manages developer</a:t>
            </a:r>
            <a:r>
              <a:rPr lang="en-US" sz="1600" dirty="0"/>
              <a:t> </a:t>
            </a:r>
            <a:r>
              <a:rPr lang="en-US" sz="1600" dirty="0" smtClean="0"/>
              <a:t>provided code</a:t>
            </a:r>
          </a:p>
          <a:p>
            <a:r>
              <a:rPr lang="en-US" sz="2000" dirty="0" smtClean="0"/>
              <a:t>For developers</a:t>
            </a:r>
            <a:endParaRPr lang="en-US" sz="2000" b="0" dirty="0" smtClean="0"/>
          </a:p>
          <a:p>
            <a:pPr lvl="1"/>
            <a:r>
              <a:rPr lang="en-US" sz="1600" dirty="0"/>
              <a:t>R</a:t>
            </a:r>
            <a:r>
              <a:rPr lang="en-US" sz="1600" dirty="0" smtClean="0"/>
              <a:t>epresent </a:t>
            </a:r>
            <a:r>
              <a:rPr lang="en-US" sz="1600" dirty="0"/>
              <a:t>those parts where the programmers using the framework add their own code to add the functionality specific to their own project.</a:t>
            </a:r>
            <a:endParaRPr lang="en-US" sz="1600" b="0" dirty="0" smtClean="0"/>
          </a:p>
        </p:txBody>
      </p:sp>
      <p:sp>
        <p:nvSpPr>
          <p:cNvPr id="22" name="TextBox 21"/>
          <p:cNvSpPr txBox="1"/>
          <p:nvPr/>
        </p:nvSpPr>
        <p:spPr>
          <a:xfrm>
            <a:off x="3533998" y="5765532"/>
            <a:ext cx="2760491" cy="461665"/>
          </a:xfrm>
          <a:prstGeom prst="rect">
            <a:avLst/>
          </a:prstGeom>
          <a:noFill/>
        </p:spPr>
        <p:txBody>
          <a:bodyPr wrap="none" rtlCol="0">
            <a:spAutoFit/>
          </a:bodyPr>
          <a:lstStyle/>
          <a:p>
            <a:r>
              <a:rPr lang="en-US" sz="2400" dirty="0" smtClean="0">
                <a:solidFill>
                  <a:schemeClr val="accent1">
                    <a:lumMod val="75000"/>
                  </a:schemeClr>
                </a:solidFill>
              </a:rPr>
              <a:t>Software application</a:t>
            </a:r>
            <a:endParaRPr lang="en-US" sz="2400" dirty="0">
              <a:solidFill>
                <a:schemeClr val="accent1">
                  <a:lumMod val="75000"/>
                </a:schemeClr>
              </a:solidFill>
            </a:endParaRPr>
          </a:p>
        </p:txBody>
      </p:sp>
      <p:cxnSp>
        <p:nvCxnSpPr>
          <p:cNvPr id="24" name="Straight Arrow Connector 23"/>
          <p:cNvCxnSpPr/>
          <p:nvPr/>
        </p:nvCxnSpPr>
        <p:spPr>
          <a:xfrm flipH="1">
            <a:off x="1165412" y="834836"/>
            <a:ext cx="1958788" cy="15141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22" idx="1"/>
          </p:cNvCxnSpPr>
          <p:nvPr/>
        </p:nvCxnSpPr>
        <p:spPr>
          <a:xfrm flipH="1" flipV="1">
            <a:off x="2330824" y="5318100"/>
            <a:ext cx="1203174" cy="6782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30" name="Picture 29" descr="play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411" y="4284663"/>
            <a:ext cx="1795929" cy="1287647"/>
          </a:xfrm>
          <a:prstGeom prst="rect">
            <a:avLst/>
          </a:prstGeom>
        </p:spPr>
      </p:pic>
      <p:cxnSp>
        <p:nvCxnSpPr>
          <p:cNvPr id="35" name="Straight Arrow Connector 34"/>
          <p:cNvCxnSpPr/>
          <p:nvPr/>
        </p:nvCxnSpPr>
        <p:spPr>
          <a:xfrm flipV="1">
            <a:off x="6294489" y="5145452"/>
            <a:ext cx="1243348" cy="8072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8A99FD5-AF67-D647-AF06-0858D133460F}" type="datetime2">
              <a:rPr lang="en-US" smtClean="0"/>
              <a:t>Tuesday, February 11, 14</a:t>
            </a:fld>
            <a:endParaRPr lang="en-US"/>
          </a:p>
        </p:txBody>
      </p:sp>
      <p:sp>
        <p:nvSpPr>
          <p:cNvPr id="8" name="Footer Placeholder 7"/>
          <p:cNvSpPr>
            <a:spLocks noGrp="1"/>
          </p:cNvSpPr>
          <p:nvPr>
            <p:ph type="ftr" sz="quarter" idx="11"/>
          </p:nvPr>
        </p:nvSpPr>
        <p:spPr/>
        <p:txBody>
          <a:bodyPr/>
          <a:lstStyle/>
          <a:p>
            <a:r>
              <a:rPr lang="en-US" smtClean="0"/>
              <a:t>V. Gyurjyan</a:t>
            </a:r>
            <a:endParaRPr lang="en-US"/>
          </a:p>
        </p:txBody>
      </p:sp>
      <p:pic>
        <p:nvPicPr>
          <p:cNvPr id="2" name="Picture 1" descr="F0044660-French_horn_players_in_orchestra-SP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9420" y="4409619"/>
            <a:ext cx="1060853" cy="1586746"/>
          </a:xfrm>
          <a:prstGeom prst="rect">
            <a:avLst/>
          </a:prstGeom>
        </p:spPr>
      </p:pic>
      <p:pic>
        <p:nvPicPr>
          <p:cNvPr id="17" name="Picture 16" descr="hor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51423" y="2533675"/>
            <a:ext cx="1292577" cy="968185"/>
          </a:xfrm>
          <a:prstGeom prst="rect">
            <a:avLst/>
          </a:prstGeom>
        </p:spPr>
      </p:pic>
      <p:cxnSp>
        <p:nvCxnSpPr>
          <p:cNvPr id="26" name="Straight Arrow Connector 25"/>
          <p:cNvCxnSpPr/>
          <p:nvPr/>
        </p:nvCxnSpPr>
        <p:spPr>
          <a:xfrm>
            <a:off x="6075947" y="940132"/>
            <a:ext cx="1908333" cy="16596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001610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extBox 137"/>
          <p:cNvSpPr txBox="1"/>
          <p:nvPr/>
        </p:nvSpPr>
        <p:spPr>
          <a:xfrm>
            <a:off x="0" y="287467"/>
            <a:ext cx="9143999" cy="1215875"/>
          </a:xfrm>
          <a:prstGeom prst="rect">
            <a:avLst/>
          </a:prstGeom>
          <a:ln>
            <a:solidFill>
              <a:srgbClr val="FFFFFF"/>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en-US" dirty="0"/>
          </a:p>
        </p:txBody>
      </p:sp>
      <p:sp>
        <p:nvSpPr>
          <p:cNvPr id="217" name="Rectangle 216"/>
          <p:cNvSpPr/>
          <p:nvPr/>
        </p:nvSpPr>
        <p:spPr>
          <a:xfrm>
            <a:off x="7222699" y="82849"/>
            <a:ext cx="1768832" cy="3120383"/>
          </a:xfrm>
          <a:prstGeom prst="rect">
            <a:avLst/>
          </a:prstGeom>
          <a:solidFill>
            <a:schemeClr val="accent6">
              <a:lumMod val="75000"/>
              <a:alpha val="12000"/>
            </a:schemeClr>
          </a:solidFill>
          <a:ln w="3175">
            <a:solidFill>
              <a:schemeClr val="tx2">
                <a:lumMod val="60000"/>
                <a:lumOff val="40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Rectangle 222"/>
          <p:cNvSpPr/>
          <p:nvPr/>
        </p:nvSpPr>
        <p:spPr>
          <a:xfrm>
            <a:off x="7716648" y="462429"/>
            <a:ext cx="320076" cy="1234641"/>
          </a:xfrm>
          <a:prstGeom prst="rect">
            <a:avLst/>
          </a:prstGeom>
          <a:gradFill flip="none" rotWithShape="1">
            <a:gsLst>
              <a:gs pos="0">
                <a:schemeClr val="accent3">
                  <a:tint val="100000"/>
                  <a:shade val="100000"/>
                  <a:satMod val="130000"/>
                  <a:alpha val="22000"/>
                </a:schemeClr>
              </a:gs>
              <a:gs pos="100000">
                <a:schemeClr val="accent3">
                  <a:tint val="50000"/>
                  <a:shade val="100000"/>
                  <a:satMod val="350000"/>
                  <a:alpha val="22000"/>
                </a:schemeClr>
              </a:gs>
            </a:gsLst>
            <a:lin ang="16200000" scaled="0"/>
            <a:tileRect/>
          </a:gra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213" name="Rectangle 212"/>
          <p:cNvSpPr/>
          <p:nvPr/>
        </p:nvSpPr>
        <p:spPr>
          <a:xfrm>
            <a:off x="136898" y="3262080"/>
            <a:ext cx="6612364" cy="3120383"/>
          </a:xfrm>
          <a:prstGeom prst="rect">
            <a:avLst/>
          </a:prstGeom>
          <a:solidFill>
            <a:schemeClr val="accent6">
              <a:lumMod val="75000"/>
              <a:alpha val="12000"/>
            </a:schemeClr>
          </a:solidFill>
          <a:ln w="3175">
            <a:solidFill>
              <a:schemeClr val="tx2">
                <a:lumMod val="60000"/>
                <a:lumOff val="40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258009" y="3333111"/>
            <a:ext cx="5558959" cy="2642963"/>
          </a:xfrm>
          <a:prstGeom prst="rect">
            <a:avLst/>
          </a:prstGeom>
          <a:gradFill flip="none" rotWithShape="1">
            <a:gsLst>
              <a:gs pos="0">
                <a:schemeClr val="accent3">
                  <a:tint val="100000"/>
                  <a:shade val="100000"/>
                  <a:satMod val="130000"/>
                  <a:alpha val="22000"/>
                </a:schemeClr>
              </a:gs>
              <a:gs pos="100000">
                <a:schemeClr val="accent3">
                  <a:tint val="50000"/>
                  <a:shade val="100000"/>
                  <a:satMod val="350000"/>
                  <a:alpha val="22000"/>
                </a:schemeClr>
              </a:gs>
            </a:gsLst>
            <a:lin ang="16200000" scaled="0"/>
            <a:tileRect/>
          </a:gra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cxnSp>
        <p:nvCxnSpPr>
          <p:cNvPr id="55" name="Straight Connector 54"/>
          <p:cNvCxnSpPr/>
          <p:nvPr/>
        </p:nvCxnSpPr>
        <p:spPr>
          <a:xfrm flipH="1">
            <a:off x="1571367" y="4478442"/>
            <a:ext cx="2320205" cy="0"/>
          </a:xfrm>
          <a:prstGeom prst="line">
            <a:avLst/>
          </a:prstGeom>
          <a:ln w="9525">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137770" y="82849"/>
            <a:ext cx="6612364" cy="3120383"/>
          </a:xfrm>
          <a:prstGeom prst="rect">
            <a:avLst/>
          </a:prstGeom>
          <a:gradFill flip="none" rotWithShape="1">
            <a:gsLst>
              <a:gs pos="0">
                <a:schemeClr val="accent1">
                  <a:tint val="100000"/>
                  <a:shade val="100000"/>
                  <a:satMod val="130000"/>
                  <a:alpha val="12000"/>
                </a:schemeClr>
              </a:gs>
              <a:gs pos="100000">
                <a:schemeClr val="accent1">
                  <a:tint val="50000"/>
                  <a:shade val="100000"/>
                  <a:satMod val="350000"/>
                  <a:alpha val="12000"/>
                </a:schemeClr>
              </a:gs>
            </a:gsLst>
            <a:lin ang="16200000" scaled="0"/>
            <a:tileRect/>
          </a:gradFill>
          <a:ln w="3175">
            <a:solidFill>
              <a:schemeClr val="tx2">
                <a:lumMod val="60000"/>
                <a:lumOff val="40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60625" y="439830"/>
            <a:ext cx="5558959" cy="2642963"/>
          </a:xfrm>
          <a:prstGeom prst="rect">
            <a:avLst/>
          </a:prstGeom>
          <a:gradFill flip="none" rotWithShape="1">
            <a:gsLst>
              <a:gs pos="0">
                <a:schemeClr val="accent3">
                  <a:tint val="100000"/>
                  <a:shade val="100000"/>
                  <a:satMod val="130000"/>
                  <a:alpha val="22000"/>
                </a:schemeClr>
              </a:gs>
              <a:gs pos="100000">
                <a:schemeClr val="accent3">
                  <a:tint val="50000"/>
                  <a:shade val="100000"/>
                  <a:satMod val="350000"/>
                  <a:alpha val="22000"/>
                </a:schemeClr>
              </a:gs>
            </a:gsLst>
            <a:lin ang="16200000" scaled="0"/>
            <a:tileRect/>
          </a:gra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2" name="Hexagon 1"/>
          <p:cNvSpPr/>
          <p:nvPr/>
        </p:nvSpPr>
        <p:spPr>
          <a:xfrm>
            <a:off x="535259" y="711913"/>
            <a:ext cx="723987" cy="565079"/>
          </a:xfrm>
          <a:prstGeom prst="hexagon">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600" dirty="0" smtClean="0">
                <a:solidFill>
                  <a:schemeClr val="tx1"/>
                </a:solidFill>
              </a:rPr>
              <a:t>Clas12 Detector</a:t>
            </a:r>
          </a:p>
          <a:p>
            <a:pPr algn="ctr"/>
            <a:r>
              <a:rPr lang="en-US" sz="400" dirty="0" smtClean="0">
                <a:solidFill>
                  <a:schemeClr val="tx1"/>
                </a:solidFill>
              </a:rPr>
              <a:t>Electronics</a:t>
            </a:r>
            <a:endParaRPr lang="en-US" sz="400" dirty="0">
              <a:solidFill>
                <a:schemeClr val="tx1"/>
              </a:solidFill>
            </a:endParaRPr>
          </a:p>
        </p:txBody>
      </p:sp>
      <p:sp>
        <p:nvSpPr>
          <p:cNvPr id="5" name="Rounded Rectangle 4"/>
          <p:cNvSpPr/>
          <p:nvPr/>
        </p:nvSpPr>
        <p:spPr>
          <a:xfrm>
            <a:off x="1571367" y="711913"/>
            <a:ext cx="702236" cy="565079"/>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900" dirty="0" smtClean="0">
              <a:solidFill>
                <a:schemeClr val="tx1"/>
              </a:solidFill>
            </a:endParaRPr>
          </a:p>
          <a:p>
            <a:pPr algn="ctr"/>
            <a:r>
              <a:rPr lang="en-US" sz="800" dirty="0" smtClean="0">
                <a:solidFill>
                  <a:schemeClr val="tx1"/>
                </a:solidFill>
              </a:rPr>
              <a:t>Trigger</a:t>
            </a:r>
          </a:p>
          <a:p>
            <a:pPr algn="ctr"/>
            <a:endParaRPr lang="en-US" sz="900" dirty="0">
              <a:solidFill>
                <a:schemeClr val="tx1"/>
              </a:solidFill>
            </a:endParaRPr>
          </a:p>
        </p:txBody>
      </p:sp>
      <p:sp>
        <p:nvSpPr>
          <p:cNvPr id="7" name="Rounded Rectangle 6"/>
          <p:cNvSpPr/>
          <p:nvPr/>
        </p:nvSpPr>
        <p:spPr>
          <a:xfrm>
            <a:off x="1571367" y="1417246"/>
            <a:ext cx="702236" cy="565079"/>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800" dirty="0" smtClean="0">
                <a:solidFill>
                  <a:schemeClr val="tx1"/>
                </a:solidFill>
              </a:rPr>
              <a:t>Slow Controls</a:t>
            </a:r>
            <a:endParaRPr lang="en-US" sz="800" dirty="0">
              <a:solidFill>
                <a:schemeClr val="tx1"/>
              </a:solidFill>
            </a:endParaRPr>
          </a:p>
        </p:txBody>
      </p:sp>
      <p:cxnSp>
        <p:nvCxnSpPr>
          <p:cNvPr id="10" name="Straight Arrow Connector 9"/>
          <p:cNvCxnSpPr/>
          <p:nvPr/>
        </p:nvCxnSpPr>
        <p:spPr>
          <a:xfrm>
            <a:off x="937660" y="1276992"/>
            <a:ext cx="4733" cy="315165"/>
          </a:xfrm>
          <a:prstGeom prst="straightConnector1">
            <a:avLst/>
          </a:prstGeom>
          <a:ln w="9525">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942393" y="1592157"/>
            <a:ext cx="633707"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2551211" y="845599"/>
            <a:ext cx="1020895" cy="995244"/>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000" dirty="0" smtClean="0">
                <a:solidFill>
                  <a:srgbClr val="000000"/>
                </a:solidFill>
              </a:rPr>
              <a:t>ET</a:t>
            </a:r>
          </a:p>
          <a:p>
            <a:pPr algn="ctr"/>
            <a:r>
              <a:rPr lang="en-US" sz="800" dirty="0" smtClean="0">
                <a:solidFill>
                  <a:srgbClr val="000000"/>
                </a:solidFill>
              </a:rPr>
              <a:t>Online Transient Data Storage</a:t>
            </a:r>
            <a:endParaRPr lang="en-US" sz="800" dirty="0">
              <a:solidFill>
                <a:srgbClr val="000000"/>
              </a:solidFill>
            </a:endParaRPr>
          </a:p>
        </p:txBody>
      </p:sp>
      <p:cxnSp>
        <p:nvCxnSpPr>
          <p:cNvPr id="33" name="Straight Connector 32"/>
          <p:cNvCxnSpPr>
            <a:stCxn id="7" idx="3"/>
          </p:cNvCxnSpPr>
          <p:nvPr/>
        </p:nvCxnSpPr>
        <p:spPr>
          <a:xfrm flipV="1">
            <a:off x="2273603" y="1537019"/>
            <a:ext cx="350530" cy="162767"/>
          </a:xfrm>
          <a:prstGeom prst="line">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6" name="Rounded Rectangle 35"/>
          <p:cNvSpPr/>
          <p:nvPr/>
        </p:nvSpPr>
        <p:spPr>
          <a:xfrm>
            <a:off x="1854962" y="2128540"/>
            <a:ext cx="702236" cy="1459557"/>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700" dirty="0" smtClean="0">
              <a:solidFill>
                <a:schemeClr val="tx1"/>
              </a:solidFill>
            </a:endParaRPr>
          </a:p>
          <a:p>
            <a:pPr algn="ctr"/>
            <a:r>
              <a:rPr lang="en-US" sz="700" dirty="0" smtClean="0">
                <a:solidFill>
                  <a:schemeClr val="tx1"/>
                </a:solidFill>
              </a:rPr>
              <a:t>Permanent</a:t>
            </a:r>
          </a:p>
          <a:p>
            <a:pPr algn="ctr"/>
            <a:r>
              <a:rPr lang="en-US" sz="700" dirty="0" smtClean="0">
                <a:solidFill>
                  <a:schemeClr val="tx1"/>
                </a:solidFill>
              </a:rPr>
              <a:t>Data Storage</a:t>
            </a:r>
          </a:p>
          <a:p>
            <a:pPr algn="ctr"/>
            <a:endParaRPr lang="en-US" sz="700" dirty="0">
              <a:solidFill>
                <a:schemeClr val="tx1"/>
              </a:solidFill>
            </a:endParaRPr>
          </a:p>
        </p:txBody>
      </p:sp>
      <p:sp>
        <p:nvSpPr>
          <p:cNvPr id="37" name="Rounded Rectangle 36"/>
          <p:cNvSpPr/>
          <p:nvPr/>
        </p:nvSpPr>
        <p:spPr>
          <a:xfrm>
            <a:off x="3821508" y="1412553"/>
            <a:ext cx="723151" cy="565079"/>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700" dirty="0" smtClean="0">
              <a:solidFill>
                <a:schemeClr val="tx1"/>
              </a:solidFill>
            </a:endParaRPr>
          </a:p>
          <a:p>
            <a:pPr algn="ctr"/>
            <a:r>
              <a:rPr lang="en-US" sz="800" dirty="0" smtClean="0">
                <a:solidFill>
                  <a:schemeClr val="tx1"/>
                </a:solidFill>
              </a:rPr>
              <a:t>Online</a:t>
            </a:r>
          </a:p>
          <a:p>
            <a:pPr algn="ctr"/>
            <a:r>
              <a:rPr lang="en-US" sz="800" dirty="0" smtClean="0">
                <a:solidFill>
                  <a:schemeClr val="tx1"/>
                </a:solidFill>
              </a:rPr>
              <a:t>EB</a:t>
            </a:r>
          </a:p>
          <a:p>
            <a:pPr algn="ctr"/>
            <a:r>
              <a:rPr lang="en-US" sz="800" dirty="0" smtClean="0">
                <a:solidFill>
                  <a:schemeClr val="tx1"/>
                </a:solidFill>
              </a:rPr>
              <a:t>Services</a:t>
            </a:r>
          </a:p>
          <a:p>
            <a:pPr algn="ctr"/>
            <a:endParaRPr lang="en-US" sz="700" dirty="0">
              <a:solidFill>
                <a:schemeClr val="tx1"/>
              </a:solidFill>
            </a:endParaRPr>
          </a:p>
        </p:txBody>
      </p:sp>
      <p:cxnSp>
        <p:nvCxnSpPr>
          <p:cNvPr id="45" name="Straight Connector 44"/>
          <p:cNvCxnSpPr>
            <a:stCxn id="37" idx="1"/>
          </p:cNvCxnSpPr>
          <p:nvPr/>
        </p:nvCxnSpPr>
        <p:spPr>
          <a:xfrm flipH="1" flipV="1">
            <a:off x="3480060" y="1586307"/>
            <a:ext cx="341448" cy="108786"/>
          </a:xfrm>
          <a:prstGeom prst="line">
            <a:avLst/>
          </a:prstGeom>
          <a:ln w="9525">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56" name="Rounded Rectangle 55"/>
          <p:cNvSpPr/>
          <p:nvPr/>
        </p:nvSpPr>
        <p:spPr>
          <a:xfrm>
            <a:off x="3821509" y="711913"/>
            <a:ext cx="702236" cy="565079"/>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700" dirty="0" smtClean="0">
                <a:solidFill>
                  <a:schemeClr val="tx1"/>
                </a:solidFill>
              </a:rPr>
              <a:t>Online Monitoring</a:t>
            </a:r>
          </a:p>
          <a:p>
            <a:pPr algn="ctr"/>
            <a:r>
              <a:rPr lang="en-US" sz="700" dirty="0" smtClean="0">
                <a:solidFill>
                  <a:schemeClr val="tx1"/>
                </a:solidFill>
              </a:rPr>
              <a:t>Services</a:t>
            </a:r>
            <a:endParaRPr lang="en-US" sz="700" dirty="0">
              <a:solidFill>
                <a:schemeClr val="tx1"/>
              </a:solidFill>
            </a:endParaRPr>
          </a:p>
        </p:txBody>
      </p:sp>
      <p:cxnSp>
        <p:nvCxnSpPr>
          <p:cNvPr id="58" name="Straight Connector 57"/>
          <p:cNvCxnSpPr>
            <a:endCxn id="25" idx="6"/>
          </p:cNvCxnSpPr>
          <p:nvPr/>
        </p:nvCxnSpPr>
        <p:spPr>
          <a:xfrm flipH="1">
            <a:off x="3572106" y="1343221"/>
            <a:ext cx="1134866" cy="0"/>
          </a:xfrm>
          <a:prstGeom prst="line">
            <a:avLst/>
          </a:prstGeom>
          <a:ln w="9525">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61" name="Rounded Rectangle 60"/>
          <p:cNvSpPr/>
          <p:nvPr/>
        </p:nvSpPr>
        <p:spPr>
          <a:xfrm>
            <a:off x="4894733" y="1417246"/>
            <a:ext cx="783206" cy="565079"/>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700" dirty="0" smtClean="0">
              <a:solidFill>
                <a:schemeClr val="tx1"/>
              </a:solidFill>
            </a:endParaRPr>
          </a:p>
          <a:p>
            <a:pPr algn="ctr"/>
            <a:r>
              <a:rPr lang="en-US" sz="700" dirty="0" smtClean="0">
                <a:solidFill>
                  <a:schemeClr val="tx1"/>
                </a:solidFill>
              </a:rPr>
              <a:t>Event</a:t>
            </a:r>
          </a:p>
          <a:p>
            <a:pPr algn="ctr"/>
            <a:r>
              <a:rPr lang="en-US" sz="700" dirty="0" smtClean="0">
                <a:solidFill>
                  <a:schemeClr val="tx1"/>
                </a:solidFill>
              </a:rPr>
              <a:t>Visualization</a:t>
            </a:r>
          </a:p>
          <a:p>
            <a:pPr algn="ctr"/>
            <a:r>
              <a:rPr lang="en-US" sz="700" dirty="0" smtClean="0">
                <a:solidFill>
                  <a:schemeClr val="tx1"/>
                </a:solidFill>
              </a:rPr>
              <a:t>Services</a:t>
            </a:r>
          </a:p>
          <a:p>
            <a:pPr algn="ctr"/>
            <a:endParaRPr lang="en-US" sz="400" dirty="0" smtClean="0">
              <a:solidFill>
                <a:schemeClr val="tx1"/>
              </a:solidFill>
            </a:endParaRPr>
          </a:p>
          <a:p>
            <a:pPr algn="ctr"/>
            <a:endParaRPr lang="en-US" sz="700" dirty="0">
              <a:solidFill>
                <a:schemeClr val="tx1"/>
              </a:solidFill>
            </a:endParaRPr>
          </a:p>
        </p:txBody>
      </p:sp>
      <p:cxnSp>
        <p:nvCxnSpPr>
          <p:cNvPr id="63" name="Straight Connector 62"/>
          <p:cNvCxnSpPr>
            <a:stCxn id="25" idx="4"/>
            <a:endCxn id="65" idx="0"/>
          </p:cNvCxnSpPr>
          <p:nvPr/>
        </p:nvCxnSpPr>
        <p:spPr>
          <a:xfrm flipH="1">
            <a:off x="3018758" y="1840843"/>
            <a:ext cx="42901" cy="287697"/>
          </a:xfrm>
          <a:prstGeom prst="line">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65" name="Rounded Rectangle 64"/>
          <p:cNvSpPr/>
          <p:nvPr/>
        </p:nvSpPr>
        <p:spPr>
          <a:xfrm>
            <a:off x="2624133" y="2128540"/>
            <a:ext cx="789249" cy="565079"/>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800" dirty="0" smtClean="0">
              <a:solidFill>
                <a:schemeClr val="tx1"/>
              </a:solidFill>
            </a:endParaRPr>
          </a:p>
          <a:p>
            <a:pPr algn="ctr"/>
            <a:r>
              <a:rPr lang="en-US" sz="800" dirty="0" smtClean="0">
                <a:solidFill>
                  <a:schemeClr val="tx1"/>
                </a:solidFill>
              </a:rPr>
              <a:t>Online</a:t>
            </a:r>
          </a:p>
          <a:p>
            <a:pPr algn="ctr"/>
            <a:r>
              <a:rPr lang="en-US" sz="800" dirty="0" smtClean="0">
                <a:solidFill>
                  <a:schemeClr val="tx1"/>
                </a:solidFill>
              </a:rPr>
              <a:t>Calibration</a:t>
            </a:r>
          </a:p>
          <a:p>
            <a:pPr algn="ctr"/>
            <a:r>
              <a:rPr lang="en-US" sz="800" dirty="0" smtClean="0">
                <a:solidFill>
                  <a:schemeClr val="tx1"/>
                </a:solidFill>
              </a:rPr>
              <a:t>Services</a:t>
            </a:r>
          </a:p>
          <a:p>
            <a:pPr algn="ctr"/>
            <a:endParaRPr lang="en-US" sz="500" dirty="0" smtClean="0">
              <a:solidFill>
                <a:schemeClr val="tx1"/>
              </a:solidFill>
            </a:endParaRPr>
          </a:p>
          <a:p>
            <a:pPr algn="ctr"/>
            <a:endParaRPr lang="en-US" sz="800" dirty="0">
              <a:solidFill>
                <a:schemeClr val="tx1"/>
              </a:solidFill>
            </a:endParaRPr>
          </a:p>
        </p:txBody>
      </p:sp>
      <p:cxnSp>
        <p:nvCxnSpPr>
          <p:cNvPr id="77" name="Straight Connector 76"/>
          <p:cNvCxnSpPr>
            <a:endCxn id="56" idx="1"/>
          </p:cNvCxnSpPr>
          <p:nvPr/>
        </p:nvCxnSpPr>
        <p:spPr>
          <a:xfrm flipV="1">
            <a:off x="3528490" y="994453"/>
            <a:ext cx="293019" cy="184057"/>
          </a:xfrm>
          <a:prstGeom prst="line">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a:stCxn id="65" idx="3"/>
          </p:cNvCxnSpPr>
          <p:nvPr/>
        </p:nvCxnSpPr>
        <p:spPr>
          <a:xfrm>
            <a:off x="3413382" y="2411080"/>
            <a:ext cx="219789" cy="0"/>
          </a:xfrm>
          <a:prstGeom prst="line">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86" name="Rounded Rectangle 85"/>
          <p:cNvSpPr/>
          <p:nvPr/>
        </p:nvSpPr>
        <p:spPr>
          <a:xfrm>
            <a:off x="3651342" y="2865686"/>
            <a:ext cx="740917" cy="722411"/>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800" dirty="0" smtClean="0">
              <a:solidFill>
                <a:schemeClr val="tx1"/>
              </a:solidFill>
            </a:endParaRPr>
          </a:p>
          <a:p>
            <a:pPr algn="ctr"/>
            <a:r>
              <a:rPr lang="en-US" sz="800" dirty="0" smtClean="0">
                <a:solidFill>
                  <a:schemeClr val="tx1"/>
                </a:solidFill>
              </a:rPr>
              <a:t>Calibration</a:t>
            </a:r>
          </a:p>
          <a:p>
            <a:pPr algn="ctr"/>
            <a:r>
              <a:rPr lang="en-US" sz="800" dirty="0" smtClean="0">
                <a:solidFill>
                  <a:schemeClr val="tx1"/>
                </a:solidFill>
              </a:rPr>
              <a:t>Database</a:t>
            </a:r>
          </a:p>
          <a:p>
            <a:pPr algn="ctr"/>
            <a:endParaRPr lang="en-US" sz="800" dirty="0">
              <a:solidFill>
                <a:schemeClr val="tx1"/>
              </a:solidFill>
            </a:endParaRPr>
          </a:p>
        </p:txBody>
      </p:sp>
      <p:cxnSp>
        <p:nvCxnSpPr>
          <p:cNvPr id="106" name="Straight Connector 105"/>
          <p:cNvCxnSpPr/>
          <p:nvPr/>
        </p:nvCxnSpPr>
        <p:spPr>
          <a:xfrm>
            <a:off x="4706972" y="1343221"/>
            <a:ext cx="0" cy="243086"/>
          </a:xfrm>
          <a:prstGeom prst="line">
            <a:avLst/>
          </a:prstGeom>
          <a:ln w="9525">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a:off x="4706972" y="1586307"/>
            <a:ext cx="187761" cy="0"/>
          </a:xfrm>
          <a:prstGeom prst="line">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4523745" y="1742371"/>
            <a:ext cx="370988" cy="0"/>
          </a:xfrm>
          <a:prstGeom prst="line">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V="1">
            <a:off x="4124717" y="2693619"/>
            <a:ext cx="0" cy="172067"/>
          </a:xfrm>
          <a:prstGeom prst="line">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7" name="Rounded Rectangle 116"/>
          <p:cNvSpPr/>
          <p:nvPr/>
        </p:nvSpPr>
        <p:spPr>
          <a:xfrm>
            <a:off x="887060" y="2850951"/>
            <a:ext cx="757569" cy="737146"/>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800" dirty="0" smtClean="0">
              <a:solidFill>
                <a:schemeClr val="tx1"/>
              </a:solidFill>
            </a:endParaRPr>
          </a:p>
          <a:p>
            <a:pPr algn="ctr"/>
            <a:r>
              <a:rPr lang="en-US" sz="800" dirty="0" smtClean="0">
                <a:solidFill>
                  <a:schemeClr val="tx1"/>
                </a:solidFill>
              </a:rPr>
              <a:t>Conditions</a:t>
            </a:r>
          </a:p>
          <a:p>
            <a:pPr algn="ctr"/>
            <a:r>
              <a:rPr lang="en-US" sz="800" dirty="0" smtClean="0">
                <a:solidFill>
                  <a:schemeClr val="tx1"/>
                </a:solidFill>
              </a:rPr>
              <a:t>Database</a:t>
            </a:r>
          </a:p>
          <a:p>
            <a:pPr algn="ctr"/>
            <a:endParaRPr lang="en-US" sz="800" dirty="0">
              <a:solidFill>
                <a:schemeClr val="tx1"/>
              </a:solidFill>
            </a:endParaRPr>
          </a:p>
        </p:txBody>
      </p:sp>
      <p:cxnSp>
        <p:nvCxnSpPr>
          <p:cNvPr id="122" name="Straight Connector 121"/>
          <p:cNvCxnSpPr/>
          <p:nvPr/>
        </p:nvCxnSpPr>
        <p:spPr>
          <a:xfrm flipV="1">
            <a:off x="1322199" y="1800045"/>
            <a:ext cx="0" cy="328495"/>
          </a:xfrm>
          <a:prstGeom prst="line">
            <a:avLst/>
          </a:prstGeom>
          <a:ln w="9525">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124" name="Straight Arrow Connector 123"/>
          <p:cNvCxnSpPr/>
          <p:nvPr/>
        </p:nvCxnSpPr>
        <p:spPr>
          <a:xfrm>
            <a:off x="1322199" y="1801566"/>
            <a:ext cx="249168"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flipH="1">
            <a:off x="509638" y="2411080"/>
            <a:ext cx="428022" cy="0"/>
          </a:xfrm>
          <a:prstGeom prst="line">
            <a:avLst/>
          </a:prstGeom>
          <a:ln w="9525">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flipV="1">
            <a:off x="509638" y="601500"/>
            <a:ext cx="0" cy="1809580"/>
          </a:xfrm>
          <a:prstGeom prst="line">
            <a:avLst/>
          </a:prstGeom>
          <a:ln w="9525">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509638" y="601500"/>
            <a:ext cx="1412847" cy="0"/>
          </a:xfrm>
          <a:prstGeom prst="line">
            <a:avLst/>
          </a:prstGeom>
          <a:ln w="9525">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35" name="Straight Arrow Connector 134"/>
          <p:cNvCxnSpPr>
            <a:endCxn id="5" idx="0"/>
          </p:cNvCxnSpPr>
          <p:nvPr/>
        </p:nvCxnSpPr>
        <p:spPr>
          <a:xfrm>
            <a:off x="1922485" y="601500"/>
            <a:ext cx="0" cy="110413"/>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 name="Right Arrow 3"/>
          <p:cNvSpPr/>
          <p:nvPr/>
        </p:nvSpPr>
        <p:spPr>
          <a:xfrm>
            <a:off x="1259247" y="900046"/>
            <a:ext cx="312120" cy="183378"/>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38" name="Right Arrow 37"/>
          <p:cNvSpPr/>
          <p:nvPr/>
        </p:nvSpPr>
        <p:spPr>
          <a:xfrm>
            <a:off x="2303571" y="910851"/>
            <a:ext cx="319278" cy="183378"/>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40" name="Right Arrow 39"/>
          <p:cNvSpPr/>
          <p:nvPr/>
        </p:nvSpPr>
        <p:spPr>
          <a:xfrm rot="7858833">
            <a:off x="2386167" y="1830856"/>
            <a:ext cx="441215" cy="186061"/>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41" name="Rounded Rectangle 40"/>
          <p:cNvSpPr/>
          <p:nvPr/>
        </p:nvSpPr>
        <p:spPr>
          <a:xfrm>
            <a:off x="3647873" y="2128540"/>
            <a:ext cx="702236" cy="565079"/>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700" dirty="0" smtClean="0">
                <a:solidFill>
                  <a:schemeClr val="tx1"/>
                </a:solidFill>
              </a:rPr>
              <a:t> Geometry </a:t>
            </a:r>
          </a:p>
          <a:p>
            <a:pPr algn="ctr"/>
            <a:r>
              <a:rPr lang="en-US" sz="700" dirty="0" smtClean="0">
                <a:solidFill>
                  <a:schemeClr val="tx1"/>
                </a:solidFill>
              </a:rPr>
              <a:t>Calibration </a:t>
            </a:r>
          </a:p>
          <a:p>
            <a:pPr algn="ctr"/>
            <a:r>
              <a:rPr lang="en-US" sz="700" dirty="0" smtClean="0">
                <a:solidFill>
                  <a:schemeClr val="tx1"/>
                </a:solidFill>
              </a:rPr>
              <a:t>Services</a:t>
            </a:r>
            <a:endParaRPr lang="en-US" sz="700" dirty="0">
              <a:solidFill>
                <a:schemeClr val="tx1"/>
              </a:solidFill>
            </a:endParaRPr>
          </a:p>
        </p:txBody>
      </p:sp>
      <p:cxnSp>
        <p:nvCxnSpPr>
          <p:cNvPr id="42" name="Straight Connector 41"/>
          <p:cNvCxnSpPr/>
          <p:nvPr/>
        </p:nvCxnSpPr>
        <p:spPr>
          <a:xfrm flipV="1">
            <a:off x="4000858" y="1982325"/>
            <a:ext cx="1603" cy="150908"/>
          </a:xfrm>
          <a:prstGeom prst="line">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3" name="Rounded Rectangle 42"/>
          <p:cNvSpPr/>
          <p:nvPr/>
        </p:nvSpPr>
        <p:spPr>
          <a:xfrm>
            <a:off x="942392" y="2132885"/>
            <a:ext cx="815871" cy="565079"/>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800" dirty="0" smtClean="0">
                <a:solidFill>
                  <a:schemeClr val="tx1"/>
                </a:solidFill>
              </a:rPr>
              <a:t> Run Conditions  </a:t>
            </a:r>
          </a:p>
          <a:p>
            <a:pPr algn="ctr"/>
            <a:r>
              <a:rPr lang="en-US" sz="800" dirty="0" smtClean="0">
                <a:solidFill>
                  <a:schemeClr val="tx1"/>
                </a:solidFill>
              </a:rPr>
              <a:t>Services</a:t>
            </a:r>
            <a:endParaRPr lang="en-US" sz="600" dirty="0">
              <a:solidFill>
                <a:schemeClr val="tx1"/>
              </a:solidFill>
            </a:endParaRPr>
          </a:p>
        </p:txBody>
      </p:sp>
      <p:cxnSp>
        <p:nvCxnSpPr>
          <p:cNvPr id="44" name="Straight Connector 43"/>
          <p:cNvCxnSpPr/>
          <p:nvPr/>
        </p:nvCxnSpPr>
        <p:spPr>
          <a:xfrm flipV="1">
            <a:off x="3891572" y="2697964"/>
            <a:ext cx="0" cy="167722"/>
          </a:xfrm>
          <a:prstGeom prst="line">
            <a:avLst/>
          </a:prstGeom>
          <a:ln w="9525">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V="1">
            <a:off x="1173355" y="2678884"/>
            <a:ext cx="0" cy="172067"/>
          </a:xfrm>
          <a:prstGeom prst="line">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V="1">
            <a:off x="1388483" y="2693619"/>
            <a:ext cx="0" cy="167722"/>
          </a:xfrm>
          <a:prstGeom prst="line">
            <a:avLst/>
          </a:prstGeom>
          <a:ln w="9525">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51" name="Rectangle 50"/>
          <p:cNvSpPr/>
          <p:nvPr/>
        </p:nvSpPr>
        <p:spPr>
          <a:xfrm>
            <a:off x="6289476" y="439830"/>
            <a:ext cx="320993" cy="2642963"/>
          </a:xfrm>
          <a:prstGeom prst="rect">
            <a:avLst/>
          </a:prstGeom>
          <a:gradFill flip="none" rotWithShape="1">
            <a:gsLst>
              <a:gs pos="0">
                <a:schemeClr val="accent3">
                  <a:tint val="100000"/>
                  <a:shade val="100000"/>
                  <a:satMod val="130000"/>
                  <a:alpha val="22000"/>
                </a:schemeClr>
              </a:gs>
              <a:gs pos="100000">
                <a:schemeClr val="accent3">
                  <a:tint val="50000"/>
                  <a:shade val="100000"/>
                  <a:satMod val="350000"/>
                  <a:alpha val="22000"/>
                </a:schemeClr>
              </a:gs>
            </a:gsLst>
            <a:lin ang="16200000" scaled="0"/>
            <a:tileRect/>
          </a:gra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17" name="TextBox 16"/>
          <p:cNvSpPr txBox="1"/>
          <p:nvPr/>
        </p:nvSpPr>
        <p:spPr>
          <a:xfrm rot="16200000">
            <a:off x="6003311" y="1670751"/>
            <a:ext cx="830219" cy="230832"/>
          </a:xfrm>
          <a:prstGeom prst="rect">
            <a:avLst/>
          </a:prstGeom>
          <a:noFill/>
        </p:spPr>
        <p:txBody>
          <a:bodyPr wrap="none" rtlCol="0">
            <a:spAutoFit/>
          </a:bodyPr>
          <a:lstStyle/>
          <a:p>
            <a:r>
              <a:rPr lang="en-US" sz="900" dirty="0" smtClean="0"/>
              <a:t>Cloud Control</a:t>
            </a:r>
            <a:endParaRPr lang="en-US" sz="900" dirty="0"/>
          </a:p>
        </p:txBody>
      </p:sp>
      <p:sp>
        <p:nvSpPr>
          <p:cNvPr id="53" name="Rectangle 52"/>
          <p:cNvSpPr/>
          <p:nvPr/>
        </p:nvSpPr>
        <p:spPr>
          <a:xfrm>
            <a:off x="5898222" y="1741539"/>
            <a:ext cx="319204" cy="1339536"/>
          </a:xfrm>
          <a:prstGeom prst="rect">
            <a:avLst/>
          </a:prstGeom>
          <a:gradFill flip="none" rotWithShape="1">
            <a:gsLst>
              <a:gs pos="0">
                <a:schemeClr val="accent3">
                  <a:tint val="100000"/>
                  <a:shade val="100000"/>
                  <a:satMod val="130000"/>
                  <a:alpha val="22000"/>
                </a:schemeClr>
              </a:gs>
              <a:gs pos="100000">
                <a:schemeClr val="accent3">
                  <a:tint val="50000"/>
                  <a:shade val="100000"/>
                  <a:satMod val="350000"/>
                  <a:alpha val="22000"/>
                </a:schemeClr>
              </a:gs>
            </a:gsLst>
            <a:lin ang="16200000" scaled="0"/>
            <a:tileRect/>
          </a:gra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54" name="Rectangle 53"/>
          <p:cNvSpPr/>
          <p:nvPr/>
        </p:nvSpPr>
        <p:spPr>
          <a:xfrm>
            <a:off x="5893604" y="460452"/>
            <a:ext cx="320076" cy="1234641"/>
          </a:xfrm>
          <a:prstGeom prst="rect">
            <a:avLst/>
          </a:prstGeom>
          <a:gradFill flip="none" rotWithShape="1">
            <a:gsLst>
              <a:gs pos="0">
                <a:schemeClr val="accent3">
                  <a:tint val="100000"/>
                  <a:shade val="100000"/>
                  <a:satMod val="130000"/>
                  <a:alpha val="22000"/>
                </a:schemeClr>
              </a:gs>
              <a:gs pos="100000">
                <a:schemeClr val="accent3">
                  <a:tint val="50000"/>
                  <a:shade val="100000"/>
                  <a:satMod val="350000"/>
                  <a:alpha val="22000"/>
                </a:schemeClr>
              </a:gs>
            </a:gsLst>
            <a:lin ang="16200000" scaled="0"/>
            <a:tileRect/>
          </a:gra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18" name="TextBox 17"/>
          <p:cNvSpPr txBox="1"/>
          <p:nvPr/>
        </p:nvSpPr>
        <p:spPr>
          <a:xfrm rot="16200000">
            <a:off x="5480201" y="980663"/>
            <a:ext cx="1112335" cy="230832"/>
          </a:xfrm>
          <a:prstGeom prst="rect">
            <a:avLst/>
          </a:prstGeom>
          <a:noFill/>
        </p:spPr>
        <p:txBody>
          <a:bodyPr wrap="none" rtlCol="0">
            <a:spAutoFit/>
          </a:bodyPr>
          <a:lstStyle/>
          <a:p>
            <a:r>
              <a:rPr lang="en-US" sz="900" dirty="0" smtClean="0"/>
              <a:t>Service Registration</a:t>
            </a:r>
            <a:endParaRPr lang="en-US" sz="900" dirty="0"/>
          </a:p>
        </p:txBody>
      </p:sp>
      <p:sp>
        <p:nvSpPr>
          <p:cNvPr id="19" name="TextBox 18"/>
          <p:cNvSpPr txBox="1"/>
          <p:nvPr/>
        </p:nvSpPr>
        <p:spPr>
          <a:xfrm rot="16200000">
            <a:off x="5588570" y="2283261"/>
            <a:ext cx="895591" cy="230832"/>
          </a:xfrm>
          <a:prstGeom prst="rect">
            <a:avLst/>
          </a:prstGeom>
          <a:noFill/>
        </p:spPr>
        <p:txBody>
          <a:bodyPr wrap="none" rtlCol="0">
            <a:spAutoFit/>
          </a:bodyPr>
          <a:lstStyle/>
          <a:p>
            <a:r>
              <a:rPr lang="en-US" sz="900" dirty="0" smtClean="0"/>
              <a:t>Service Control</a:t>
            </a:r>
            <a:endParaRPr lang="en-US" sz="900" dirty="0"/>
          </a:p>
        </p:txBody>
      </p:sp>
      <p:sp>
        <p:nvSpPr>
          <p:cNvPr id="21" name="TextBox 20"/>
          <p:cNvSpPr txBox="1"/>
          <p:nvPr/>
        </p:nvSpPr>
        <p:spPr>
          <a:xfrm>
            <a:off x="260625" y="142941"/>
            <a:ext cx="856174" cy="246221"/>
          </a:xfrm>
          <a:prstGeom prst="rect">
            <a:avLst/>
          </a:prstGeom>
          <a:noFill/>
        </p:spPr>
        <p:txBody>
          <a:bodyPr wrap="none" rtlCol="0">
            <a:spAutoFit/>
          </a:bodyPr>
          <a:lstStyle/>
          <a:p>
            <a:r>
              <a:rPr lang="en-US" sz="1000" dirty="0" smtClean="0">
                <a:solidFill>
                  <a:schemeClr val="accent1">
                    <a:lumMod val="60000"/>
                    <a:lumOff val="40000"/>
                  </a:schemeClr>
                </a:solidFill>
              </a:rPr>
              <a:t>Online Cloud</a:t>
            </a:r>
            <a:endParaRPr lang="en-US" sz="1000" dirty="0">
              <a:solidFill>
                <a:schemeClr val="accent1">
                  <a:lumMod val="60000"/>
                  <a:lumOff val="40000"/>
                </a:schemeClr>
              </a:solidFill>
            </a:endParaRPr>
          </a:p>
        </p:txBody>
      </p:sp>
      <p:sp>
        <p:nvSpPr>
          <p:cNvPr id="24" name="Round Diagonal Corner Rectangle 23"/>
          <p:cNvSpPr/>
          <p:nvPr/>
        </p:nvSpPr>
        <p:spPr>
          <a:xfrm>
            <a:off x="4706972" y="2383643"/>
            <a:ext cx="889997" cy="406088"/>
          </a:xfrm>
          <a:prstGeom prst="round2Diag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700" dirty="0" smtClean="0">
                <a:solidFill>
                  <a:schemeClr val="tx1"/>
                </a:solidFill>
              </a:rPr>
              <a:t>Online Application</a:t>
            </a:r>
          </a:p>
          <a:p>
            <a:pPr algn="ctr"/>
            <a:r>
              <a:rPr lang="en-US" sz="700" dirty="0" smtClean="0">
                <a:solidFill>
                  <a:schemeClr val="tx1"/>
                </a:solidFill>
              </a:rPr>
              <a:t>Orchestrator</a:t>
            </a:r>
            <a:endParaRPr lang="en-US" sz="700" dirty="0">
              <a:solidFill>
                <a:schemeClr val="tx1"/>
              </a:solidFill>
            </a:endParaRPr>
          </a:p>
        </p:txBody>
      </p:sp>
      <p:sp>
        <p:nvSpPr>
          <p:cNvPr id="105" name="Rectangle 104"/>
          <p:cNvSpPr/>
          <p:nvPr/>
        </p:nvSpPr>
        <p:spPr>
          <a:xfrm>
            <a:off x="6289476" y="3334387"/>
            <a:ext cx="320993" cy="2642963"/>
          </a:xfrm>
          <a:prstGeom prst="rect">
            <a:avLst/>
          </a:prstGeom>
          <a:gradFill flip="none" rotWithShape="1">
            <a:gsLst>
              <a:gs pos="0">
                <a:schemeClr val="accent3">
                  <a:tint val="100000"/>
                  <a:shade val="100000"/>
                  <a:satMod val="130000"/>
                  <a:alpha val="22000"/>
                </a:schemeClr>
              </a:gs>
              <a:gs pos="100000">
                <a:schemeClr val="accent3">
                  <a:tint val="50000"/>
                  <a:shade val="100000"/>
                  <a:satMod val="350000"/>
                  <a:alpha val="22000"/>
                </a:schemeClr>
              </a:gs>
            </a:gsLst>
            <a:lin ang="16200000" scaled="0"/>
            <a:tileRect/>
          </a:gra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107" name="TextBox 106"/>
          <p:cNvSpPr txBox="1"/>
          <p:nvPr/>
        </p:nvSpPr>
        <p:spPr>
          <a:xfrm rot="16200000">
            <a:off x="6003311" y="4565308"/>
            <a:ext cx="830219" cy="230832"/>
          </a:xfrm>
          <a:prstGeom prst="rect">
            <a:avLst/>
          </a:prstGeom>
          <a:noFill/>
        </p:spPr>
        <p:txBody>
          <a:bodyPr wrap="none" rtlCol="0">
            <a:spAutoFit/>
          </a:bodyPr>
          <a:lstStyle/>
          <a:p>
            <a:r>
              <a:rPr lang="en-US" sz="900" dirty="0" smtClean="0"/>
              <a:t>Cloud Control</a:t>
            </a:r>
            <a:endParaRPr lang="en-US" sz="900" dirty="0"/>
          </a:p>
        </p:txBody>
      </p:sp>
      <p:sp>
        <p:nvSpPr>
          <p:cNvPr id="108" name="Rectangle 107"/>
          <p:cNvSpPr/>
          <p:nvPr/>
        </p:nvSpPr>
        <p:spPr>
          <a:xfrm>
            <a:off x="5898222" y="4636096"/>
            <a:ext cx="319204" cy="1339536"/>
          </a:xfrm>
          <a:prstGeom prst="rect">
            <a:avLst/>
          </a:prstGeom>
          <a:gradFill flip="none" rotWithShape="1">
            <a:gsLst>
              <a:gs pos="0">
                <a:schemeClr val="accent3">
                  <a:tint val="100000"/>
                  <a:shade val="100000"/>
                  <a:satMod val="130000"/>
                  <a:alpha val="22000"/>
                </a:schemeClr>
              </a:gs>
              <a:gs pos="100000">
                <a:schemeClr val="accent3">
                  <a:tint val="50000"/>
                  <a:shade val="100000"/>
                  <a:satMod val="350000"/>
                  <a:alpha val="22000"/>
                </a:schemeClr>
              </a:gs>
            </a:gsLst>
            <a:lin ang="16200000" scaled="0"/>
            <a:tileRect/>
          </a:gra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109" name="Rectangle 108"/>
          <p:cNvSpPr/>
          <p:nvPr/>
        </p:nvSpPr>
        <p:spPr>
          <a:xfrm>
            <a:off x="5893604" y="3355009"/>
            <a:ext cx="320076" cy="1234641"/>
          </a:xfrm>
          <a:prstGeom prst="rect">
            <a:avLst/>
          </a:prstGeom>
          <a:gradFill flip="none" rotWithShape="1">
            <a:gsLst>
              <a:gs pos="0">
                <a:schemeClr val="accent3">
                  <a:tint val="100000"/>
                  <a:shade val="100000"/>
                  <a:satMod val="130000"/>
                  <a:alpha val="22000"/>
                </a:schemeClr>
              </a:gs>
              <a:gs pos="100000">
                <a:schemeClr val="accent3">
                  <a:tint val="50000"/>
                  <a:shade val="100000"/>
                  <a:satMod val="350000"/>
                  <a:alpha val="22000"/>
                </a:schemeClr>
              </a:gs>
            </a:gsLst>
            <a:lin ang="16200000" scaled="0"/>
            <a:tileRect/>
          </a:gra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111" name="TextBox 110"/>
          <p:cNvSpPr txBox="1"/>
          <p:nvPr/>
        </p:nvSpPr>
        <p:spPr>
          <a:xfrm rot="16200000">
            <a:off x="5480201" y="3875220"/>
            <a:ext cx="1112335" cy="230832"/>
          </a:xfrm>
          <a:prstGeom prst="rect">
            <a:avLst/>
          </a:prstGeom>
          <a:noFill/>
        </p:spPr>
        <p:txBody>
          <a:bodyPr wrap="none" rtlCol="0">
            <a:spAutoFit/>
          </a:bodyPr>
          <a:lstStyle/>
          <a:p>
            <a:r>
              <a:rPr lang="en-US" sz="900" dirty="0" smtClean="0"/>
              <a:t>Service Registration</a:t>
            </a:r>
            <a:endParaRPr lang="en-US" sz="900" dirty="0"/>
          </a:p>
        </p:txBody>
      </p:sp>
      <p:sp>
        <p:nvSpPr>
          <p:cNvPr id="113" name="TextBox 112"/>
          <p:cNvSpPr txBox="1"/>
          <p:nvPr/>
        </p:nvSpPr>
        <p:spPr>
          <a:xfrm rot="16200000">
            <a:off x="5588570" y="5177818"/>
            <a:ext cx="895591" cy="230832"/>
          </a:xfrm>
          <a:prstGeom prst="rect">
            <a:avLst/>
          </a:prstGeom>
          <a:noFill/>
        </p:spPr>
        <p:txBody>
          <a:bodyPr wrap="none" rtlCol="0">
            <a:spAutoFit/>
          </a:bodyPr>
          <a:lstStyle/>
          <a:p>
            <a:r>
              <a:rPr lang="en-US" sz="900" dirty="0" smtClean="0"/>
              <a:t>Service Control</a:t>
            </a:r>
            <a:endParaRPr lang="en-US" sz="900" dirty="0"/>
          </a:p>
        </p:txBody>
      </p:sp>
      <p:sp>
        <p:nvSpPr>
          <p:cNvPr id="115" name="Round Diagonal Corner Rectangle 114"/>
          <p:cNvSpPr/>
          <p:nvPr/>
        </p:nvSpPr>
        <p:spPr>
          <a:xfrm>
            <a:off x="1922485" y="3798714"/>
            <a:ext cx="1195277" cy="585560"/>
          </a:xfrm>
          <a:prstGeom prst="round2Diag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700" dirty="0" smtClean="0">
                <a:solidFill>
                  <a:schemeClr val="tx1"/>
                </a:solidFill>
              </a:rPr>
              <a:t>Physics Data Processing </a:t>
            </a:r>
          </a:p>
          <a:p>
            <a:pPr algn="ctr"/>
            <a:r>
              <a:rPr lang="en-US" sz="700" dirty="0" smtClean="0">
                <a:solidFill>
                  <a:schemeClr val="tx1"/>
                </a:solidFill>
              </a:rPr>
              <a:t> Application Orchestrator</a:t>
            </a:r>
            <a:endParaRPr lang="en-US" sz="700" dirty="0">
              <a:solidFill>
                <a:schemeClr val="tx1"/>
              </a:solidFill>
            </a:endParaRPr>
          </a:p>
        </p:txBody>
      </p:sp>
      <p:sp>
        <p:nvSpPr>
          <p:cNvPr id="118" name="Hexagon 117"/>
          <p:cNvSpPr/>
          <p:nvPr/>
        </p:nvSpPr>
        <p:spPr>
          <a:xfrm>
            <a:off x="429860" y="4585397"/>
            <a:ext cx="669265" cy="506189"/>
          </a:xfrm>
          <a:prstGeom prst="hexagon">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600" dirty="0" err="1" smtClean="0">
                <a:solidFill>
                  <a:schemeClr val="tx1"/>
                </a:solidFill>
              </a:rPr>
              <a:t>Geant</a:t>
            </a:r>
            <a:r>
              <a:rPr lang="en-US" sz="600" dirty="0" smtClean="0">
                <a:solidFill>
                  <a:schemeClr val="tx1"/>
                </a:solidFill>
              </a:rPr>
              <a:t> 4</a:t>
            </a:r>
            <a:endParaRPr lang="en-US" sz="500" dirty="0">
              <a:solidFill>
                <a:schemeClr val="tx1"/>
              </a:solidFill>
            </a:endParaRPr>
          </a:p>
        </p:txBody>
      </p:sp>
      <p:sp>
        <p:nvSpPr>
          <p:cNvPr id="119" name="Rounded Rectangle 118"/>
          <p:cNvSpPr/>
          <p:nvPr/>
        </p:nvSpPr>
        <p:spPr>
          <a:xfrm>
            <a:off x="335848" y="5316085"/>
            <a:ext cx="780951" cy="565079"/>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800" dirty="0" smtClean="0">
                <a:solidFill>
                  <a:schemeClr val="tx1"/>
                </a:solidFill>
              </a:rPr>
              <a:t>GEMC</a:t>
            </a:r>
          </a:p>
          <a:p>
            <a:pPr algn="ctr"/>
            <a:r>
              <a:rPr lang="en-US" sz="800" dirty="0" smtClean="0">
                <a:solidFill>
                  <a:schemeClr val="tx1"/>
                </a:solidFill>
              </a:rPr>
              <a:t>Simulation</a:t>
            </a:r>
            <a:endParaRPr lang="en-US" sz="800" dirty="0">
              <a:solidFill>
                <a:schemeClr val="tx1"/>
              </a:solidFill>
            </a:endParaRPr>
          </a:p>
        </p:txBody>
      </p:sp>
      <p:sp>
        <p:nvSpPr>
          <p:cNvPr id="120" name="Rounded Rectangle 119"/>
          <p:cNvSpPr/>
          <p:nvPr/>
        </p:nvSpPr>
        <p:spPr>
          <a:xfrm>
            <a:off x="1758264" y="4585397"/>
            <a:ext cx="728995" cy="565079"/>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800" dirty="0" smtClean="0">
                <a:solidFill>
                  <a:schemeClr val="tx1"/>
                </a:solidFill>
              </a:rPr>
              <a:t>EB</a:t>
            </a:r>
          </a:p>
          <a:p>
            <a:pPr algn="ctr"/>
            <a:r>
              <a:rPr lang="en-US" sz="800" dirty="0" smtClean="0">
                <a:solidFill>
                  <a:schemeClr val="tx1"/>
                </a:solidFill>
              </a:rPr>
              <a:t>Services</a:t>
            </a:r>
            <a:endParaRPr lang="en-US" sz="800" dirty="0">
              <a:solidFill>
                <a:schemeClr val="tx1"/>
              </a:solidFill>
            </a:endParaRPr>
          </a:p>
        </p:txBody>
      </p:sp>
      <p:sp>
        <p:nvSpPr>
          <p:cNvPr id="121" name="Rounded Rectangle 120"/>
          <p:cNvSpPr/>
          <p:nvPr/>
        </p:nvSpPr>
        <p:spPr>
          <a:xfrm>
            <a:off x="4696477" y="5054981"/>
            <a:ext cx="782052" cy="565079"/>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700" dirty="0" smtClean="0">
                <a:solidFill>
                  <a:schemeClr val="tx1"/>
                </a:solidFill>
              </a:rPr>
              <a:t>DST</a:t>
            </a:r>
          </a:p>
          <a:p>
            <a:pPr algn="ctr"/>
            <a:r>
              <a:rPr lang="en-US" sz="700" dirty="0" smtClean="0">
                <a:solidFill>
                  <a:schemeClr val="tx1"/>
                </a:solidFill>
              </a:rPr>
              <a:t>Histogram</a:t>
            </a:r>
          </a:p>
          <a:p>
            <a:pPr algn="ctr"/>
            <a:r>
              <a:rPr lang="en-US" sz="700" dirty="0" smtClean="0">
                <a:solidFill>
                  <a:schemeClr val="tx1"/>
                </a:solidFill>
              </a:rPr>
              <a:t>Visualization</a:t>
            </a:r>
          </a:p>
          <a:p>
            <a:pPr algn="ctr"/>
            <a:r>
              <a:rPr lang="en-US" sz="700" dirty="0" smtClean="0">
                <a:solidFill>
                  <a:schemeClr val="tx1"/>
                </a:solidFill>
              </a:rPr>
              <a:t>Services</a:t>
            </a:r>
            <a:endParaRPr lang="en-US" sz="700" dirty="0">
              <a:solidFill>
                <a:schemeClr val="tx1"/>
              </a:solidFill>
            </a:endParaRPr>
          </a:p>
        </p:txBody>
      </p:sp>
      <p:sp>
        <p:nvSpPr>
          <p:cNvPr id="123" name="Rounded Rectangle 122"/>
          <p:cNvSpPr/>
          <p:nvPr/>
        </p:nvSpPr>
        <p:spPr>
          <a:xfrm>
            <a:off x="3282053" y="5288516"/>
            <a:ext cx="702236" cy="565079"/>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800" dirty="0" smtClean="0">
                <a:solidFill>
                  <a:schemeClr val="tx1"/>
                </a:solidFill>
              </a:rPr>
              <a:t>Analysis</a:t>
            </a:r>
          </a:p>
          <a:p>
            <a:pPr algn="ctr"/>
            <a:r>
              <a:rPr lang="en-US" sz="800" dirty="0" smtClean="0">
                <a:solidFill>
                  <a:schemeClr val="tx1"/>
                </a:solidFill>
              </a:rPr>
              <a:t>Services</a:t>
            </a:r>
            <a:endParaRPr lang="en-US" sz="800" dirty="0">
              <a:solidFill>
                <a:schemeClr val="tx1"/>
              </a:solidFill>
            </a:endParaRPr>
          </a:p>
        </p:txBody>
      </p:sp>
      <p:sp>
        <p:nvSpPr>
          <p:cNvPr id="125" name="Rounded Rectangle 124"/>
          <p:cNvSpPr/>
          <p:nvPr/>
        </p:nvSpPr>
        <p:spPr>
          <a:xfrm>
            <a:off x="2601666" y="4585397"/>
            <a:ext cx="811716" cy="565079"/>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800" dirty="0" smtClean="0">
                <a:solidFill>
                  <a:schemeClr val="tx1"/>
                </a:solidFill>
              </a:rPr>
              <a:t>Calibration</a:t>
            </a:r>
          </a:p>
          <a:p>
            <a:pPr algn="ctr"/>
            <a:r>
              <a:rPr lang="en-US" sz="800" dirty="0" smtClean="0">
                <a:solidFill>
                  <a:schemeClr val="tx1"/>
                </a:solidFill>
              </a:rPr>
              <a:t>Services</a:t>
            </a:r>
            <a:endParaRPr lang="en-US" sz="800" dirty="0">
              <a:solidFill>
                <a:schemeClr val="tx1"/>
              </a:solidFill>
            </a:endParaRPr>
          </a:p>
        </p:txBody>
      </p:sp>
      <p:sp>
        <p:nvSpPr>
          <p:cNvPr id="126" name="Rounded Rectangle 125"/>
          <p:cNvSpPr/>
          <p:nvPr/>
        </p:nvSpPr>
        <p:spPr>
          <a:xfrm>
            <a:off x="887060" y="3809663"/>
            <a:ext cx="757569" cy="565079"/>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800" dirty="0" smtClean="0">
                <a:solidFill>
                  <a:schemeClr val="tx1"/>
                </a:solidFill>
              </a:rPr>
              <a:t> Run Conditions  </a:t>
            </a:r>
          </a:p>
          <a:p>
            <a:pPr algn="ctr"/>
            <a:r>
              <a:rPr lang="en-US" sz="800" dirty="0" smtClean="0">
                <a:solidFill>
                  <a:schemeClr val="tx1"/>
                </a:solidFill>
              </a:rPr>
              <a:t>Services</a:t>
            </a:r>
            <a:endParaRPr lang="en-US" sz="800" dirty="0">
              <a:solidFill>
                <a:schemeClr val="tx1"/>
              </a:solidFill>
            </a:endParaRPr>
          </a:p>
        </p:txBody>
      </p:sp>
      <p:sp>
        <p:nvSpPr>
          <p:cNvPr id="127" name="Rounded Rectangle 126"/>
          <p:cNvSpPr/>
          <p:nvPr/>
        </p:nvSpPr>
        <p:spPr>
          <a:xfrm>
            <a:off x="3651343" y="3819195"/>
            <a:ext cx="740916" cy="565079"/>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800" dirty="0" smtClean="0">
                <a:solidFill>
                  <a:schemeClr val="tx1"/>
                </a:solidFill>
              </a:rPr>
              <a:t> Geometry Calibration Services</a:t>
            </a:r>
            <a:endParaRPr lang="en-US" sz="800" dirty="0">
              <a:solidFill>
                <a:schemeClr val="tx1"/>
              </a:solidFill>
            </a:endParaRPr>
          </a:p>
        </p:txBody>
      </p:sp>
      <p:cxnSp>
        <p:nvCxnSpPr>
          <p:cNvPr id="128" name="Straight Connector 127"/>
          <p:cNvCxnSpPr>
            <a:stCxn id="126" idx="0"/>
          </p:cNvCxnSpPr>
          <p:nvPr/>
        </p:nvCxnSpPr>
        <p:spPr>
          <a:xfrm flipH="1" flipV="1">
            <a:off x="1259247" y="3588097"/>
            <a:ext cx="6598" cy="221566"/>
          </a:xfrm>
          <a:prstGeom prst="line">
            <a:avLst/>
          </a:prstGeom>
          <a:ln w="9525">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flipV="1">
            <a:off x="4136541" y="3608578"/>
            <a:ext cx="396" cy="221566"/>
          </a:xfrm>
          <a:prstGeom prst="line">
            <a:avLst/>
          </a:prstGeom>
          <a:ln w="9525">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flipV="1">
            <a:off x="3891572" y="3608578"/>
            <a:ext cx="0" cy="221566"/>
          </a:xfrm>
          <a:prstGeom prst="line">
            <a:avLst/>
          </a:prstGeom>
          <a:ln w="9525">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126" idx="3"/>
            <a:endCxn id="115" idx="2"/>
          </p:cNvCxnSpPr>
          <p:nvPr/>
        </p:nvCxnSpPr>
        <p:spPr>
          <a:xfrm flipV="1">
            <a:off x="1644629" y="4091494"/>
            <a:ext cx="277856" cy="709"/>
          </a:xfrm>
          <a:prstGeom prst="line">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34" name="Right Arrow 133"/>
          <p:cNvSpPr/>
          <p:nvPr/>
        </p:nvSpPr>
        <p:spPr>
          <a:xfrm rot="5400000">
            <a:off x="2097881" y="3607191"/>
            <a:ext cx="221566" cy="183378"/>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36" name="Right Arrow 135"/>
          <p:cNvSpPr/>
          <p:nvPr/>
        </p:nvSpPr>
        <p:spPr>
          <a:xfrm rot="5400000">
            <a:off x="2039036" y="4406203"/>
            <a:ext cx="221566" cy="183378"/>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37" name="Right Arrow 136"/>
          <p:cNvSpPr/>
          <p:nvPr/>
        </p:nvSpPr>
        <p:spPr>
          <a:xfrm rot="5400000">
            <a:off x="2802588" y="4382925"/>
            <a:ext cx="221566" cy="183378"/>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cxnSp>
        <p:nvCxnSpPr>
          <p:cNvPr id="144" name="Straight Connector 143"/>
          <p:cNvCxnSpPr/>
          <p:nvPr/>
        </p:nvCxnSpPr>
        <p:spPr>
          <a:xfrm>
            <a:off x="1571367" y="4478442"/>
            <a:ext cx="0" cy="279507"/>
          </a:xfrm>
          <a:prstGeom prst="line">
            <a:avLst/>
          </a:prstGeom>
          <a:ln w="9525">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47" name="Straight Arrow Connector 146"/>
          <p:cNvCxnSpPr/>
          <p:nvPr/>
        </p:nvCxnSpPr>
        <p:spPr>
          <a:xfrm>
            <a:off x="1576100" y="4747000"/>
            <a:ext cx="182165"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flipV="1">
            <a:off x="3891572" y="4368603"/>
            <a:ext cx="0" cy="104851"/>
          </a:xfrm>
          <a:prstGeom prst="line">
            <a:avLst/>
          </a:prstGeom>
          <a:ln w="9525">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p:nvCxnSpPr>
        <p:spPr>
          <a:xfrm flipH="1">
            <a:off x="3117762" y="4092203"/>
            <a:ext cx="515409" cy="0"/>
          </a:xfrm>
          <a:prstGeom prst="line">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p:nvCxnSpPr>
        <p:spPr>
          <a:xfrm>
            <a:off x="3413382" y="4845438"/>
            <a:ext cx="711335" cy="0"/>
          </a:xfrm>
          <a:prstGeom prst="line">
            <a:avLst/>
          </a:prstGeom>
          <a:ln w="9525">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64" name="Straight Arrow Connector 163"/>
          <p:cNvCxnSpPr/>
          <p:nvPr/>
        </p:nvCxnSpPr>
        <p:spPr>
          <a:xfrm flipV="1">
            <a:off x="4132274" y="4387109"/>
            <a:ext cx="0" cy="458329"/>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65" name="Right Arrow 164"/>
          <p:cNvSpPr/>
          <p:nvPr/>
        </p:nvSpPr>
        <p:spPr>
          <a:xfrm rot="5400000">
            <a:off x="647821" y="5114928"/>
            <a:ext cx="221566" cy="183378"/>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cxnSp>
        <p:nvCxnSpPr>
          <p:cNvPr id="170" name="Straight Connector 169"/>
          <p:cNvCxnSpPr/>
          <p:nvPr/>
        </p:nvCxnSpPr>
        <p:spPr>
          <a:xfrm>
            <a:off x="1116799" y="5480564"/>
            <a:ext cx="213712" cy="0"/>
          </a:xfrm>
          <a:prstGeom prst="line">
            <a:avLst/>
          </a:prstGeom>
          <a:ln w="9525">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72" name="Straight Connector 171"/>
          <p:cNvCxnSpPr/>
          <p:nvPr/>
        </p:nvCxnSpPr>
        <p:spPr>
          <a:xfrm flipV="1">
            <a:off x="1330511" y="5009769"/>
            <a:ext cx="0" cy="470795"/>
          </a:xfrm>
          <a:prstGeom prst="line">
            <a:avLst/>
          </a:prstGeom>
          <a:ln w="9525">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73" name="Straight Arrow Connector 172"/>
          <p:cNvCxnSpPr/>
          <p:nvPr/>
        </p:nvCxnSpPr>
        <p:spPr>
          <a:xfrm>
            <a:off x="1322199" y="5009769"/>
            <a:ext cx="436066"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74" name="Rounded Rectangle 173"/>
          <p:cNvSpPr/>
          <p:nvPr/>
        </p:nvSpPr>
        <p:spPr>
          <a:xfrm>
            <a:off x="1391313" y="5375240"/>
            <a:ext cx="768476" cy="537265"/>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700" dirty="0" smtClean="0">
              <a:solidFill>
                <a:schemeClr val="tx1"/>
              </a:solidFill>
            </a:endParaRPr>
          </a:p>
          <a:p>
            <a:pPr algn="ctr"/>
            <a:r>
              <a:rPr lang="en-US" sz="700" dirty="0" smtClean="0">
                <a:solidFill>
                  <a:schemeClr val="tx1"/>
                </a:solidFill>
              </a:rPr>
              <a:t>Permanent</a:t>
            </a:r>
          </a:p>
          <a:p>
            <a:pPr algn="ctr"/>
            <a:r>
              <a:rPr lang="en-US" sz="700" dirty="0" smtClean="0">
                <a:solidFill>
                  <a:schemeClr val="tx1"/>
                </a:solidFill>
              </a:rPr>
              <a:t>Data Storage</a:t>
            </a:r>
          </a:p>
          <a:p>
            <a:pPr algn="ctr"/>
            <a:endParaRPr lang="en-US" sz="700" dirty="0">
              <a:solidFill>
                <a:schemeClr val="tx1"/>
              </a:solidFill>
            </a:endParaRPr>
          </a:p>
        </p:txBody>
      </p:sp>
      <p:cxnSp>
        <p:nvCxnSpPr>
          <p:cNvPr id="188" name="Straight Connector 187"/>
          <p:cNvCxnSpPr/>
          <p:nvPr/>
        </p:nvCxnSpPr>
        <p:spPr>
          <a:xfrm>
            <a:off x="2186768" y="5150476"/>
            <a:ext cx="0" cy="428627"/>
          </a:xfrm>
          <a:prstGeom prst="line">
            <a:avLst/>
          </a:prstGeom>
          <a:ln w="9525">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90" name="Straight Connector 189"/>
          <p:cNvCxnSpPr/>
          <p:nvPr/>
        </p:nvCxnSpPr>
        <p:spPr>
          <a:xfrm>
            <a:off x="2186768" y="5579103"/>
            <a:ext cx="1095285" cy="0"/>
          </a:xfrm>
          <a:prstGeom prst="line">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p:cNvCxnSpPr/>
          <p:nvPr/>
        </p:nvCxnSpPr>
        <p:spPr>
          <a:xfrm>
            <a:off x="1285954" y="4374742"/>
            <a:ext cx="396" cy="492594"/>
          </a:xfrm>
          <a:prstGeom prst="line">
            <a:avLst/>
          </a:prstGeom>
          <a:ln w="9525">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94" name="Straight Arrow Connector 193"/>
          <p:cNvCxnSpPr/>
          <p:nvPr/>
        </p:nvCxnSpPr>
        <p:spPr>
          <a:xfrm>
            <a:off x="1289355" y="4870728"/>
            <a:ext cx="468910"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4" name="Straight Connector 203"/>
          <p:cNvCxnSpPr/>
          <p:nvPr/>
        </p:nvCxnSpPr>
        <p:spPr>
          <a:xfrm flipH="1">
            <a:off x="2303571" y="5238068"/>
            <a:ext cx="2403401" cy="0"/>
          </a:xfrm>
          <a:prstGeom prst="line">
            <a:avLst/>
          </a:prstGeom>
          <a:ln w="9525">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p:nvCxnSpPr>
        <p:spPr>
          <a:xfrm>
            <a:off x="2300353" y="5150476"/>
            <a:ext cx="3218" cy="87592"/>
          </a:xfrm>
          <a:prstGeom prst="line">
            <a:avLst/>
          </a:prstGeom>
          <a:ln w="9525">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08" name="Straight Arrow Connector 207"/>
          <p:cNvCxnSpPr/>
          <p:nvPr/>
        </p:nvCxnSpPr>
        <p:spPr>
          <a:xfrm>
            <a:off x="3984289" y="5480564"/>
            <a:ext cx="722683"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09" name="Rounded Rectangle 208"/>
          <p:cNvSpPr/>
          <p:nvPr/>
        </p:nvSpPr>
        <p:spPr>
          <a:xfrm>
            <a:off x="4734050" y="4217017"/>
            <a:ext cx="712993" cy="537265"/>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700" dirty="0" smtClean="0">
              <a:solidFill>
                <a:schemeClr val="tx1"/>
              </a:solidFill>
            </a:endParaRPr>
          </a:p>
          <a:p>
            <a:pPr algn="ctr"/>
            <a:r>
              <a:rPr lang="en-US" sz="700" dirty="0" smtClean="0">
                <a:solidFill>
                  <a:schemeClr val="tx1"/>
                </a:solidFill>
              </a:rPr>
              <a:t>Permanent</a:t>
            </a:r>
          </a:p>
          <a:p>
            <a:pPr algn="ctr"/>
            <a:r>
              <a:rPr lang="en-US" sz="700" dirty="0" smtClean="0">
                <a:solidFill>
                  <a:schemeClr val="tx1"/>
                </a:solidFill>
              </a:rPr>
              <a:t>Data Storage</a:t>
            </a:r>
          </a:p>
          <a:p>
            <a:pPr algn="ctr"/>
            <a:endParaRPr lang="en-US" sz="700" dirty="0">
              <a:solidFill>
                <a:schemeClr val="tx1"/>
              </a:solidFill>
            </a:endParaRPr>
          </a:p>
        </p:txBody>
      </p:sp>
      <p:cxnSp>
        <p:nvCxnSpPr>
          <p:cNvPr id="211" name="Straight Arrow Connector 210"/>
          <p:cNvCxnSpPr>
            <a:stCxn id="121" idx="0"/>
            <a:endCxn id="209" idx="2"/>
          </p:cNvCxnSpPr>
          <p:nvPr/>
        </p:nvCxnSpPr>
        <p:spPr>
          <a:xfrm flipV="1">
            <a:off x="5087503" y="4754282"/>
            <a:ext cx="3044" cy="300699"/>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12" name="Right Arrow 211"/>
          <p:cNvSpPr/>
          <p:nvPr/>
        </p:nvSpPr>
        <p:spPr>
          <a:xfrm>
            <a:off x="1133295" y="5579103"/>
            <a:ext cx="258018" cy="161927"/>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15" name="Rectangle 214"/>
          <p:cNvSpPr/>
          <p:nvPr/>
        </p:nvSpPr>
        <p:spPr>
          <a:xfrm>
            <a:off x="6815401" y="439831"/>
            <a:ext cx="320993" cy="5540510"/>
          </a:xfrm>
          <a:prstGeom prst="rect">
            <a:avLst/>
          </a:prstGeom>
          <a:gradFill flip="none" rotWithShape="1">
            <a:gsLst>
              <a:gs pos="0">
                <a:schemeClr val="accent3">
                  <a:tint val="100000"/>
                  <a:shade val="100000"/>
                  <a:satMod val="130000"/>
                  <a:alpha val="22000"/>
                </a:schemeClr>
              </a:gs>
              <a:gs pos="100000">
                <a:schemeClr val="accent3">
                  <a:tint val="50000"/>
                  <a:shade val="100000"/>
                  <a:satMod val="350000"/>
                  <a:alpha val="22000"/>
                </a:schemeClr>
              </a:gs>
            </a:gsLst>
            <a:lin ang="16200000" scaled="0"/>
            <a:tileRect/>
          </a:gra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219" name="Rectangle 218"/>
          <p:cNvSpPr/>
          <p:nvPr/>
        </p:nvSpPr>
        <p:spPr>
          <a:xfrm>
            <a:off x="7720994" y="1763879"/>
            <a:ext cx="319204" cy="1339536"/>
          </a:xfrm>
          <a:prstGeom prst="rect">
            <a:avLst/>
          </a:prstGeom>
          <a:gradFill flip="none" rotWithShape="1">
            <a:gsLst>
              <a:gs pos="0">
                <a:schemeClr val="accent3">
                  <a:tint val="100000"/>
                  <a:shade val="100000"/>
                  <a:satMod val="130000"/>
                  <a:alpha val="22000"/>
                </a:schemeClr>
              </a:gs>
              <a:gs pos="100000">
                <a:schemeClr val="accent3">
                  <a:tint val="50000"/>
                  <a:shade val="100000"/>
                  <a:satMod val="350000"/>
                  <a:alpha val="22000"/>
                </a:schemeClr>
              </a:gs>
            </a:gsLst>
            <a:lin ang="16200000" scaled="0"/>
            <a:tileRect/>
          </a:gra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220" name="TextBox 219"/>
          <p:cNvSpPr txBox="1"/>
          <p:nvPr/>
        </p:nvSpPr>
        <p:spPr>
          <a:xfrm rot="16200000">
            <a:off x="7398447" y="2314703"/>
            <a:ext cx="895591" cy="230832"/>
          </a:xfrm>
          <a:prstGeom prst="rect">
            <a:avLst/>
          </a:prstGeom>
          <a:noFill/>
        </p:spPr>
        <p:txBody>
          <a:bodyPr wrap="none" rtlCol="0">
            <a:spAutoFit/>
          </a:bodyPr>
          <a:lstStyle/>
          <a:p>
            <a:r>
              <a:rPr lang="en-US" sz="900" dirty="0" smtClean="0"/>
              <a:t>Service Control</a:t>
            </a:r>
            <a:endParaRPr lang="en-US" sz="900" dirty="0"/>
          </a:p>
        </p:txBody>
      </p:sp>
      <p:sp>
        <p:nvSpPr>
          <p:cNvPr id="222" name="TextBox 221"/>
          <p:cNvSpPr txBox="1"/>
          <p:nvPr/>
        </p:nvSpPr>
        <p:spPr>
          <a:xfrm rot="16200000">
            <a:off x="7275494" y="980663"/>
            <a:ext cx="1112335" cy="230832"/>
          </a:xfrm>
          <a:prstGeom prst="rect">
            <a:avLst/>
          </a:prstGeom>
          <a:noFill/>
        </p:spPr>
        <p:txBody>
          <a:bodyPr wrap="none" rtlCol="0">
            <a:spAutoFit/>
          </a:bodyPr>
          <a:lstStyle/>
          <a:p>
            <a:r>
              <a:rPr lang="en-US" sz="900" dirty="0" smtClean="0"/>
              <a:t>Service Registration</a:t>
            </a:r>
            <a:endParaRPr lang="en-US" sz="900" dirty="0"/>
          </a:p>
        </p:txBody>
      </p:sp>
      <p:sp>
        <p:nvSpPr>
          <p:cNvPr id="225" name="Rectangle 224"/>
          <p:cNvSpPr/>
          <p:nvPr/>
        </p:nvSpPr>
        <p:spPr>
          <a:xfrm>
            <a:off x="7315051" y="460452"/>
            <a:ext cx="320993" cy="2642963"/>
          </a:xfrm>
          <a:prstGeom prst="rect">
            <a:avLst/>
          </a:prstGeom>
          <a:gradFill flip="none" rotWithShape="1">
            <a:gsLst>
              <a:gs pos="0">
                <a:schemeClr val="accent3">
                  <a:tint val="100000"/>
                  <a:shade val="100000"/>
                  <a:satMod val="130000"/>
                  <a:alpha val="22000"/>
                </a:schemeClr>
              </a:gs>
              <a:gs pos="100000">
                <a:schemeClr val="accent3">
                  <a:tint val="50000"/>
                  <a:shade val="100000"/>
                  <a:satMod val="350000"/>
                  <a:alpha val="22000"/>
                </a:schemeClr>
              </a:gs>
            </a:gsLst>
            <a:lin ang="16200000" scaled="0"/>
            <a:tileRect/>
          </a:gra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226" name="TextBox 225"/>
          <p:cNvSpPr txBox="1"/>
          <p:nvPr/>
        </p:nvSpPr>
        <p:spPr>
          <a:xfrm rot="16200000">
            <a:off x="7015358" y="1655810"/>
            <a:ext cx="830219" cy="230832"/>
          </a:xfrm>
          <a:prstGeom prst="rect">
            <a:avLst/>
          </a:prstGeom>
          <a:noFill/>
        </p:spPr>
        <p:txBody>
          <a:bodyPr wrap="none" rtlCol="0">
            <a:spAutoFit/>
          </a:bodyPr>
          <a:lstStyle/>
          <a:p>
            <a:r>
              <a:rPr lang="en-US" sz="900" dirty="0" smtClean="0"/>
              <a:t>Cloud Control</a:t>
            </a:r>
            <a:endParaRPr lang="en-US" sz="900" dirty="0"/>
          </a:p>
        </p:txBody>
      </p:sp>
      <p:sp>
        <p:nvSpPr>
          <p:cNvPr id="227" name="Rounded Rectangle 226"/>
          <p:cNvSpPr/>
          <p:nvPr/>
        </p:nvSpPr>
        <p:spPr>
          <a:xfrm>
            <a:off x="8148185" y="1481432"/>
            <a:ext cx="769670" cy="516583"/>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700" dirty="0" smtClean="0">
              <a:solidFill>
                <a:schemeClr val="tx1"/>
              </a:solidFill>
            </a:endParaRPr>
          </a:p>
          <a:p>
            <a:pPr algn="ctr"/>
            <a:r>
              <a:rPr lang="en-US" sz="700" dirty="0" smtClean="0">
                <a:solidFill>
                  <a:schemeClr val="tx1"/>
                </a:solidFill>
              </a:rPr>
              <a:t>Permanent</a:t>
            </a:r>
          </a:p>
          <a:p>
            <a:pPr algn="ctr"/>
            <a:r>
              <a:rPr lang="en-US" sz="700" dirty="0" smtClean="0">
                <a:solidFill>
                  <a:schemeClr val="tx1"/>
                </a:solidFill>
              </a:rPr>
              <a:t>Data Storage</a:t>
            </a:r>
          </a:p>
          <a:p>
            <a:pPr algn="ctr"/>
            <a:endParaRPr lang="en-US" sz="700" dirty="0">
              <a:solidFill>
                <a:schemeClr val="tx1"/>
              </a:solidFill>
            </a:endParaRPr>
          </a:p>
        </p:txBody>
      </p:sp>
      <p:sp>
        <p:nvSpPr>
          <p:cNvPr id="228" name="Rounded Rectangle 227"/>
          <p:cNvSpPr/>
          <p:nvPr/>
        </p:nvSpPr>
        <p:spPr>
          <a:xfrm>
            <a:off x="8148184" y="2128540"/>
            <a:ext cx="769671" cy="384105"/>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800" dirty="0" smtClean="0">
              <a:solidFill>
                <a:schemeClr val="tx1"/>
              </a:solidFill>
            </a:endParaRPr>
          </a:p>
          <a:p>
            <a:pPr algn="ctr"/>
            <a:r>
              <a:rPr lang="en-US" sz="800" dirty="0" smtClean="0">
                <a:solidFill>
                  <a:schemeClr val="tx1"/>
                </a:solidFill>
              </a:rPr>
              <a:t>Calibration</a:t>
            </a:r>
          </a:p>
          <a:p>
            <a:pPr algn="ctr"/>
            <a:r>
              <a:rPr lang="en-US" sz="800" dirty="0" smtClean="0">
                <a:solidFill>
                  <a:schemeClr val="tx1"/>
                </a:solidFill>
              </a:rPr>
              <a:t>Database</a:t>
            </a:r>
          </a:p>
          <a:p>
            <a:pPr algn="ctr"/>
            <a:endParaRPr lang="en-US" sz="800" dirty="0">
              <a:solidFill>
                <a:schemeClr val="tx1"/>
              </a:solidFill>
            </a:endParaRPr>
          </a:p>
        </p:txBody>
      </p:sp>
      <p:sp>
        <p:nvSpPr>
          <p:cNvPr id="229" name="Rounded Rectangle 228"/>
          <p:cNvSpPr/>
          <p:nvPr/>
        </p:nvSpPr>
        <p:spPr>
          <a:xfrm>
            <a:off x="8148185" y="994454"/>
            <a:ext cx="769670" cy="368572"/>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800" dirty="0" smtClean="0">
              <a:solidFill>
                <a:schemeClr val="tx1"/>
              </a:solidFill>
            </a:endParaRPr>
          </a:p>
          <a:p>
            <a:pPr algn="ctr"/>
            <a:r>
              <a:rPr lang="en-US" sz="800" dirty="0" smtClean="0">
                <a:solidFill>
                  <a:schemeClr val="tx1"/>
                </a:solidFill>
              </a:rPr>
              <a:t>Conditions</a:t>
            </a:r>
          </a:p>
          <a:p>
            <a:pPr algn="ctr"/>
            <a:r>
              <a:rPr lang="en-US" sz="800" dirty="0" smtClean="0">
                <a:solidFill>
                  <a:schemeClr val="tx1"/>
                </a:solidFill>
              </a:rPr>
              <a:t>Database</a:t>
            </a:r>
          </a:p>
          <a:p>
            <a:pPr algn="ctr"/>
            <a:endParaRPr lang="en-US" sz="800" dirty="0">
              <a:solidFill>
                <a:schemeClr val="tx1"/>
              </a:solidFill>
            </a:endParaRPr>
          </a:p>
        </p:txBody>
      </p:sp>
      <p:sp>
        <p:nvSpPr>
          <p:cNvPr id="240" name="Rectangle 239"/>
          <p:cNvSpPr/>
          <p:nvPr/>
        </p:nvSpPr>
        <p:spPr>
          <a:xfrm>
            <a:off x="7215062" y="3262859"/>
            <a:ext cx="1768832" cy="3120383"/>
          </a:xfrm>
          <a:prstGeom prst="rect">
            <a:avLst/>
          </a:prstGeom>
          <a:solidFill>
            <a:schemeClr val="accent6">
              <a:lumMod val="75000"/>
              <a:alpha val="12000"/>
            </a:schemeClr>
          </a:solidFill>
          <a:ln w="3175">
            <a:solidFill>
              <a:schemeClr val="tx2">
                <a:lumMod val="60000"/>
                <a:lumOff val="40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 name="Rectangle 240"/>
          <p:cNvSpPr/>
          <p:nvPr/>
        </p:nvSpPr>
        <p:spPr>
          <a:xfrm>
            <a:off x="7709011" y="3328678"/>
            <a:ext cx="320076" cy="1234641"/>
          </a:xfrm>
          <a:prstGeom prst="rect">
            <a:avLst/>
          </a:prstGeom>
          <a:gradFill flip="none" rotWithShape="1">
            <a:gsLst>
              <a:gs pos="0">
                <a:schemeClr val="accent3">
                  <a:tint val="100000"/>
                  <a:shade val="100000"/>
                  <a:satMod val="130000"/>
                  <a:alpha val="22000"/>
                </a:schemeClr>
              </a:gs>
              <a:gs pos="100000">
                <a:schemeClr val="accent3">
                  <a:tint val="50000"/>
                  <a:shade val="100000"/>
                  <a:satMod val="350000"/>
                  <a:alpha val="22000"/>
                </a:schemeClr>
              </a:gs>
            </a:gsLst>
            <a:lin ang="16200000" scaled="0"/>
            <a:tileRect/>
          </a:gra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242" name="Rectangle 241"/>
          <p:cNvSpPr/>
          <p:nvPr/>
        </p:nvSpPr>
        <p:spPr>
          <a:xfrm>
            <a:off x="7713357" y="4630128"/>
            <a:ext cx="319204" cy="1339536"/>
          </a:xfrm>
          <a:prstGeom prst="rect">
            <a:avLst/>
          </a:prstGeom>
          <a:gradFill flip="none" rotWithShape="1">
            <a:gsLst>
              <a:gs pos="0">
                <a:schemeClr val="accent3">
                  <a:tint val="100000"/>
                  <a:shade val="100000"/>
                  <a:satMod val="130000"/>
                  <a:alpha val="22000"/>
                </a:schemeClr>
              </a:gs>
              <a:gs pos="100000">
                <a:schemeClr val="accent3">
                  <a:tint val="50000"/>
                  <a:shade val="100000"/>
                  <a:satMod val="350000"/>
                  <a:alpha val="22000"/>
                </a:schemeClr>
              </a:gs>
            </a:gsLst>
            <a:lin ang="16200000" scaled="0"/>
            <a:tileRect/>
          </a:gra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243" name="TextBox 242"/>
          <p:cNvSpPr txBox="1"/>
          <p:nvPr/>
        </p:nvSpPr>
        <p:spPr>
          <a:xfrm rot="16200000">
            <a:off x="7390810" y="5151070"/>
            <a:ext cx="895591" cy="230832"/>
          </a:xfrm>
          <a:prstGeom prst="rect">
            <a:avLst/>
          </a:prstGeom>
          <a:noFill/>
        </p:spPr>
        <p:txBody>
          <a:bodyPr wrap="none" rtlCol="0">
            <a:spAutoFit/>
          </a:bodyPr>
          <a:lstStyle/>
          <a:p>
            <a:r>
              <a:rPr lang="en-US" sz="900" dirty="0" smtClean="0"/>
              <a:t>Service Control</a:t>
            </a:r>
            <a:endParaRPr lang="en-US" sz="900" dirty="0"/>
          </a:p>
        </p:txBody>
      </p:sp>
      <p:sp>
        <p:nvSpPr>
          <p:cNvPr id="244" name="TextBox 243"/>
          <p:cNvSpPr txBox="1"/>
          <p:nvPr/>
        </p:nvSpPr>
        <p:spPr>
          <a:xfrm rot="16200000">
            <a:off x="7267857" y="3846912"/>
            <a:ext cx="1112335" cy="230832"/>
          </a:xfrm>
          <a:prstGeom prst="rect">
            <a:avLst/>
          </a:prstGeom>
          <a:noFill/>
        </p:spPr>
        <p:txBody>
          <a:bodyPr wrap="none" rtlCol="0">
            <a:spAutoFit/>
          </a:bodyPr>
          <a:lstStyle/>
          <a:p>
            <a:r>
              <a:rPr lang="en-US" sz="900" dirty="0" smtClean="0"/>
              <a:t>Service Registration</a:t>
            </a:r>
            <a:endParaRPr lang="en-US" sz="900" dirty="0"/>
          </a:p>
        </p:txBody>
      </p:sp>
      <p:sp>
        <p:nvSpPr>
          <p:cNvPr id="245" name="Rectangle 244"/>
          <p:cNvSpPr/>
          <p:nvPr/>
        </p:nvSpPr>
        <p:spPr>
          <a:xfrm>
            <a:off x="7307414" y="3326701"/>
            <a:ext cx="320993" cy="2642963"/>
          </a:xfrm>
          <a:prstGeom prst="rect">
            <a:avLst/>
          </a:prstGeom>
          <a:gradFill flip="none" rotWithShape="1">
            <a:gsLst>
              <a:gs pos="0">
                <a:schemeClr val="accent3">
                  <a:tint val="100000"/>
                  <a:shade val="100000"/>
                  <a:satMod val="130000"/>
                  <a:alpha val="22000"/>
                </a:schemeClr>
              </a:gs>
              <a:gs pos="100000">
                <a:schemeClr val="accent3">
                  <a:tint val="50000"/>
                  <a:shade val="100000"/>
                  <a:satMod val="350000"/>
                  <a:alpha val="22000"/>
                </a:schemeClr>
              </a:gs>
            </a:gsLst>
            <a:lin ang="16200000" scaled="0"/>
            <a:tileRect/>
          </a:gra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246" name="TextBox 245"/>
          <p:cNvSpPr txBox="1"/>
          <p:nvPr/>
        </p:nvSpPr>
        <p:spPr>
          <a:xfrm rot="16200000">
            <a:off x="7007721" y="4507118"/>
            <a:ext cx="830219" cy="230832"/>
          </a:xfrm>
          <a:prstGeom prst="rect">
            <a:avLst/>
          </a:prstGeom>
          <a:noFill/>
        </p:spPr>
        <p:txBody>
          <a:bodyPr wrap="none" rtlCol="0">
            <a:spAutoFit/>
          </a:bodyPr>
          <a:lstStyle/>
          <a:p>
            <a:r>
              <a:rPr lang="en-US" sz="900" dirty="0" smtClean="0"/>
              <a:t>Cloud Control</a:t>
            </a:r>
            <a:endParaRPr lang="en-US" sz="900" dirty="0"/>
          </a:p>
        </p:txBody>
      </p:sp>
      <p:sp>
        <p:nvSpPr>
          <p:cNvPr id="247" name="Rounded Rectangle 246"/>
          <p:cNvSpPr/>
          <p:nvPr/>
        </p:nvSpPr>
        <p:spPr>
          <a:xfrm>
            <a:off x="8140548" y="4392504"/>
            <a:ext cx="777308" cy="516583"/>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700" dirty="0" smtClean="0">
              <a:solidFill>
                <a:schemeClr val="tx1"/>
              </a:solidFill>
            </a:endParaRPr>
          </a:p>
          <a:p>
            <a:pPr algn="ctr"/>
            <a:r>
              <a:rPr lang="en-US" sz="700" dirty="0" smtClean="0">
                <a:solidFill>
                  <a:schemeClr val="tx1"/>
                </a:solidFill>
              </a:rPr>
              <a:t>Permanent</a:t>
            </a:r>
          </a:p>
          <a:p>
            <a:pPr algn="ctr"/>
            <a:r>
              <a:rPr lang="en-US" sz="700" dirty="0" smtClean="0">
                <a:solidFill>
                  <a:schemeClr val="tx1"/>
                </a:solidFill>
              </a:rPr>
              <a:t>Data Storage</a:t>
            </a:r>
          </a:p>
          <a:p>
            <a:pPr algn="ctr"/>
            <a:endParaRPr lang="en-US" sz="700" dirty="0">
              <a:solidFill>
                <a:schemeClr val="tx1"/>
              </a:solidFill>
            </a:endParaRPr>
          </a:p>
        </p:txBody>
      </p:sp>
      <p:sp>
        <p:nvSpPr>
          <p:cNvPr id="248" name="Rounded Rectangle 247"/>
          <p:cNvSpPr/>
          <p:nvPr/>
        </p:nvSpPr>
        <p:spPr>
          <a:xfrm>
            <a:off x="8140548" y="5069494"/>
            <a:ext cx="777308" cy="384105"/>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800" dirty="0" smtClean="0">
              <a:solidFill>
                <a:schemeClr val="tx1"/>
              </a:solidFill>
            </a:endParaRPr>
          </a:p>
          <a:p>
            <a:pPr algn="ctr"/>
            <a:r>
              <a:rPr lang="en-US" sz="800" dirty="0" smtClean="0">
                <a:solidFill>
                  <a:schemeClr val="tx1"/>
                </a:solidFill>
              </a:rPr>
              <a:t>Calibration</a:t>
            </a:r>
          </a:p>
          <a:p>
            <a:pPr algn="ctr"/>
            <a:r>
              <a:rPr lang="en-US" sz="800" dirty="0" smtClean="0">
                <a:solidFill>
                  <a:schemeClr val="tx1"/>
                </a:solidFill>
              </a:rPr>
              <a:t>Database</a:t>
            </a:r>
          </a:p>
          <a:p>
            <a:pPr algn="ctr"/>
            <a:endParaRPr lang="en-US" sz="800" dirty="0">
              <a:solidFill>
                <a:schemeClr val="tx1"/>
              </a:solidFill>
            </a:endParaRPr>
          </a:p>
        </p:txBody>
      </p:sp>
      <p:sp>
        <p:nvSpPr>
          <p:cNvPr id="249" name="Rounded Rectangle 248"/>
          <p:cNvSpPr/>
          <p:nvPr/>
        </p:nvSpPr>
        <p:spPr>
          <a:xfrm>
            <a:off x="8140548" y="3860703"/>
            <a:ext cx="777308" cy="368572"/>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800" dirty="0" smtClean="0">
              <a:solidFill>
                <a:schemeClr val="tx1"/>
              </a:solidFill>
            </a:endParaRPr>
          </a:p>
          <a:p>
            <a:pPr algn="ctr"/>
            <a:r>
              <a:rPr lang="en-US" sz="800" dirty="0" smtClean="0">
                <a:solidFill>
                  <a:schemeClr val="tx1"/>
                </a:solidFill>
              </a:rPr>
              <a:t>Conditions</a:t>
            </a:r>
          </a:p>
          <a:p>
            <a:pPr algn="ctr"/>
            <a:r>
              <a:rPr lang="en-US" sz="800" dirty="0" smtClean="0">
                <a:solidFill>
                  <a:schemeClr val="tx1"/>
                </a:solidFill>
              </a:rPr>
              <a:t>Database</a:t>
            </a:r>
          </a:p>
          <a:p>
            <a:pPr algn="ctr"/>
            <a:endParaRPr lang="en-US" sz="800" dirty="0">
              <a:solidFill>
                <a:schemeClr val="tx1"/>
              </a:solidFill>
            </a:endParaRPr>
          </a:p>
        </p:txBody>
      </p:sp>
      <p:sp>
        <p:nvSpPr>
          <p:cNvPr id="250" name="TextBox 249"/>
          <p:cNvSpPr txBox="1"/>
          <p:nvPr/>
        </p:nvSpPr>
        <p:spPr>
          <a:xfrm>
            <a:off x="7307414" y="157882"/>
            <a:ext cx="1512027" cy="246221"/>
          </a:xfrm>
          <a:prstGeom prst="rect">
            <a:avLst/>
          </a:prstGeom>
          <a:noFill/>
        </p:spPr>
        <p:txBody>
          <a:bodyPr wrap="none" rtlCol="0">
            <a:spAutoFit/>
          </a:bodyPr>
          <a:lstStyle/>
          <a:p>
            <a:r>
              <a:rPr lang="en-US" sz="1000" dirty="0" smtClean="0">
                <a:solidFill>
                  <a:schemeClr val="accent1">
                    <a:lumMod val="60000"/>
                    <a:lumOff val="40000"/>
                  </a:schemeClr>
                </a:solidFill>
              </a:rPr>
              <a:t>Offline University Cloud 1</a:t>
            </a:r>
            <a:endParaRPr lang="en-US" sz="1000" dirty="0">
              <a:solidFill>
                <a:schemeClr val="accent1">
                  <a:lumMod val="60000"/>
                  <a:lumOff val="40000"/>
                </a:schemeClr>
              </a:solidFill>
            </a:endParaRPr>
          </a:p>
        </p:txBody>
      </p:sp>
      <p:sp>
        <p:nvSpPr>
          <p:cNvPr id="251" name="TextBox 250"/>
          <p:cNvSpPr txBox="1"/>
          <p:nvPr/>
        </p:nvSpPr>
        <p:spPr>
          <a:xfrm>
            <a:off x="7315051" y="6074893"/>
            <a:ext cx="1514407" cy="246221"/>
          </a:xfrm>
          <a:prstGeom prst="rect">
            <a:avLst/>
          </a:prstGeom>
          <a:noFill/>
        </p:spPr>
        <p:txBody>
          <a:bodyPr wrap="none" rtlCol="0">
            <a:spAutoFit/>
          </a:bodyPr>
          <a:lstStyle/>
          <a:p>
            <a:r>
              <a:rPr lang="en-US" sz="1000" dirty="0" smtClean="0">
                <a:solidFill>
                  <a:schemeClr val="accent1">
                    <a:lumMod val="60000"/>
                    <a:lumOff val="40000"/>
                  </a:schemeClr>
                </a:solidFill>
              </a:rPr>
              <a:t>Offline University Cloud n</a:t>
            </a:r>
            <a:endParaRPr lang="en-US" sz="1000" dirty="0">
              <a:solidFill>
                <a:schemeClr val="accent1">
                  <a:lumMod val="60000"/>
                  <a:lumOff val="40000"/>
                </a:schemeClr>
              </a:solidFill>
            </a:endParaRPr>
          </a:p>
        </p:txBody>
      </p:sp>
      <p:sp>
        <p:nvSpPr>
          <p:cNvPr id="252" name="TextBox 251"/>
          <p:cNvSpPr txBox="1"/>
          <p:nvPr/>
        </p:nvSpPr>
        <p:spPr>
          <a:xfrm rot="16200000">
            <a:off x="6479570" y="3147443"/>
            <a:ext cx="946255" cy="230832"/>
          </a:xfrm>
          <a:prstGeom prst="rect">
            <a:avLst/>
          </a:prstGeom>
          <a:noFill/>
        </p:spPr>
        <p:txBody>
          <a:bodyPr wrap="none" rtlCol="0">
            <a:spAutoFit/>
          </a:bodyPr>
          <a:lstStyle/>
          <a:p>
            <a:r>
              <a:rPr lang="en-US" sz="900" dirty="0" smtClean="0"/>
              <a:t>Cloud Scheduler</a:t>
            </a:r>
            <a:endParaRPr lang="en-US" sz="900" dirty="0"/>
          </a:p>
        </p:txBody>
      </p:sp>
      <p:sp>
        <p:nvSpPr>
          <p:cNvPr id="255" name="TextBox 254"/>
          <p:cNvSpPr txBox="1"/>
          <p:nvPr/>
        </p:nvSpPr>
        <p:spPr>
          <a:xfrm>
            <a:off x="260625" y="6074893"/>
            <a:ext cx="1130688" cy="246221"/>
          </a:xfrm>
          <a:prstGeom prst="rect">
            <a:avLst/>
          </a:prstGeom>
          <a:noFill/>
        </p:spPr>
        <p:txBody>
          <a:bodyPr wrap="none" rtlCol="0">
            <a:spAutoFit/>
          </a:bodyPr>
          <a:lstStyle/>
          <a:p>
            <a:r>
              <a:rPr lang="en-US" sz="1000" dirty="0" smtClean="0">
                <a:solidFill>
                  <a:schemeClr val="accent1">
                    <a:lumMod val="60000"/>
                    <a:lumOff val="40000"/>
                  </a:schemeClr>
                </a:solidFill>
              </a:rPr>
              <a:t>Offline JLAB Cloud </a:t>
            </a:r>
            <a:endParaRPr lang="en-US" sz="1000" dirty="0">
              <a:solidFill>
                <a:schemeClr val="accent1">
                  <a:lumMod val="60000"/>
                  <a:lumOff val="40000"/>
                </a:schemeClr>
              </a:solidFill>
            </a:endParaRPr>
          </a:p>
        </p:txBody>
      </p:sp>
      <p:cxnSp>
        <p:nvCxnSpPr>
          <p:cNvPr id="143" name="Straight Arrow Connector 142"/>
          <p:cNvCxnSpPr/>
          <p:nvPr/>
        </p:nvCxnSpPr>
        <p:spPr>
          <a:xfrm flipV="1">
            <a:off x="1953860" y="5149848"/>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fld id="{11E1D8FF-7DC5-7C40-827E-377ED1F38D29}" type="datetime2">
              <a:rPr lang="en-US" smtClean="0"/>
              <a:t>Tuesday, February 11, 14</a:t>
            </a:fld>
            <a:endParaRPr lang="en-US"/>
          </a:p>
        </p:txBody>
      </p:sp>
      <p:sp>
        <p:nvSpPr>
          <p:cNvPr id="6" name="Footer Placeholder 5"/>
          <p:cNvSpPr>
            <a:spLocks noGrp="1"/>
          </p:cNvSpPr>
          <p:nvPr>
            <p:ph type="ftr" sz="quarter" idx="11"/>
          </p:nvPr>
        </p:nvSpPr>
        <p:spPr/>
        <p:txBody>
          <a:bodyPr/>
          <a:lstStyle/>
          <a:p>
            <a:r>
              <a:rPr lang="en-US" smtClean="0"/>
              <a:t>V. Gyurjyan</a:t>
            </a:r>
            <a:endParaRPr lang="en-US"/>
          </a:p>
        </p:txBody>
      </p:sp>
    </p:spTree>
    <p:extLst>
      <p:ext uri="{BB962C8B-B14F-4D97-AF65-F5344CB8AC3E}">
        <p14:creationId xmlns:p14="http://schemas.microsoft.com/office/powerpoint/2010/main" val="46363257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55632" y="3437929"/>
            <a:ext cx="7290459" cy="2903207"/>
          </a:xfrm>
          <a:prstGeom prst="roundRect">
            <a:avLst/>
          </a:prstGeom>
          <a:solidFill>
            <a:schemeClr val="accent1">
              <a:alpha val="36000"/>
            </a:schemeClr>
          </a:solidFill>
          <a:ln>
            <a:solidFill>
              <a:schemeClr val="accent1">
                <a:shade val="95000"/>
                <a:satMod val="105000"/>
                <a:alpha val="18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2672070" y="3866814"/>
            <a:ext cx="4634884" cy="2375351"/>
          </a:xfrm>
          <a:prstGeom prst="rect">
            <a:avLst/>
          </a:prstGeom>
          <a:solidFill>
            <a:schemeClr val="accent2">
              <a:alpha val="40000"/>
            </a:schemeClr>
          </a:solidFill>
          <a:ln>
            <a:solidFill>
              <a:schemeClr val="accent2">
                <a:alpha val="59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p:cNvSpPr/>
          <p:nvPr/>
        </p:nvSpPr>
        <p:spPr>
          <a:xfrm>
            <a:off x="6073836" y="4039791"/>
            <a:ext cx="775230" cy="7752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a:t>
            </a:r>
            <a:endParaRPr lang="en-US" dirty="0"/>
          </a:p>
        </p:txBody>
      </p:sp>
      <p:sp>
        <p:nvSpPr>
          <p:cNvPr id="7" name="Oval 6"/>
          <p:cNvSpPr/>
          <p:nvPr/>
        </p:nvSpPr>
        <p:spPr>
          <a:xfrm>
            <a:off x="6073836" y="5066679"/>
            <a:ext cx="775230" cy="7752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W</a:t>
            </a:r>
          </a:p>
        </p:txBody>
      </p:sp>
      <p:sp>
        <p:nvSpPr>
          <p:cNvPr id="8" name="Multidocument 7"/>
          <p:cNvSpPr/>
          <p:nvPr/>
        </p:nvSpPr>
        <p:spPr>
          <a:xfrm>
            <a:off x="2952475" y="5565110"/>
            <a:ext cx="1880345" cy="565153"/>
          </a:xfrm>
          <a:prstGeom prst="flowChartMultidocumen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Administrative </a:t>
            </a:r>
          </a:p>
          <a:p>
            <a:pPr algn="ctr"/>
            <a:r>
              <a:rPr lang="en-US" sz="1400" dirty="0" smtClean="0"/>
              <a:t>Services</a:t>
            </a:r>
            <a:endParaRPr lang="en-US" sz="1400" dirty="0"/>
          </a:p>
        </p:txBody>
      </p:sp>
      <p:sp>
        <p:nvSpPr>
          <p:cNvPr id="9" name="TextBox 8"/>
          <p:cNvSpPr txBox="1"/>
          <p:nvPr/>
        </p:nvSpPr>
        <p:spPr>
          <a:xfrm>
            <a:off x="3280692" y="3885902"/>
            <a:ext cx="1552128" cy="307777"/>
          </a:xfrm>
          <a:prstGeom prst="rect">
            <a:avLst/>
          </a:prstGeom>
          <a:noFill/>
        </p:spPr>
        <p:txBody>
          <a:bodyPr wrap="none" rtlCol="0">
            <a:spAutoFit/>
          </a:bodyPr>
          <a:lstStyle/>
          <a:p>
            <a:r>
              <a:rPr lang="en-US" sz="1400" i="1" dirty="0" err="1" smtClean="0"/>
              <a:t>ClaRA</a:t>
            </a:r>
            <a:r>
              <a:rPr lang="en-US" sz="1400" i="1" dirty="0" smtClean="0"/>
              <a:t> Master DPE</a:t>
            </a:r>
            <a:endParaRPr lang="en-US" sz="1400" i="1" dirty="0"/>
          </a:p>
        </p:txBody>
      </p:sp>
      <p:sp>
        <p:nvSpPr>
          <p:cNvPr id="10" name="Rectangle 9"/>
          <p:cNvSpPr/>
          <p:nvPr/>
        </p:nvSpPr>
        <p:spPr>
          <a:xfrm rot="16200000">
            <a:off x="6893152" y="4698906"/>
            <a:ext cx="1731897" cy="578742"/>
          </a:xfrm>
          <a:prstGeom prst="rect">
            <a:avLst/>
          </a:prstGeom>
          <a:solidFill>
            <a:schemeClr val="accent6">
              <a:lumMod val="75000"/>
              <a:alpha val="7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Persistent</a:t>
            </a:r>
          </a:p>
          <a:p>
            <a:pPr algn="ctr"/>
            <a:r>
              <a:rPr lang="en-US" sz="1400" dirty="0" smtClean="0"/>
              <a:t>Storage</a:t>
            </a:r>
            <a:endParaRPr lang="en-US" sz="1400" dirty="0"/>
          </a:p>
        </p:txBody>
      </p:sp>
      <p:cxnSp>
        <p:nvCxnSpPr>
          <p:cNvPr id="14" name="Straight Arrow Connector 13"/>
          <p:cNvCxnSpPr>
            <a:stCxn id="7" idx="6"/>
          </p:cNvCxnSpPr>
          <p:nvPr/>
        </p:nvCxnSpPr>
        <p:spPr>
          <a:xfrm flipV="1">
            <a:off x="6849066" y="5450382"/>
            <a:ext cx="620663" cy="3941"/>
          </a:xfrm>
          <a:prstGeom prst="straightConnector1">
            <a:avLst/>
          </a:prstGeom>
          <a:ln>
            <a:solidFill>
              <a:srgbClr val="00800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6" idx="6"/>
          </p:cNvCxnSpPr>
          <p:nvPr/>
        </p:nvCxnSpPr>
        <p:spPr>
          <a:xfrm>
            <a:off x="6849066" y="4427435"/>
            <a:ext cx="620663" cy="227"/>
          </a:xfrm>
          <a:prstGeom prst="straightConnector1">
            <a:avLst/>
          </a:prstGeom>
          <a:ln>
            <a:solidFill>
              <a:srgbClr val="008000"/>
            </a:solidFill>
            <a:headEnd type="triangle" w="lg" len="lg"/>
            <a:tailEnd type="none"/>
          </a:ln>
        </p:spPr>
        <p:style>
          <a:lnRef idx="2">
            <a:schemeClr val="accent1"/>
          </a:lnRef>
          <a:fillRef idx="0">
            <a:schemeClr val="accent1"/>
          </a:fillRef>
          <a:effectRef idx="1">
            <a:schemeClr val="accent1"/>
          </a:effectRef>
          <a:fontRef idx="minor">
            <a:schemeClr val="tx1"/>
          </a:fontRef>
        </p:style>
      </p:cxnSp>
      <p:sp>
        <p:nvSpPr>
          <p:cNvPr id="21" name="Regular Pentagon 20"/>
          <p:cNvSpPr/>
          <p:nvPr/>
        </p:nvSpPr>
        <p:spPr>
          <a:xfrm>
            <a:off x="1418506" y="4500932"/>
            <a:ext cx="857701" cy="800258"/>
          </a:xfrm>
          <a:prstGeom prst="pent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AO</a:t>
            </a:r>
            <a:endParaRPr lang="en-US" dirty="0"/>
          </a:p>
        </p:txBody>
      </p:sp>
      <p:sp>
        <p:nvSpPr>
          <p:cNvPr id="22" name="TextBox 21"/>
          <p:cNvSpPr txBox="1"/>
          <p:nvPr/>
        </p:nvSpPr>
        <p:spPr>
          <a:xfrm>
            <a:off x="6860770" y="3493058"/>
            <a:ext cx="1338753" cy="307777"/>
          </a:xfrm>
          <a:prstGeom prst="rect">
            <a:avLst/>
          </a:prstGeom>
          <a:noFill/>
        </p:spPr>
        <p:txBody>
          <a:bodyPr wrap="none" rtlCol="0">
            <a:spAutoFit/>
          </a:bodyPr>
          <a:lstStyle/>
          <a:p>
            <a:r>
              <a:rPr lang="en-US" sz="1400" i="1" dirty="0" smtClean="0"/>
              <a:t>Executive Node</a:t>
            </a:r>
            <a:endParaRPr lang="en-US" sz="1400" i="1" dirty="0"/>
          </a:p>
        </p:txBody>
      </p:sp>
      <p:sp>
        <p:nvSpPr>
          <p:cNvPr id="23" name="Rounded Rectangle 22"/>
          <p:cNvSpPr/>
          <p:nvPr/>
        </p:nvSpPr>
        <p:spPr>
          <a:xfrm>
            <a:off x="907186" y="1059634"/>
            <a:ext cx="7290459" cy="1447663"/>
          </a:xfrm>
          <a:prstGeom prst="roundRect">
            <a:avLst/>
          </a:prstGeom>
          <a:solidFill>
            <a:schemeClr val="accent1">
              <a:alpha val="36000"/>
            </a:schemeClr>
          </a:solidFill>
          <a:ln>
            <a:solidFill>
              <a:schemeClr val="accent1">
                <a:shade val="95000"/>
                <a:satMod val="105000"/>
                <a:alpha val="18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ounded Rectangle 23"/>
          <p:cNvSpPr/>
          <p:nvPr/>
        </p:nvSpPr>
        <p:spPr>
          <a:xfrm>
            <a:off x="1059586" y="1195539"/>
            <a:ext cx="7290459" cy="1447663"/>
          </a:xfrm>
          <a:prstGeom prst="roundRect">
            <a:avLst/>
          </a:prstGeom>
          <a:solidFill>
            <a:schemeClr val="accent1">
              <a:alpha val="36000"/>
            </a:schemeClr>
          </a:solidFill>
          <a:ln>
            <a:solidFill>
              <a:schemeClr val="accent1">
                <a:shade val="95000"/>
                <a:satMod val="105000"/>
                <a:alpha val="18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ounded Rectangle 24"/>
          <p:cNvSpPr/>
          <p:nvPr/>
        </p:nvSpPr>
        <p:spPr>
          <a:xfrm>
            <a:off x="1195492" y="1347939"/>
            <a:ext cx="7290459" cy="1447663"/>
          </a:xfrm>
          <a:prstGeom prst="roundRect">
            <a:avLst/>
          </a:prstGeom>
          <a:solidFill>
            <a:schemeClr val="accent1">
              <a:alpha val="36000"/>
            </a:schemeClr>
          </a:solidFill>
          <a:ln>
            <a:solidFill>
              <a:schemeClr val="accent1">
                <a:shade val="95000"/>
                <a:satMod val="105000"/>
                <a:alpha val="18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ounded Rectangle 25"/>
          <p:cNvSpPr/>
          <p:nvPr/>
        </p:nvSpPr>
        <p:spPr>
          <a:xfrm>
            <a:off x="1331398" y="1516834"/>
            <a:ext cx="7290459" cy="1447663"/>
          </a:xfrm>
          <a:prstGeom prst="roundRect">
            <a:avLst/>
          </a:prstGeom>
          <a:solidFill>
            <a:schemeClr val="accent1">
              <a:alpha val="36000"/>
            </a:schemeClr>
          </a:solidFill>
          <a:ln>
            <a:solidFill>
              <a:schemeClr val="accent1">
                <a:shade val="95000"/>
                <a:satMod val="105000"/>
                <a:alpha val="18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p:cNvSpPr/>
          <p:nvPr/>
        </p:nvSpPr>
        <p:spPr>
          <a:xfrm>
            <a:off x="1665232" y="1801194"/>
            <a:ext cx="7290459" cy="1447663"/>
          </a:xfrm>
          <a:prstGeom prst="roundRect">
            <a:avLst/>
          </a:prstGeom>
          <a:solidFill>
            <a:schemeClr val="accent3">
              <a:alpha val="36000"/>
            </a:schemeClr>
          </a:solidFill>
          <a:ln>
            <a:solidFill>
              <a:schemeClr val="accent3">
                <a:alpha val="18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7761430" y="1791078"/>
            <a:ext cx="1189461" cy="307777"/>
          </a:xfrm>
          <a:prstGeom prst="rect">
            <a:avLst/>
          </a:prstGeom>
          <a:noFill/>
        </p:spPr>
        <p:txBody>
          <a:bodyPr wrap="none" rtlCol="0">
            <a:spAutoFit/>
          </a:bodyPr>
          <a:lstStyle/>
          <a:p>
            <a:r>
              <a:rPr lang="en-US" sz="1400" i="1" dirty="0" smtClean="0"/>
              <a:t>Farm Node N</a:t>
            </a:r>
            <a:endParaRPr lang="en-US" sz="1400" i="1" dirty="0"/>
          </a:p>
        </p:txBody>
      </p:sp>
      <p:sp>
        <p:nvSpPr>
          <p:cNvPr id="29" name="Oval 28"/>
          <p:cNvSpPr/>
          <p:nvPr/>
        </p:nvSpPr>
        <p:spPr>
          <a:xfrm>
            <a:off x="2214186" y="2016369"/>
            <a:ext cx="775230" cy="7752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S1</a:t>
            </a:r>
            <a:endParaRPr lang="en-US" dirty="0"/>
          </a:p>
        </p:txBody>
      </p:sp>
      <p:sp>
        <p:nvSpPr>
          <p:cNvPr id="38" name="Oval 37"/>
          <p:cNvSpPr/>
          <p:nvPr/>
        </p:nvSpPr>
        <p:spPr>
          <a:xfrm>
            <a:off x="3855511" y="2016369"/>
            <a:ext cx="775230" cy="7752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S2</a:t>
            </a:r>
            <a:endParaRPr lang="en-US" dirty="0"/>
          </a:p>
        </p:txBody>
      </p:sp>
      <p:sp>
        <p:nvSpPr>
          <p:cNvPr id="39" name="Oval 38"/>
          <p:cNvSpPr/>
          <p:nvPr/>
        </p:nvSpPr>
        <p:spPr>
          <a:xfrm>
            <a:off x="5426608" y="2375329"/>
            <a:ext cx="148449" cy="13196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5644984" y="2379274"/>
            <a:ext cx="148449" cy="13196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5859406" y="2379274"/>
            <a:ext cx="148449" cy="13196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6694499" y="1991630"/>
            <a:ext cx="775230" cy="7752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Sn</a:t>
            </a:r>
            <a:endParaRPr lang="en-US" dirty="0"/>
          </a:p>
        </p:txBody>
      </p:sp>
      <p:sp>
        <p:nvSpPr>
          <p:cNvPr id="43" name="Oval 42"/>
          <p:cNvSpPr/>
          <p:nvPr/>
        </p:nvSpPr>
        <p:spPr>
          <a:xfrm>
            <a:off x="2366586" y="2168769"/>
            <a:ext cx="775230" cy="7752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S1</a:t>
            </a:r>
            <a:endParaRPr lang="en-US" dirty="0"/>
          </a:p>
        </p:txBody>
      </p:sp>
      <p:sp>
        <p:nvSpPr>
          <p:cNvPr id="44" name="Oval 43"/>
          <p:cNvSpPr/>
          <p:nvPr/>
        </p:nvSpPr>
        <p:spPr>
          <a:xfrm>
            <a:off x="2518986" y="2321169"/>
            <a:ext cx="775230" cy="7752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S1</a:t>
            </a:r>
            <a:endParaRPr lang="en-US" dirty="0"/>
          </a:p>
        </p:txBody>
      </p:sp>
      <p:sp>
        <p:nvSpPr>
          <p:cNvPr id="45" name="Oval 44"/>
          <p:cNvSpPr/>
          <p:nvPr/>
        </p:nvSpPr>
        <p:spPr>
          <a:xfrm>
            <a:off x="4007911" y="2168769"/>
            <a:ext cx="775230" cy="7752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S2</a:t>
            </a:r>
            <a:endParaRPr lang="en-US" dirty="0"/>
          </a:p>
        </p:txBody>
      </p:sp>
      <p:sp>
        <p:nvSpPr>
          <p:cNvPr id="46" name="Oval 45"/>
          <p:cNvSpPr/>
          <p:nvPr/>
        </p:nvSpPr>
        <p:spPr>
          <a:xfrm>
            <a:off x="4160311" y="2321169"/>
            <a:ext cx="775230" cy="7752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S2</a:t>
            </a:r>
            <a:endParaRPr lang="en-US" dirty="0"/>
          </a:p>
        </p:txBody>
      </p:sp>
      <p:sp>
        <p:nvSpPr>
          <p:cNvPr id="47" name="Oval 46"/>
          <p:cNvSpPr/>
          <p:nvPr/>
        </p:nvSpPr>
        <p:spPr>
          <a:xfrm>
            <a:off x="6846899" y="2144030"/>
            <a:ext cx="775230" cy="7752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Sn</a:t>
            </a:r>
            <a:endParaRPr lang="en-US" dirty="0"/>
          </a:p>
        </p:txBody>
      </p:sp>
      <p:sp>
        <p:nvSpPr>
          <p:cNvPr id="48" name="Oval 47"/>
          <p:cNvSpPr/>
          <p:nvPr/>
        </p:nvSpPr>
        <p:spPr>
          <a:xfrm>
            <a:off x="6999299" y="2296430"/>
            <a:ext cx="775230" cy="7752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Sn</a:t>
            </a:r>
            <a:endParaRPr lang="en-US" dirty="0"/>
          </a:p>
        </p:txBody>
      </p:sp>
      <p:cxnSp>
        <p:nvCxnSpPr>
          <p:cNvPr id="50" name="Straight Connector 49"/>
          <p:cNvCxnSpPr>
            <a:stCxn id="6" idx="2"/>
          </p:cNvCxnSpPr>
          <p:nvPr/>
        </p:nvCxnSpPr>
        <p:spPr>
          <a:xfrm flipH="1">
            <a:off x="2989416" y="4427435"/>
            <a:ext cx="3084420" cy="22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flipV="1">
            <a:off x="2989416" y="3098807"/>
            <a:ext cx="0" cy="131965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3327204" y="2639257"/>
            <a:ext cx="561295"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a:off x="4952035" y="2639257"/>
            <a:ext cx="1758958"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8465503" y="2639257"/>
            <a:ext cx="0" cy="352043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7774529" y="2639257"/>
            <a:ext cx="690974"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H="1">
            <a:off x="6449252" y="6159686"/>
            <a:ext cx="2016251"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flipV="1">
            <a:off x="6449252" y="5854226"/>
            <a:ext cx="0" cy="30546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flipV="1">
            <a:off x="6449252" y="4815079"/>
            <a:ext cx="0" cy="2516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a:off x="2012299" y="4566912"/>
            <a:ext cx="4061537" cy="0"/>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a:off x="2164699" y="4719312"/>
            <a:ext cx="4061537" cy="0"/>
          </a:xfrm>
          <a:prstGeom prst="straightConnector1">
            <a:avLst/>
          </a:prstGeom>
          <a:ln>
            <a:prstDash val="dash"/>
            <a:headEnd type="triangle" w="lg" len="lg"/>
            <a:tailEnd type="none"/>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a:off x="2113048" y="5250376"/>
            <a:ext cx="3960788" cy="0"/>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sp>
        <p:nvSpPr>
          <p:cNvPr id="83" name="Title 1"/>
          <p:cNvSpPr>
            <a:spLocks noGrp="1"/>
          </p:cNvSpPr>
          <p:nvPr>
            <p:ph type="title"/>
          </p:nvPr>
        </p:nvSpPr>
        <p:spPr>
          <a:xfrm>
            <a:off x="392257" y="43702"/>
            <a:ext cx="8229600" cy="764578"/>
          </a:xfrm>
        </p:spPr>
        <p:txBody>
          <a:bodyPr>
            <a:normAutofit/>
          </a:bodyPr>
          <a:lstStyle/>
          <a:p>
            <a:r>
              <a:rPr lang="en-US" sz="2400" dirty="0" smtClean="0">
                <a:solidFill>
                  <a:srgbClr val="376092"/>
                </a:solidFill>
              </a:rPr>
              <a:t>Single Data-stream Application</a:t>
            </a:r>
            <a:endParaRPr lang="en-US" sz="2400" dirty="0">
              <a:solidFill>
                <a:srgbClr val="376092"/>
              </a:solidFill>
            </a:endParaRPr>
          </a:p>
        </p:txBody>
      </p:sp>
      <p:sp>
        <p:nvSpPr>
          <p:cNvPr id="2" name="Date Placeholder 1"/>
          <p:cNvSpPr>
            <a:spLocks noGrp="1"/>
          </p:cNvSpPr>
          <p:nvPr>
            <p:ph type="dt" sz="half" idx="10"/>
          </p:nvPr>
        </p:nvSpPr>
        <p:spPr/>
        <p:txBody>
          <a:bodyPr/>
          <a:lstStyle/>
          <a:p>
            <a:fld id="{B5DBFBDD-4496-704F-AC94-FF41EF8949F5}" type="datetime2">
              <a:rPr lang="en-US" smtClean="0"/>
              <a:t>Tuesday, February 11, 14</a:t>
            </a:fld>
            <a:endParaRPr lang="en-US"/>
          </a:p>
        </p:txBody>
      </p:sp>
      <p:sp>
        <p:nvSpPr>
          <p:cNvPr id="3" name="Footer Placeholder 2"/>
          <p:cNvSpPr>
            <a:spLocks noGrp="1"/>
          </p:cNvSpPr>
          <p:nvPr>
            <p:ph type="ftr" sz="quarter" idx="11"/>
          </p:nvPr>
        </p:nvSpPr>
        <p:spPr/>
        <p:txBody>
          <a:bodyPr/>
          <a:lstStyle/>
          <a:p>
            <a:r>
              <a:rPr lang="en-US" smtClean="0"/>
              <a:t>V. Gyurjyan</a:t>
            </a:r>
            <a:endParaRPr lang="en-US"/>
          </a:p>
        </p:txBody>
      </p:sp>
    </p:spTree>
    <p:extLst>
      <p:ext uri="{BB962C8B-B14F-4D97-AF65-F5344CB8AC3E}">
        <p14:creationId xmlns:p14="http://schemas.microsoft.com/office/powerpoint/2010/main" val="70623853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75666"/>
            <a:ext cx="8229600" cy="1045000"/>
          </a:xfrm>
        </p:spPr>
        <p:txBody>
          <a:bodyPr>
            <a:normAutofit/>
          </a:bodyPr>
          <a:lstStyle/>
          <a:p>
            <a:r>
              <a:rPr lang="en-US" sz="3200" dirty="0" smtClean="0">
                <a:solidFill>
                  <a:srgbClr val="376092"/>
                </a:solidFill>
              </a:rPr>
              <a:t>Single Data-stream Application</a:t>
            </a:r>
            <a:br>
              <a:rPr lang="en-US" sz="3200" dirty="0" smtClean="0">
                <a:solidFill>
                  <a:srgbClr val="376092"/>
                </a:solidFill>
              </a:rPr>
            </a:br>
            <a:r>
              <a:rPr lang="en-US" sz="2000" dirty="0" smtClean="0">
                <a:solidFill>
                  <a:srgbClr val="376092"/>
                </a:solidFill>
              </a:rPr>
              <a:t>Clas12 Reconstruction: JLAB batch farm</a:t>
            </a:r>
            <a:endParaRPr lang="en-US" sz="2400" dirty="0">
              <a:solidFill>
                <a:srgbClr val="376092"/>
              </a:solidFill>
            </a:endParaRPr>
          </a:p>
        </p:txBody>
      </p:sp>
      <p:graphicFrame>
        <p:nvGraphicFramePr>
          <p:cNvPr id="6" name="Chart 5"/>
          <p:cNvGraphicFramePr>
            <a:graphicFrameLocks/>
          </p:cNvGraphicFramePr>
          <p:nvPr>
            <p:extLst>
              <p:ext uri="{D42A27DB-BD31-4B8C-83A1-F6EECF244321}">
                <p14:modId xmlns:p14="http://schemas.microsoft.com/office/powerpoint/2010/main" val="3483740133"/>
              </p:ext>
            </p:extLst>
          </p:nvPr>
        </p:nvGraphicFramePr>
        <p:xfrm>
          <a:off x="718538" y="1220666"/>
          <a:ext cx="7562163" cy="4849479"/>
        </p:xfrm>
        <a:graphic>
          <a:graphicData uri="http://schemas.openxmlformats.org/drawingml/2006/chart">
            <c:chart xmlns:c="http://schemas.openxmlformats.org/drawingml/2006/chart" xmlns:r="http://schemas.openxmlformats.org/officeDocument/2006/relationships" r:id="rId2"/>
          </a:graphicData>
        </a:graphic>
      </p:graphicFrame>
      <p:sp>
        <p:nvSpPr>
          <p:cNvPr id="2" name="Date Placeholder 1"/>
          <p:cNvSpPr>
            <a:spLocks noGrp="1"/>
          </p:cNvSpPr>
          <p:nvPr>
            <p:ph type="dt" sz="half" idx="10"/>
          </p:nvPr>
        </p:nvSpPr>
        <p:spPr/>
        <p:txBody>
          <a:bodyPr/>
          <a:lstStyle/>
          <a:p>
            <a:fld id="{AD0DD20D-4998-5C48-9874-5490CF081068}" type="datetime2">
              <a:rPr lang="en-US" smtClean="0"/>
              <a:t>Tuesday, February 11, 14</a:t>
            </a:fld>
            <a:endParaRPr lang="en-US"/>
          </a:p>
        </p:txBody>
      </p:sp>
      <p:sp>
        <p:nvSpPr>
          <p:cNvPr id="3" name="Footer Placeholder 2"/>
          <p:cNvSpPr>
            <a:spLocks noGrp="1"/>
          </p:cNvSpPr>
          <p:nvPr>
            <p:ph type="ftr" sz="quarter" idx="11"/>
          </p:nvPr>
        </p:nvSpPr>
        <p:spPr/>
        <p:txBody>
          <a:bodyPr/>
          <a:lstStyle/>
          <a:p>
            <a:r>
              <a:rPr lang="en-US" smtClean="0"/>
              <a:t>V. Gyurjyan</a:t>
            </a:r>
            <a:endParaRPr lang="en-US"/>
          </a:p>
        </p:txBody>
      </p:sp>
    </p:spTree>
    <p:extLst>
      <p:ext uri="{BB962C8B-B14F-4D97-AF65-F5344CB8AC3E}">
        <p14:creationId xmlns:p14="http://schemas.microsoft.com/office/powerpoint/2010/main" val="95624996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ounded Rectangle 67"/>
          <p:cNvSpPr/>
          <p:nvPr/>
        </p:nvSpPr>
        <p:spPr>
          <a:xfrm>
            <a:off x="491072" y="867426"/>
            <a:ext cx="8060964" cy="2616606"/>
          </a:xfrm>
          <a:prstGeom prst="roundRect">
            <a:avLst/>
          </a:prstGeom>
          <a:solidFill>
            <a:schemeClr val="tx2">
              <a:alpha val="23000"/>
            </a:schemeClr>
          </a:solidFill>
          <a:ln>
            <a:solidFill>
              <a:schemeClr val="tx2">
                <a:alpha val="18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ounded Rectangle 86"/>
          <p:cNvSpPr/>
          <p:nvPr/>
        </p:nvSpPr>
        <p:spPr>
          <a:xfrm>
            <a:off x="626533" y="1002887"/>
            <a:ext cx="8060964" cy="2616606"/>
          </a:xfrm>
          <a:prstGeom prst="roundRect">
            <a:avLst/>
          </a:prstGeom>
          <a:solidFill>
            <a:schemeClr val="accent3">
              <a:alpha val="66000"/>
            </a:schemeClr>
          </a:solidFill>
          <a:ln>
            <a:solidFill>
              <a:schemeClr val="accent3">
                <a:alpha val="18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ounded Rectangle 3"/>
          <p:cNvSpPr/>
          <p:nvPr/>
        </p:nvSpPr>
        <p:spPr>
          <a:xfrm>
            <a:off x="1497895" y="4596820"/>
            <a:ext cx="6845141" cy="1767049"/>
          </a:xfrm>
          <a:prstGeom prst="roundRect">
            <a:avLst/>
          </a:prstGeom>
          <a:solidFill>
            <a:schemeClr val="accent1">
              <a:alpha val="36000"/>
            </a:schemeClr>
          </a:solidFill>
          <a:ln>
            <a:solidFill>
              <a:schemeClr val="accent1">
                <a:shade val="95000"/>
                <a:satMod val="105000"/>
                <a:alpha val="18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505278" y="5086064"/>
            <a:ext cx="4612641" cy="1197599"/>
          </a:xfrm>
          <a:prstGeom prst="rect">
            <a:avLst/>
          </a:prstGeom>
          <a:solidFill>
            <a:schemeClr val="accent2">
              <a:alpha val="40000"/>
            </a:schemeClr>
          </a:solidFill>
          <a:ln>
            <a:solidFill>
              <a:schemeClr val="accent2">
                <a:alpha val="59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p:cNvSpPr/>
          <p:nvPr/>
        </p:nvSpPr>
        <p:spPr>
          <a:xfrm>
            <a:off x="2389174" y="2215796"/>
            <a:ext cx="775230" cy="7752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a:t>
            </a:r>
            <a:endParaRPr lang="en-US" dirty="0"/>
          </a:p>
        </p:txBody>
      </p:sp>
      <p:sp>
        <p:nvSpPr>
          <p:cNvPr id="7" name="Oval 6"/>
          <p:cNvSpPr/>
          <p:nvPr/>
        </p:nvSpPr>
        <p:spPr>
          <a:xfrm>
            <a:off x="6155124" y="2204274"/>
            <a:ext cx="775230" cy="7752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W</a:t>
            </a:r>
          </a:p>
        </p:txBody>
      </p:sp>
      <p:sp>
        <p:nvSpPr>
          <p:cNvPr id="8" name="Multidocument 7"/>
          <p:cNvSpPr/>
          <p:nvPr/>
        </p:nvSpPr>
        <p:spPr>
          <a:xfrm>
            <a:off x="4195841" y="5452742"/>
            <a:ext cx="1880345" cy="565153"/>
          </a:xfrm>
          <a:prstGeom prst="flowChartMultidocumen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Administrative </a:t>
            </a:r>
          </a:p>
          <a:p>
            <a:pPr algn="ctr"/>
            <a:r>
              <a:rPr lang="en-US" sz="1400" dirty="0" smtClean="0"/>
              <a:t>Services</a:t>
            </a:r>
            <a:endParaRPr lang="en-US" sz="1400" dirty="0"/>
          </a:p>
        </p:txBody>
      </p:sp>
      <p:sp>
        <p:nvSpPr>
          <p:cNvPr id="9" name="TextBox 8"/>
          <p:cNvSpPr txBox="1"/>
          <p:nvPr/>
        </p:nvSpPr>
        <p:spPr>
          <a:xfrm>
            <a:off x="6348545" y="5987883"/>
            <a:ext cx="1552128" cy="307777"/>
          </a:xfrm>
          <a:prstGeom prst="rect">
            <a:avLst/>
          </a:prstGeom>
          <a:noFill/>
        </p:spPr>
        <p:txBody>
          <a:bodyPr wrap="none" rtlCol="0">
            <a:spAutoFit/>
          </a:bodyPr>
          <a:lstStyle/>
          <a:p>
            <a:r>
              <a:rPr lang="en-US" sz="1400" i="1" dirty="0" err="1" smtClean="0"/>
              <a:t>ClaRA</a:t>
            </a:r>
            <a:r>
              <a:rPr lang="en-US" sz="1400" i="1" dirty="0" smtClean="0"/>
              <a:t> Master DPE</a:t>
            </a:r>
            <a:endParaRPr lang="en-US" sz="1400" i="1" dirty="0"/>
          </a:p>
        </p:txBody>
      </p:sp>
      <p:cxnSp>
        <p:nvCxnSpPr>
          <p:cNvPr id="14" name="Straight Arrow Connector 13"/>
          <p:cNvCxnSpPr/>
          <p:nvPr/>
        </p:nvCxnSpPr>
        <p:spPr>
          <a:xfrm flipV="1">
            <a:off x="5496646" y="2587977"/>
            <a:ext cx="620663" cy="3941"/>
          </a:xfrm>
          <a:prstGeom prst="straightConnector1">
            <a:avLst/>
          </a:prstGeom>
          <a:ln>
            <a:solidFill>
              <a:srgbClr val="008000"/>
            </a:solidFill>
            <a:headEnd type="triangle" w="lg" len="lg"/>
            <a:tailEnd type="none" w="lg" len="lg"/>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3164404" y="2568650"/>
            <a:ext cx="620663" cy="227"/>
          </a:xfrm>
          <a:prstGeom prst="straightConnector1">
            <a:avLst/>
          </a:prstGeom>
          <a:ln>
            <a:solidFill>
              <a:srgbClr val="008000"/>
            </a:solidFill>
            <a:headEnd type="triangle" w="lg" len="lg"/>
            <a:tailEnd type="none"/>
          </a:ln>
        </p:spPr>
        <p:style>
          <a:lnRef idx="2">
            <a:schemeClr val="accent1"/>
          </a:lnRef>
          <a:fillRef idx="0">
            <a:schemeClr val="accent1"/>
          </a:fillRef>
          <a:effectRef idx="1">
            <a:schemeClr val="accent1"/>
          </a:effectRef>
          <a:fontRef idx="minor">
            <a:schemeClr val="tx1"/>
          </a:fontRef>
        </p:style>
      </p:cxnSp>
      <p:sp>
        <p:nvSpPr>
          <p:cNvPr id="21" name="Regular Pentagon 20"/>
          <p:cNvSpPr/>
          <p:nvPr/>
        </p:nvSpPr>
        <p:spPr>
          <a:xfrm>
            <a:off x="2347400" y="5052613"/>
            <a:ext cx="857701" cy="800258"/>
          </a:xfrm>
          <a:prstGeom prst="pent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AO</a:t>
            </a:r>
            <a:endParaRPr lang="en-US" dirty="0"/>
          </a:p>
        </p:txBody>
      </p:sp>
      <p:sp>
        <p:nvSpPr>
          <p:cNvPr id="22" name="TextBox 21"/>
          <p:cNvSpPr txBox="1"/>
          <p:nvPr/>
        </p:nvSpPr>
        <p:spPr>
          <a:xfrm>
            <a:off x="6846899" y="4686359"/>
            <a:ext cx="1338753" cy="307777"/>
          </a:xfrm>
          <a:prstGeom prst="rect">
            <a:avLst/>
          </a:prstGeom>
          <a:noFill/>
        </p:spPr>
        <p:txBody>
          <a:bodyPr wrap="none" rtlCol="0">
            <a:spAutoFit/>
          </a:bodyPr>
          <a:lstStyle/>
          <a:p>
            <a:r>
              <a:rPr lang="en-US" sz="1400" i="1" dirty="0" smtClean="0"/>
              <a:t>Executive Node</a:t>
            </a:r>
            <a:endParaRPr lang="en-US" sz="1400" i="1" dirty="0"/>
          </a:p>
        </p:txBody>
      </p:sp>
      <p:sp>
        <p:nvSpPr>
          <p:cNvPr id="28" name="TextBox 27"/>
          <p:cNvSpPr txBox="1"/>
          <p:nvPr/>
        </p:nvSpPr>
        <p:spPr>
          <a:xfrm>
            <a:off x="7289009" y="3261841"/>
            <a:ext cx="1189461" cy="307777"/>
          </a:xfrm>
          <a:prstGeom prst="rect">
            <a:avLst/>
          </a:prstGeom>
          <a:noFill/>
        </p:spPr>
        <p:txBody>
          <a:bodyPr wrap="none" rtlCol="0">
            <a:spAutoFit/>
          </a:bodyPr>
          <a:lstStyle/>
          <a:p>
            <a:r>
              <a:rPr lang="en-US" sz="1400" i="1" dirty="0" smtClean="0"/>
              <a:t>Farm Node N</a:t>
            </a:r>
            <a:endParaRPr lang="en-US" sz="1400" i="1" dirty="0"/>
          </a:p>
        </p:txBody>
      </p:sp>
      <p:sp>
        <p:nvSpPr>
          <p:cNvPr id="29" name="Oval 28"/>
          <p:cNvSpPr/>
          <p:nvPr/>
        </p:nvSpPr>
        <p:spPr>
          <a:xfrm>
            <a:off x="1500950" y="1062416"/>
            <a:ext cx="775230" cy="7752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S1</a:t>
            </a:r>
            <a:endParaRPr lang="en-US" dirty="0"/>
          </a:p>
        </p:txBody>
      </p:sp>
      <p:sp>
        <p:nvSpPr>
          <p:cNvPr id="38" name="Oval 37"/>
          <p:cNvSpPr/>
          <p:nvPr/>
        </p:nvSpPr>
        <p:spPr>
          <a:xfrm>
            <a:off x="3420611" y="1079811"/>
            <a:ext cx="775230" cy="7752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S2</a:t>
            </a:r>
            <a:endParaRPr lang="en-US" dirty="0"/>
          </a:p>
        </p:txBody>
      </p:sp>
      <p:sp>
        <p:nvSpPr>
          <p:cNvPr id="39" name="Oval 38"/>
          <p:cNvSpPr/>
          <p:nvPr/>
        </p:nvSpPr>
        <p:spPr>
          <a:xfrm>
            <a:off x="5235252" y="1386586"/>
            <a:ext cx="148449" cy="13196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5453628" y="1390531"/>
            <a:ext cx="148449" cy="13196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5668050" y="1390531"/>
            <a:ext cx="148449" cy="13196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6694499" y="1002887"/>
            <a:ext cx="775230" cy="7752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Sn</a:t>
            </a:r>
            <a:endParaRPr lang="en-US" dirty="0"/>
          </a:p>
        </p:txBody>
      </p:sp>
      <p:sp>
        <p:nvSpPr>
          <p:cNvPr id="43" name="Oval 42"/>
          <p:cNvSpPr/>
          <p:nvPr/>
        </p:nvSpPr>
        <p:spPr>
          <a:xfrm>
            <a:off x="1653350" y="1214816"/>
            <a:ext cx="775230" cy="7752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S1</a:t>
            </a:r>
            <a:endParaRPr lang="en-US" dirty="0"/>
          </a:p>
        </p:txBody>
      </p:sp>
      <p:sp>
        <p:nvSpPr>
          <p:cNvPr id="44" name="Oval 43"/>
          <p:cNvSpPr/>
          <p:nvPr/>
        </p:nvSpPr>
        <p:spPr>
          <a:xfrm>
            <a:off x="1805750" y="1367216"/>
            <a:ext cx="775230" cy="7752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S1</a:t>
            </a:r>
            <a:endParaRPr lang="en-US" dirty="0"/>
          </a:p>
        </p:txBody>
      </p:sp>
      <p:sp>
        <p:nvSpPr>
          <p:cNvPr id="45" name="Oval 44"/>
          <p:cNvSpPr/>
          <p:nvPr/>
        </p:nvSpPr>
        <p:spPr>
          <a:xfrm>
            <a:off x="3573011" y="1232211"/>
            <a:ext cx="775230" cy="7752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S2</a:t>
            </a:r>
            <a:endParaRPr lang="en-US" dirty="0"/>
          </a:p>
        </p:txBody>
      </p:sp>
      <p:sp>
        <p:nvSpPr>
          <p:cNvPr id="46" name="Oval 45"/>
          <p:cNvSpPr/>
          <p:nvPr/>
        </p:nvSpPr>
        <p:spPr>
          <a:xfrm>
            <a:off x="3725411" y="1384611"/>
            <a:ext cx="775230" cy="7752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S2</a:t>
            </a:r>
            <a:endParaRPr lang="en-US" dirty="0"/>
          </a:p>
        </p:txBody>
      </p:sp>
      <p:sp>
        <p:nvSpPr>
          <p:cNvPr id="47" name="Oval 46"/>
          <p:cNvSpPr/>
          <p:nvPr/>
        </p:nvSpPr>
        <p:spPr>
          <a:xfrm>
            <a:off x="6846899" y="1155287"/>
            <a:ext cx="775230" cy="7752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Sn</a:t>
            </a:r>
            <a:endParaRPr lang="en-US" dirty="0"/>
          </a:p>
        </p:txBody>
      </p:sp>
      <p:sp>
        <p:nvSpPr>
          <p:cNvPr id="48" name="Oval 47"/>
          <p:cNvSpPr/>
          <p:nvPr/>
        </p:nvSpPr>
        <p:spPr>
          <a:xfrm>
            <a:off x="6999299" y="1307687"/>
            <a:ext cx="775230" cy="7752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Sn</a:t>
            </a:r>
            <a:endParaRPr lang="en-US" dirty="0"/>
          </a:p>
        </p:txBody>
      </p:sp>
      <p:cxnSp>
        <p:nvCxnSpPr>
          <p:cNvPr id="50" name="Straight Connector 49"/>
          <p:cNvCxnSpPr/>
          <p:nvPr/>
        </p:nvCxnSpPr>
        <p:spPr>
          <a:xfrm flipH="1">
            <a:off x="1055632" y="2593540"/>
            <a:ext cx="1220548" cy="1012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flipH="1">
            <a:off x="6999299" y="2551482"/>
            <a:ext cx="1478549"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2672070" y="1650514"/>
            <a:ext cx="702838" cy="1218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a:off x="4627451" y="1650514"/>
            <a:ext cx="2083542"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8465503" y="1645770"/>
            <a:ext cx="0" cy="90571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7900673" y="1650514"/>
            <a:ext cx="56483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83" name="Title 1"/>
          <p:cNvSpPr>
            <a:spLocks noGrp="1"/>
          </p:cNvSpPr>
          <p:nvPr>
            <p:ph type="title"/>
          </p:nvPr>
        </p:nvSpPr>
        <p:spPr>
          <a:xfrm>
            <a:off x="385841" y="73768"/>
            <a:ext cx="8229600" cy="764578"/>
          </a:xfrm>
        </p:spPr>
        <p:txBody>
          <a:bodyPr>
            <a:normAutofit/>
          </a:bodyPr>
          <a:lstStyle/>
          <a:p>
            <a:r>
              <a:rPr lang="en-US" sz="2400" dirty="0" smtClean="0">
                <a:solidFill>
                  <a:srgbClr val="376092"/>
                </a:solidFill>
              </a:rPr>
              <a:t>Multiple Data-stream Application</a:t>
            </a:r>
            <a:endParaRPr lang="en-US" sz="2400" dirty="0">
              <a:solidFill>
                <a:srgbClr val="376092"/>
              </a:solidFill>
            </a:endParaRPr>
          </a:p>
        </p:txBody>
      </p:sp>
      <p:sp>
        <p:nvSpPr>
          <p:cNvPr id="49" name="Rectangle 48"/>
          <p:cNvSpPr/>
          <p:nvPr/>
        </p:nvSpPr>
        <p:spPr>
          <a:xfrm>
            <a:off x="3789892" y="2242841"/>
            <a:ext cx="1731897" cy="578742"/>
          </a:xfrm>
          <a:prstGeom prst="rect">
            <a:avLst/>
          </a:prstGeom>
          <a:solidFill>
            <a:schemeClr val="accent6">
              <a:lumMod val="75000"/>
              <a:alpha val="73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Persistent</a:t>
            </a:r>
          </a:p>
          <a:p>
            <a:pPr algn="ctr"/>
            <a:r>
              <a:rPr lang="en-US" sz="1400" dirty="0" smtClean="0"/>
              <a:t>Storage</a:t>
            </a:r>
            <a:endParaRPr lang="en-US" sz="1400" dirty="0"/>
          </a:p>
        </p:txBody>
      </p:sp>
      <p:cxnSp>
        <p:nvCxnSpPr>
          <p:cNvPr id="51" name="Straight Connector 50"/>
          <p:cNvCxnSpPr/>
          <p:nvPr/>
        </p:nvCxnSpPr>
        <p:spPr>
          <a:xfrm flipV="1">
            <a:off x="1055632" y="1645413"/>
            <a:ext cx="0" cy="95825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1055632" y="1650514"/>
            <a:ext cx="362874"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bwMode="auto">
          <a:xfrm flipV="1">
            <a:off x="2895034" y="2991084"/>
            <a:ext cx="0" cy="2094980"/>
          </a:xfrm>
          <a:prstGeom prst="straightConnector1">
            <a:avLst/>
          </a:prstGeom>
          <a:noFill/>
          <a:ln w="9525" cap="flat" cmpd="sng" algn="ctr">
            <a:solidFill>
              <a:schemeClr val="tx2"/>
            </a:solidFill>
            <a:prstDash val="dash"/>
            <a:round/>
            <a:headEnd type="none" w="med" len="med"/>
            <a:tailEnd type="triangle" w="lg" len="lg"/>
          </a:ln>
          <a:effectLst/>
        </p:spPr>
      </p:cxnSp>
      <p:cxnSp>
        <p:nvCxnSpPr>
          <p:cNvPr id="74" name="Straight Arrow Connector 73"/>
          <p:cNvCxnSpPr/>
          <p:nvPr/>
        </p:nvCxnSpPr>
        <p:spPr bwMode="auto">
          <a:xfrm flipV="1">
            <a:off x="2679345" y="3041883"/>
            <a:ext cx="0" cy="2061531"/>
          </a:xfrm>
          <a:prstGeom prst="straightConnector1">
            <a:avLst/>
          </a:prstGeom>
          <a:noFill/>
          <a:ln w="9525" cap="flat" cmpd="sng" algn="ctr">
            <a:solidFill>
              <a:schemeClr val="tx2"/>
            </a:solidFill>
            <a:prstDash val="dash"/>
            <a:round/>
            <a:headEnd type="triangle" w="lg" len="lg"/>
            <a:tailEnd type="none"/>
          </a:ln>
          <a:effectLst/>
        </p:spPr>
      </p:cxnSp>
      <p:cxnSp>
        <p:nvCxnSpPr>
          <p:cNvPr id="72" name="Straight Connector 71"/>
          <p:cNvCxnSpPr/>
          <p:nvPr/>
        </p:nvCxnSpPr>
        <p:spPr bwMode="auto">
          <a:xfrm flipV="1">
            <a:off x="3197344" y="4838756"/>
            <a:ext cx="0" cy="376707"/>
          </a:xfrm>
          <a:prstGeom prst="line">
            <a:avLst/>
          </a:prstGeom>
          <a:noFill/>
          <a:ln w="9525" cap="flat" cmpd="sng" algn="ctr">
            <a:solidFill>
              <a:schemeClr val="tx2"/>
            </a:solidFill>
            <a:prstDash val="dash"/>
            <a:round/>
            <a:headEnd type="none" w="med" len="med"/>
            <a:tailEnd type="none" w="med" len="med"/>
          </a:ln>
          <a:effectLst/>
        </p:spPr>
      </p:cxnSp>
      <p:cxnSp>
        <p:nvCxnSpPr>
          <p:cNvPr id="79" name="Straight Connector 78"/>
          <p:cNvCxnSpPr/>
          <p:nvPr/>
        </p:nvCxnSpPr>
        <p:spPr bwMode="auto">
          <a:xfrm>
            <a:off x="3197344" y="4838756"/>
            <a:ext cx="3357987" cy="12453"/>
          </a:xfrm>
          <a:prstGeom prst="line">
            <a:avLst/>
          </a:prstGeom>
          <a:noFill/>
          <a:ln w="9525" cap="flat" cmpd="sng" algn="ctr">
            <a:solidFill>
              <a:schemeClr val="tx2"/>
            </a:solidFill>
            <a:prstDash val="dash"/>
            <a:round/>
            <a:headEnd type="none" w="med" len="med"/>
            <a:tailEnd type="none" w="med" len="med"/>
          </a:ln>
          <a:effectLst/>
        </p:spPr>
      </p:cxnSp>
      <p:cxnSp>
        <p:nvCxnSpPr>
          <p:cNvPr id="81" name="Straight Arrow Connector 80"/>
          <p:cNvCxnSpPr/>
          <p:nvPr/>
        </p:nvCxnSpPr>
        <p:spPr bwMode="auto">
          <a:xfrm flipV="1">
            <a:off x="6555331" y="2991084"/>
            <a:ext cx="0" cy="1847672"/>
          </a:xfrm>
          <a:prstGeom prst="straightConnector1">
            <a:avLst/>
          </a:prstGeom>
          <a:noFill/>
          <a:ln w="9525" cap="flat" cmpd="sng" algn="ctr">
            <a:solidFill>
              <a:schemeClr val="tx2"/>
            </a:solidFill>
            <a:prstDash val="dash"/>
            <a:round/>
            <a:headEnd type="none" w="med" len="med"/>
            <a:tailEnd type="triangle" w="lg" len="lg"/>
          </a:ln>
          <a:effectLst/>
        </p:spPr>
      </p:cxnSp>
      <p:sp>
        <p:nvSpPr>
          <p:cNvPr id="55" name="Oval 54"/>
          <p:cNvSpPr/>
          <p:nvPr/>
        </p:nvSpPr>
        <p:spPr>
          <a:xfrm>
            <a:off x="4348240" y="2923794"/>
            <a:ext cx="666825" cy="62792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DS</a:t>
            </a:r>
            <a:endParaRPr lang="en-US" sz="1600" dirty="0"/>
          </a:p>
        </p:txBody>
      </p:sp>
      <p:sp>
        <p:nvSpPr>
          <p:cNvPr id="57" name="Rectangle 56"/>
          <p:cNvSpPr/>
          <p:nvPr/>
        </p:nvSpPr>
        <p:spPr>
          <a:xfrm>
            <a:off x="3806828" y="3834546"/>
            <a:ext cx="1731897" cy="578742"/>
          </a:xfrm>
          <a:prstGeom prst="rect">
            <a:avLst/>
          </a:prstGeom>
          <a:solidFill>
            <a:schemeClr val="accent6">
              <a:lumMod val="75000"/>
              <a:alpha val="73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Persistent</a:t>
            </a:r>
          </a:p>
          <a:p>
            <a:pPr algn="ctr"/>
            <a:r>
              <a:rPr lang="en-US" sz="1400" dirty="0" smtClean="0"/>
              <a:t>Storage</a:t>
            </a:r>
            <a:endParaRPr lang="en-US" sz="1400" dirty="0"/>
          </a:p>
        </p:txBody>
      </p:sp>
      <p:cxnSp>
        <p:nvCxnSpPr>
          <p:cNvPr id="59" name="Straight Arrow Connector 58"/>
          <p:cNvCxnSpPr/>
          <p:nvPr/>
        </p:nvCxnSpPr>
        <p:spPr bwMode="auto">
          <a:xfrm flipV="1">
            <a:off x="3081300" y="3261841"/>
            <a:ext cx="0" cy="1959690"/>
          </a:xfrm>
          <a:prstGeom prst="straightConnector1">
            <a:avLst/>
          </a:prstGeom>
          <a:noFill/>
          <a:ln w="9525" cap="flat" cmpd="sng" algn="ctr">
            <a:solidFill>
              <a:schemeClr val="tx2"/>
            </a:solidFill>
            <a:prstDash val="dash"/>
            <a:round/>
            <a:headEnd type="triangle" w="lg" len="lg"/>
            <a:tailEnd type="none" w="lg" len="lg"/>
          </a:ln>
          <a:effectLst/>
        </p:spPr>
      </p:cxnSp>
      <p:cxnSp>
        <p:nvCxnSpPr>
          <p:cNvPr id="27" name="Straight Arrow Connector 26"/>
          <p:cNvCxnSpPr/>
          <p:nvPr/>
        </p:nvCxnSpPr>
        <p:spPr bwMode="auto">
          <a:xfrm>
            <a:off x="3081300" y="3261841"/>
            <a:ext cx="1266940" cy="0"/>
          </a:xfrm>
          <a:prstGeom prst="straightConnector1">
            <a:avLst/>
          </a:prstGeom>
          <a:noFill/>
          <a:ln w="9525" cap="flat" cmpd="sng" algn="ctr">
            <a:solidFill>
              <a:schemeClr val="tx2"/>
            </a:solidFill>
            <a:prstDash val="dash"/>
            <a:round/>
            <a:headEnd type="none" w="med" len="med"/>
            <a:tailEnd type="triangle" w="lg" len="lg"/>
          </a:ln>
          <a:effectLst/>
        </p:spPr>
      </p:cxnSp>
      <p:cxnSp>
        <p:nvCxnSpPr>
          <p:cNvPr id="33" name="Straight Arrow Connector 32"/>
          <p:cNvCxnSpPr/>
          <p:nvPr/>
        </p:nvCxnSpPr>
        <p:spPr bwMode="auto">
          <a:xfrm>
            <a:off x="4686616" y="3525506"/>
            <a:ext cx="0" cy="364921"/>
          </a:xfrm>
          <a:prstGeom prst="straightConnector1">
            <a:avLst/>
          </a:prstGeom>
          <a:noFill/>
          <a:ln w="9525" cap="flat" cmpd="sng" algn="ctr">
            <a:solidFill>
              <a:schemeClr val="tx2"/>
            </a:solidFill>
            <a:prstDash val="solid"/>
            <a:round/>
            <a:headEnd type="triangle" w="lg" len="lg"/>
            <a:tailEnd type="triangle" w="lg" len="lg"/>
          </a:ln>
          <a:effectLst/>
        </p:spPr>
      </p:cxnSp>
      <p:cxnSp>
        <p:nvCxnSpPr>
          <p:cNvPr id="66" name="Straight Arrow Connector 65"/>
          <p:cNvCxnSpPr/>
          <p:nvPr/>
        </p:nvCxnSpPr>
        <p:spPr bwMode="auto">
          <a:xfrm>
            <a:off x="4669686" y="2712725"/>
            <a:ext cx="0" cy="364921"/>
          </a:xfrm>
          <a:prstGeom prst="straightConnector1">
            <a:avLst/>
          </a:prstGeom>
          <a:noFill/>
          <a:ln w="9525" cap="flat" cmpd="sng" algn="ctr">
            <a:solidFill>
              <a:schemeClr val="tx2"/>
            </a:solidFill>
            <a:prstDash val="solid"/>
            <a:round/>
            <a:headEnd type="triangle" w="lg" len="lg"/>
            <a:tailEnd type="triangle" w="lg" len="lg"/>
          </a:ln>
          <a:effectLst/>
        </p:spPr>
      </p:cxnSp>
      <p:sp>
        <p:nvSpPr>
          <p:cNvPr id="2" name="Date Placeholder 1"/>
          <p:cNvSpPr>
            <a:spLocks noGrp="1"/>
          </p:cNvSpPr>
          <p:nvPr>
            <p:ph type="dt" sz="half" idx="10"/>
          </p:nvPr>
        </p:nvSpPr>
        <p:spPr/>
        <p:txBody>
          <a:bodyPr/>
          <a:lstStyle/>
          <a:p>
            <a:fld id="{B9344F27-4EF5-734B-BE52-3C83A7424EAC}" type="datetime2">
              <a:rPr lang="en-US" smtClean="0"/>
              <a:t>Tuesday, February 11, 14</a:t>
            </a:fld>
            <a:endParaRPr lang="en-US"/>
          </a:p>
        </p:txBody>
      </p:sp>
      <p:sp>
        <p:nvSpPr>
          <p:cNvPr id="3" name="Footer Placeholder 2"/>
          <p:cNvSpPr>
            <a:spLocks noGrp="1"/>
          </p:cNvSpPr>
          <p:nvPr>
            <p:ph type="ftr" sz="quarter" idx="11"/>
          </p:nvPr>
        </p:nvSpPr>
        <p:spPr/>
        <p:txBody>
          <a:bodyPr/>
          <a:lstStyle/>
          <a:p>
            <a:r>
              <a:rPr lang="en-US" smtClean="0"/>
              <a:t>V. Gyurjyan</a:t>
            </a:r>
            <a:endParaRPr lang="en-US"/>
          </a:p>
        </p:txBody>
      </p:sp>
    </p:spTree>
    <p:extLst>
      <p:ext uri="{BB962C8B-B14F-4D97-AF65-F5344CB8AC3E}">
        <p14:creationId xmlns:p14="http://schemas.microsoft.com/office/powerpoint/2010/main" val="151600546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885747713"/>
              </p:ext>
            </p:extLst>
          </p:nvPr>
        </p:nvGraphicFramePr>
        <p:xfrm>
          <a:off x="728133" y="1220666"/>
          <a:ext cx="7366000" cy="5283199"/>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bwMode="auto">
          <a:xfrm>
            <a:off x="457200" y="175666"/>
            <a:ext cx="8229600" cy="1045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200" b="1">
                <a:solidFill>
                  <a:srgbClr val="333399"/>
                </a:solidFill>
                <a:latin typeface="+mj-lt"/>
                <a:ea typeface="ＭＳ Ｐゴシック" pitchFamily="-110" charset="-128"/>
                <a:cs typeface="+mj-cs"/>
              </a:defRPr>
            </a:lvl1pPr>
            <a:lvl2pPr algn="ctr" rtl="0" eaLnBrk="0" fontAlgn="base" hangingPunct="0">
              <a:spcBef>
                <a:spcPct val="0"/>
              </a:spcBef>
              <a:spcAft>
                <a:spcPct val="0"/>
              </a:spcAft>
              <a:defRPr sz="3200" b="1">
                <a:solidFill>
                  <a:srgbClr val="333399"/>
                </a:solidFill>
                <a:latin typeface="Arial" charset="0"/>
                <a:ea typeface="ＭＳ Ｐゴシック" pitchFamily="-110" charset="-128"/>
              </a:defRPr>
            </a:lvl2pPr>
            <a:lvl3pPr algn="ctr" rtl="0" eaLnBrk="0" fontAlgn="base" hangingPunct="0">
              <a:spcBef>
                <a:spcPct val="0"/>
              </a:spcBef>
              <a:spcAft>
                <a:spcPct val="0"/>
              </a:spcAft>
              <a:defRPr sz="3200" b="1">
                <a:solidFill>
                  <a:srgbClr val="333399"/>
                </a:solidFill>
                <a:latin typeface="Arial" charset="0"/>
                <a:ea typeface="ＭＳ Ｐゴシック" pitchFamily="-110" charset="-128"/>
              </a:defRPr>
            </a:lvl3pPr>
            <a:lvl4pPr algn="ctr" rtl="0" eaLnBrk="0" fontAlgn="base" hangingPunct="0">
              <a:spcBef>
                <a:spcPct val="0"/>
              </a:spcBef>
              <a:spcAft>
                <a:spcPct val="0"/>
              </a:spcAft>
              <a:defRPr sz="3200" b="1">
                <a:solidFill>
                  <a:srgbClr val="333399"/>
                </a:solidFill>
                <a:latin typeface="Arial" charset="0"/>
                <a:ea typeface="ＭＳ Ｐゴシック" pitchFamily="-110" charset="-128"/>
              </a:defRPr>
            </a:lvl4pPr>
            <a:lvl5pPr algn="ctr" rtl="0" eaLnBrk="0" fontAlgn="base" hangingPunct="0">
              <a:spcBef>
                <a:spcPct val="0"/>
              </a:spcBef>
              <a:spcAft>
                <a:spcPct val="0"/>
              </a:spcAft>
              <a:defRPr sz="3200" b="1">
                <a:solidFill>
                  <a:srgbClr val="333399"/>
                </a:solidFill>
                <a:latin typeface="Arial" charset="0"/>
                <a:ea typeface="ＭＳ Ｐゴシック" pitchFamily="-110" charset="-128"/>
              </a:defRPr>
            </a:lvl5pPr>
            <a:lvl6pPr marL="457200" algn="ctr" rtl="0" fontAlgn="base">
              <a:spcBef>
                <a:spcPct val="0"/>
              </a:spcBef>
              <a:spcAft>
                <a:spcPct val="0"/>
              </a:spcAft>
              <a:defRPr sz="3200" b="1">
                <a:solidFill>
                  <a:srgbClr val="333399"/>
                </a:solidFill>
                <a:latin typeface="Arial" charset="0"/>
              </a:defRPr>
            </a:lvl6pPr>
            <a:lvl7pPr marL="914400" algn="ctr" rtl="0" fontAlgn="base">
              <a:spcBef>
                <a:spcPct val="0"/>
              </a:spcBef>
              <a:spcAft>
                <a:spcPct val="0"/>
              </a:spcAft>
              <a:defRPr sz="3200" b="1">
                <a:solidFill>
                  <a:srgbClr val="333399"/>
                </a:solidFill>
                <a:latin typeface="Arial" charset="0"/>
              </a:defRPr>
            </a:lvl7pPr>
            <a:lvl8pPr marL="1371600" algn="ctr" rtl="0" fontAlgn="base">
              <a:spcBef>
                <a:spcPct val="0"/>
              </a:spcBef>
              <a:spcAft>
                <a:spcPct val="0"/>
              </a:spcAft>
              <a:defRPr sz="3200" b="1">
                <a:solidFill>
                  <a:srgbClr val="333399"/>
                </a:solidFill>
                <a:latin typeface="Arial" charset="0"/>
              </a:defRPr>
            </a:lvl8pPr>
            <a:lvl9pPr marL="1828800" algn="ctr" rtl="0" fontAlgn="base">
              <a:spcBef>
                <a:spcPct val="0"/>
              </a:spcBef>
              <a:spcAft>
                <a:spcPct val="0"/>
              </a:spcAft>
              <a:defRPr sz="3200" b="1">
                <a:solidFill>
                  <a:srgbClr val="333399"/>
                </a:solidFill>
                <a:latin typeface="Arial" charset="0"/>
              </a:defRPr>
            </a:lvl9pPr>
          </a:lstStyle>
          <a:p>
            <a:r>
              <a:rPr lang="en-US" b="0" dirty="0" smtClean="0">
                <a:solidFill>
                  <a:srgbClr val="376092"/>
                </a:solidFill>
              </a:rPr>
              <a:t>Multiple Data-stream Application</a:t>
            </a:r>
            <a:br>
              <a:rPr lang="en-US" b="0" dirty="0" smtClean="0">
                <a:solidFill>
                  <a:srgbClr val="376092"/>
                </a:solidFill>
              </a:rPr>
            </a:br>
            <a:r>
              <a:rPr lang="en-US" sz="2000" b="0" dirty="0" smtClean="0">
                <a:solidFill>
                  <a:srgbClr val="376092"/>
                </a:solidFill>
              </a:rPr>
              <a:t>Clas12 Reconstruction: JLAB batch farm</a:t>
            </a:r>
            <a:endParaRPr lang="en-US" sz="2400" b="0" dirty="0">
              <a:solidFill>
                <a:srgbClr val="376092"/>
              </a:solidFill>
            </a:endParaRPr>
          </a:p>
        </p:txBody>
      </p:sp>
      <p:sp>
        <p:nvSpPr>
          <p:cNvPr id="2" name="Date Placeholder 1"/>
          <p:cNvSpPr>
            <a:spLocks noGrp="1"/>
          </p:cNvSpPr>
          <p:nvPr>
            <p:ph type="dt" sz="half" idx="10"/>
          </p:nvPr>
        </p:nvSpPr>
        <p:spPr/>
        <p:txBody>
          <a:bodyPr/>
          <a:lstStyle/>
          <a:p>
            <a:fld id="{D05E0002-D86F-114C-AC6A-286529BFE9A3}" type="datetime2">
              <a:rPr lang="en-US" smtClean="0"/>
              <a:t>Tuesday, February 11, 14</a:t>
            </a:fld>
            <a:endParaRPr lang="en-US"/>
          </a:p>
        </p:txBody>
      </p:sp>
      <p:sp>
        <p:nvSpPr>
          <p:cNvPr id="3" name="Footer Placeholder 2"/>
          <p:cNvSpPr>
            <a:spLocks noGrp="1"/>
          </p:cNvSpPr>
          <p:nvPr>
            <p:ph type="ftr" sz="quarter" idx="11"/>
          </p:nvPr>
        </p:nvSpPr>
        <p:spPr/>
        <p:txBody>
          <a:bodyPr/>
          <a:lstStyle/>
          <a:p>
            <a:r>
              <a:rPr lang="en-US" smtClean="0"/>
              <a:t>V. Gyurjyan</a:t>
            </a:r>
            <a:endParaRPr lang="en-US"/>
          </a:p>
        </p:txBody>
      </p:sp>
    </p:spTree>
    <p:extLst>
      <p:ext uri="{BB962C8B-B14F-4D97-AF65-F5344CB8AC3E}">
        <p14:creationId xmlns:p14="http://schemas.microsoft.com/office/powerpoint/2010/main" val="299749961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624"/>
            <a:ext cx="9144000" cy="639763"/>
          </a:xfrm>
        </p:spPr>
        <p:txBody>
          <a:bodyPr>
            <a:normAutofit fontScale="90000"/>
          </a:bodyPr>
          <a:lstStyle/>
          <a:p>
            <a:r>
              <a:rPr lang="en-US" sz="3600" dirty="0" smtClean="0">
                <a:solidFill>
                  <a:srgbClr val="1F497D"/>
                </a:solidFill>
              </a:rPr>
              <a:t>Service Bus Performance measurements</a:t>
            </a:r>
            <a:endParaRPr lang="en-US" sz="3600" dirty="0">
              <a:solidFill>
                <a:srgbClr val="1F497D"/>
              </a:solidFill>
            </a:endParaRPr>
          </a:p>
        </p:txBody>
      </p:sp>
      <p:pic>
        <p:nvPicPr>
          <p:cNvPr id="4" name="Content Placeholder 3" descr="cMsgRates2.jpg"/>
          <p:cNvPicPr>
            <a:picLocks noGrp="1" noChangeAspect="1"/>
          </p:cNvPicPr>
          <p:nvPr>
            <p:ph idx="1"/>
          </p:nvPr>
        </p:nvPicPr>
        <p:blipFill>
          <a:blip r:embed="rId2">
            <a:extLst>
              <a:ext uri="{28A0092B-C50C-407E-A947-70E740481C1C}">
                <a14:useLocalDpi xmlns:a14="http://schemas.microsoft.com/office/drawing/2010/main" val="0"/>
              </a:ext>
            </a:extLst>
          </a:blip>
          <a:srcRect t="10611" b="10611"/>
          <a:stretch>
            <a:fillRect/>
          </a:stretch>
        </p:blipFill>
        <p:spPr>
          <a:xfrm>
            <a:off x="228600" y="951948"/>
            <a:ext cx="8686800" cy="5287963"/>
          </a:xfrm>
        </p:spPr>
      </p:pic>
    </p:spTree>
    <p:extLst>
      <p:ext uri="{BB962C8B-B14F-4D97-AF65-F5344CB8AC3E}">
        <p14:creationId xmlns:p14="http://schemas.microsoft.com/office/powerpoint/2010/main" val="252257776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0263" y="1004262"/>
            <a:ext cx="8686800" cy="5215853"/>
          </a:xfrm>
        </p:spPr>
        <p:txBody>
          <a:bodyPr>
            <a:noAutofit/>
          </a:bodyPr>
          <a:lstStyle/>
          <a:p>
            <a:r>
              <a:rPr lang="en-US" sz="1800" dirty="0" smtClean="0"/>
              <a:t>Both are </a:t>
            </a:r>
            <a:r>
              <a:rPr lang="en-US" sz="1800" dirty="0" smtClean="0">
                <a:solidFill>
                  <a:srgbClr val="800000"/>
                </a:solidFill>
              </a:rPr>
              <a:t>multi-threaded</a:t>
            </a:r>
            <a:r>
              <a:rPr lang="en-US" sz="1800" dirty="0" smtClean="0"/>
              <a:t> physics data processing application development </a:t>
            </a:r>
            <a:r>
              <a:rPr lang="en-US" sz="1800" dirty="0" smtClean="0"/>
              <a:t>frameworks</a:t>
            </a:r>
            <a:br>
              <a:rPr lang="en-US" sz="1800" dirty="0" smtClean="0"/>
            </a:br>
            <a:endParaRPr lang="en-US" sz="1800" dirty="0" smtClean="0"/>
          </a:p>
          <a:p>
            <a:r>
              <a:rPr lang="en-US" sz="1800" dirty="0" smtClean="0"/>
              <a:t>For </a:t>
            </a:r>
            <a:r>
              <a:rPr lang="en-US" sz="1800" dirty="0" smtClean="0"/>
              <a:t>developers</a:t>
            </a:r>
            <a:endParaRPr lang="en-US" sz="1800" dirty="0" smtClean="0"/>
          </a:p>
          <a:p>
            <a:pPr lvl="1"/>
            <a:r>
              <a:rPr lang="en-US" sz="1400" dirty="0"/>
              <a:t>JANA: </a:t>
            </a:r>
            <a:r>
              <a:rPr lang="en-US" sz="1400" dirty="0">
                <a:solidFill>
                  <a:srgbClr val="800000"/>
                </a:solidFill>
              </a:rPr>
              <a:t>Data</a:t>
            </a:r>
            <a:r>
              <a:rPr lang="en-US" sz="1400" dirty="0"/>
              <a:t> and </a:t>
            </a:r>
            <a:r>
              <a:rPr lang="en-US" sz="1400" dirty="0">
                <a:solidFill>
                  <a:srgbClr val="800000"/>
                </a:solidFill>
              </a:rPr>
              <a:t>Algorithm</a:t>
            </a:r>
            <a:r>
              <a:rPr lang="en-US" sz="1400" dirty="0"/>
              <a:t> classes (C++) to create data and factory objects. </a:t>
            </a:r>
          </a:p>
          <a:p>
            <a:pPr lvl="2"/>
            <a:r>
              <a:rPr lang="en-US" sz="1100" dirty="0"/>
              <a:t>The factory needing a type of data object as input doesn't need direct knowledge of the factory that actually generates those objects.</a:t>
            </a:r>
          </a:p>
          <a:p>
            <a:pPr lvl="1"/>
            <a:r>
              <a:rPr lang="en-US" sz="1400" dirty="0" err="1" smtClean="0"/>
              <a:t>ClaRA</a:t>
            </a:r>
            <a:r>
              <a:rPr lang="en-US" sz="1400" dirty="0" smtClean="0"/>
              <a:t>: </a:t>
            </a:r>
            <a:r>
              <a:rPr lang="en-US" sz="1400" dirty="0" err="1" smtClean="0">
                <a:solidFill>
                  <a:srgbClr val="800000"/>
                </a:solidFill>
              </a:rPr>
              <a:t>Jservice</a:t>
            </a:r>
            <a:r>
              <a:rPr lang="en-US" sz="1400" dirty="0" smtClean="0"/>
              <a:t> abstract classes (Java</a:t>
            </a:r>
            <a:r>
              <a:rPr lang="en-US" sz="1400" dirty="0"/>
              <a:t>, C++, Python) </a:t>
            </a:r>
            <a:r>
              <a:rPr lang="en-US" sz="1400" dirty="0" smtClean="0"/>
              <a:t> to create application modules (</a:t>
            </a:r>
            <a:r>
              <a:rPr lang="en-US" sz="1400" dirty="0" smtClean="0">
                <a:solidFill>
                  <a:srgbClr val="C0504D"/>
                </a:solidFill>
              </a:rPr>
              <a:t>services</a:t>
            </a:r>
            <a:r>
              <a:rPr lang="en-US" sz="1400" dirty="0" smtClean="0"/>
              <a:t>) (for e.g. TOF, EC, CPT, etc…)</a:t>
            </a:r>
          </a:p>
          <a:p>
            <a:pPr lvl="2"/>
            <a:r>
              <a:rPr lang="en-US" sz="1100" dirty="0" smtClean="0"/>
              <a:t>Services are autonomous (loosely coupled: can be run as a stand alone applications or be assembled in a larger application)</a:t>
            </a:r>
          </a:p>
          <a:p>
            <a:r>
              <a:rPr lang="en-US" sz="1800" dirty="0" smtClean="0"/>
              <a:t>For </a:t>
            </a:r>
            <a:r>
              <a:rPr lang="en-US" sz="1800" dirty="0" smtClean="0"/>
              <a:t>users</a:t>
            </a:r>
            <a:endParaRPr lang="en-US" sz="1800" dirty="0"/>
          </a:p>
          <a:p>
            <a:pPr lvl="1"/>
            <a:r>
              <a:rPr lang="en-US" sz="1400" dirty="0"/>
              <a:t>JANA: </a:t>
            </a:r>
            <a:r>
              <a:rPr lang="en-US" sz="1400" dirty="0" err="1">
                <a:solidFill>
                  <a:srgbClr val="800000"/>
                </a:solidFill>
              </a:rPr>
              <a:t>JEventProcessor</a:t>
            </a:r>
            <a:r>
              <a:rPr lang="en-US" sz="1400" dirty="0">
                <a:solidFill>
                  <a:srgbClr val="800000"/>
                </a:solidFill>
              </a:rPr>
              <a:t> </a:t>
            </a:r>
            <a:r>
              <a:rPr lang="en-US" sz="1400" dirty="0">
                <a:solidFill>
                  <a:srgbClr val="000000"/>
                </a:solidFill>
              </a:rPr>
              <a:t>Application is a single process that must be compiled.  </a:t>
            </a:r>
            <a:endParaRPr lang="en-US" sz="1400" dirty="0"/>
          </a:p>
          <a:p>
            <a:pPr lvl="1"/>
            <a:r>
              <a:rPr lang="en-US" sz="1400" dirty="0" err="1" smtClean="0"/>
              <a:t>ClaRA</a:t>
            </a:r>
            <a:r>
              <a:rPr lang="en-US" sz="1400" dirty="0" smtClean="0"/>
              <a:t>: </a:t>
            </a:r>
            <a:r>
              <a:rPr lang="en-US" sz="1400" dirty="0" err="1" smtClean="0">
                <a:solidFill>
                  <a:srgbClr val="800000"/>
                </a:solidFill>
              </a:rPr>
              <a:t>JOrchestrator</a:t>
            </a:r>
            <a:r>
              <a:rPr lang="en-US" sz="1400" dirty="0" smtClean="0">
                <a:solidFill>
                  <a:srgbClr val="800000"/>
                </a:solidFill>
              </a:rPr>
              <a:t> </a:t>
            </a:r>
            <a:r>
              <a:rPr lang="en-US" sz="1400" dirty="0" smtClean="0"/>
              <a:t>Application is designed by linking modules together (no coding and/or compilation).  </a:t>
            </a:r>
            <a:endParaRPr lang="en-US" sz="1600" b="1" i="1" dirty="0" smtClean="0">
              <a:solidFill>
                <a:schemeClr val="accent2"/>
              </a:solidFill>
            </a:endParaRPr>
          </a:p>
          <a:p>
            <a:pPr marL="457200" lvl="1" indent="0">
              <a:buNone/>
            </a:pPr>
            <a:r>
              <a:rPr lang="en-US" sz="1400" b="1" i="1" dirty="0" smtClean="0">
                <a:solidFill>
                  <a:schemeClr val="accent2"/>
                </a:solidFill>
              </a:rPr>
              <a:t>                                                       &gt; </a:t>
            </a:r>
            <a:r>
              <a:rPr lang="en-US" sz="1400" b="1" i="1" dirty="0" err="1" smtClean="0">
                <a:solidFill>
                  <a:schemeClr val="accent2"/>
                </a:solidFill>
              </a:rPr>
              <a:t>clara</a:t>
            </a:r>
            <a:r>
              <a:rPr lang="en-US" sz="1400" b="1" i="1" dirty="0" smtClean="0">
                <a:solidFill>
                  <a:schemeClr val="accent2"/>
                </a:solidFill>
              </a:rPr>
              <a:t> r-</a:t>
            </a:r>
            <a:r>
              <a:rPr lang="en-US" sz="1400" b="1" i="1" dirty="0" err="1" smtClean="0">
                <a:solidFill>
                  <a:schemeClr val="accent2"/>
                </a:solidFill>
              </a:rPr>
              <a:t>tof</a:t>
            </a:r>
            <a:r>
              <a:rPr lang="en-US" sz="1400" b="1" i="1" dirty="0" smtClean="0">
                <a:solidFill>
                  <a:schemeClr val="accent2"/>
                </a:solidFill>
              </a:rPr>
              <a:t>-</a:t>
            </a:r>
            <a:r>
              <a:rPr lang="en-US" sz="1400" b="1" i="1" dirty="0" err="1" smtClean="0">
                <a:solidFill>
                  <a:schemeClr val="accent2"/>
                </a:solidFill>
              </a:rPr>
              <a:t>ec</a:t>
            </a:r>
            <a:r>
              <a:rPr lang="en-US" sz="1400" b="1" i="1" dirty="0" smtClean="0">
                <a:solidFill>
                  <a:schemeClr val="accent2"/>
                </a:solidFill>
              </a:rPr>
              <a:t>-</a:t>
            </a:r>
            <a:r>
              <a:rPr lang="en-US" sz="1400" b="1" i="1" dirty="0" err="1" smtClean="0">
                <a:solidFill>
                  <a:schemeClr val="accent2"/>
                </a:solidFill>
              </a:rPr>
              <a:t>ct</a:t>
            </a:r>
            <a:r>
              <a:rPr lang="en-US" sz="1400" b="1" i="1" dirty="0" smtClean="0">
                <a:solidFill>
                  <a:schemeClr val="accent2"/>
                </a:solidFill>
              </a:rPr>
              <a:t>-</a:t>
            </a:r>
            <a:r>
              <a:rPr lang="en-US" sz="1400" b="1" i="1" dirty="0" err="1" smtClean="0">
                <a:solidFill>
                  <a:schemeClr val="accent2"/>
                </a:solidFill>
              </a:rPr>
              <a:t>ft</a:t>
            </a:r>
            <a:r>
              <a:rPr lang="en-US" sz="1400" b="1" i="1" dirty="0" smtClean="0">
                <a:solidFill>
                  <a:schemeClr val="accent2"/>
                </a:solidFill>
              </a:rPr>
              <a:t>-</a:t>
            </a:r>
            <a:r>
              <a:rPr lang="en-US" sz="1400" b="1" i="1" dirty="0" smtClean="0">
                <a:solidFill>
                  <a:schemeClr val="accent2"/>
                </a:solidFill>
              </a:rPr>
              <a:t>w </a:t>
            </a:r>
            <a:r>
              <a:rPr lang="en-US" sz="1400" b="1" i="1" dirty="0" smtClean="0">
                <a:solidFill>
                  <a:schemeClr val="accent2"/>
                </a:solidFill>
              </a:rPr>
              <a:t>–l </a:t>
            </a:r>
            <a:r>
              <a:rPr lang="en-US" sz="1400" b="1" i="1" dirty="0" err="1" smtClean="0">
                <a:solidFill>
                  <a:schemeClr val="accent2"/>
                </a:solidFill>
              </a:rPr>
              <a:t>flist.xml</a:t>
            </a:r>
            <a:endParaRPr lang="en-US" sz="1400" b="1" i="1" dirty="0" smtClean="0">
              <a:solidFill>
                <a:schemeClr val="accent2"/>
              </a:solidFill>
            </a:endParaRPr>
          </a:p>
          <a:p>
            <a:pPr lvl="1"/>
            <a:endParaRPr lang="en-US" sz="1200" dirty="0" smtClean="0"/>
          </a:p>
          <a:p>
            <a:pPr lvl="1"/>
            <a:endParaRPr lang="en-US" sz="1200" dirty="0" smtClean="0"/>
          </a:p>
          <a:p>
            <a:pPr lvl="1"/>
            <a:r>
              <a:rPr lang="en-US" sz="1400" dirty="0" err="1" smtClean="0"/>
              <a:t>ClaRA</a:t>
            </a:r>
            <a:r>
              <a:rPr lang="en-US" sz="1400" dirty="0" smtClean="0"/>
              <a:t> user:</a:t>
            </a:r>
            <a:endParaRPr lang="en-US" sz="1400" dirty="0" smtClean="0"/>
          </a:p>
          <a:p>
            <a:pPr lvl="1"/>
            <a:r>
              <a:rPr lang="en-US" sz="1400" dirty="0" smtClean="0"/>
              <a:t>Use of services developed in different languages in a single application (e.g. HPS reconstruction in Java)</a:t>
            </a:r>
            <a:r>
              <a:rPr lang="en-US" sz="1400" dirty="0" smtClean="0"/>
              <a:t> </a:t>
            </a:r>
            <a:endParaRPr lang="en-US" sz="1400" dirty="0"/>
          </a:p>
          <a:p>
            <a:pPr lvl="1"/>
            <a:r>
              <a:rPr lang="en-US" sz="1400" dirty="0"/>
              <a:t>Ease of </a:t>
            </a:r>
            <a:r>
              <a:rPr lang="en-US" sz="1400" dirty="0" smtClean="0"/>
              <a:t>optimization, maintenance </a:t>
            </a:r>
            <a:r>
              <a:rPr lang="en-US" sz="1400" dirty="0"/>
              <a:t>and </a:t>
            </a:r>
            <a:r>
              <a:rPr lang="en-US" sz="1400" dirty="0" smtClean="0"/>
              <a:t>contribution</a:t>
            </a:r>
            <a:r>
              <a:rPr lang="en-US" sz="1400" dirty="0" smtClean="0"/>
              <a:t>.</a:t>
            </a:r>
          </a:p>
          <a:p>
            <a:pPr marL="457200" lvl="1" indent="0">
              <a:buNone/>
            </a:pPr>
            <a:endParaRPr lang="en-US" sz="1400" dirty="0"/>
          </a:p>
        </p:txBody>
      </p:sp>
      <p:sp>
        <p:nvSpPr>
          <p:cNvPr id="4" name="Title 1"/>
          <p:cNvSpPr txBox="1">
            <a:spLocks/>
          </p:cNvSpPr>
          <p:nvPr/>
        </p:nvSpPr>
        <p:spPr>
          <a:xfrm>
            <a:off x="0" y="169862"/>
            <a:ext cx="9144000" cy="63976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376092"/>
                </a:solidFill>
              </a:rPr>
              <a:t>Similarities, yet…</a:t>
            </a:r>
            <a:endParaRPr lang="en-US" sz="3200" dirty="0">
              <a:solidFill>
                <a:srgbClr val="376092"/>
              </a:solidFill>
            </a:endParaRPr>
          </a:p>
        </p:txBody>
      </p:sp>
      <p:pic>
        <p:nvPicPr>
          <p:cNvPr id="7" name="Picture 6" descr="lego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1413" y="6055886"/>
            <a:ext cx="672353" cy="413756"/>
          </a:xfrm>
          <a:prstGeom prst="rect">
            <a:avLst/>
          </a:prstGeom>
        </p:spPr>
      </p:pic>
      <p:pic>
        <p:nvPicPr>
          <p:cNvPr id="8" name="Picture 7" descr="le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2717" y="5498172"/>
            <a:ext cx="1581283" cy="1184436"/>
          </a:xfrm>
          <a:prstGeom prst="rect">
            <a:avLst/>
          </a:prstGeom>
        </p:spPr>
      </p:pic>
      <p:sp>
        <p:nvSpPr>
          <p:cNvPr id="2" name="Date Placeholder 1"/>
          <p:cNvSpPr>
            <a:spLocks noGrp="1"/>
          </p:cNvSpPr>
          <p:nvPr>
            <p:ph type="dt" sz="half" idx="10"/>
          </p:nvPr>
        </p:nvSpPr>
        <p:spPr/>
        <p:txBody>
          <a:bodyPr/>
          <a:lstStyle/>
          <a:p>
            <a:fld id="{8FD712D8-3EB6-BF49-BDE7-0D908DF92F23}" type="datetime2">
              <a:rPr lang="en-US" smtClean="0"/>
              <a:t>Tuesday, February 11, 14</a:t>
            </a:fld>
            <a:endParaRPr lang="en-US" dirty="0"/>
          </a:p>
        </p:txBody>
      </p:sp>
      <p:sp>
        <p:nvSpPr>
          <p:cNvPr id="5" name="Footer Placeholder 4"/>
          <p:cNvSpPr>
            <a:spLocks noGrp="1"/>
          </p:cNvSpPr>
          <p:nvPr>
            <p:ph type="ftr" sz="quarter" idx="11"/>
          </p:nvPr>
        </p:nvSpPr>
        <p:spPr/>
        <p:txBody>
          <a:bodyPr/>
          <a:lstStyle/>
          <a:p>
            <a:r>
              <a:rPr lang="en-US" smtClean="0"/>
              <a:t>V. Gyurjyan</a:t>
            </a:r>
            <a:endParaRPr lang="en-US"/>
          </a:p>
        </p:txBody>
      </p:sp>
    </p:spTree>
    <p:extLst>
      <p:ext uri="{BB962C8B-B14F-4D97-AF65-F5344CB8AC3E}">
        <p14:creationId xmlns:p14="http://schemas.microsoft.com/office/powerpoint/2010/main" val="46985731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335205"/>
            <a:ext cx="9144000" cy="63976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376092"/>
                </a:solidFill>
              </a:rPr>
              <a:t>The Difference</a:t>
            </a:r>
            <a:endParaRPr lang="en-US" sz="3200" dirty="0">
              <a:solidFill>
                <a:srgbClr val="376092"/>
              </a:solidFill>
            </a:endParaRPr>
          </a:p>
        </p:txBody>
      </p:sp>
      <p:pic>
        <p:nvPicPr>
          <p:cNvPr id="11" name="Picture 10" descr="World_map_blank_gm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9552" y="4045847"/>
            <a:ext cx="3367439" cy="1736890"/>
          </a:xfrm>
          <a:prstGeom prst="rect">
            <a:avLst/>
          </a:prstGeom>
        </p:spPr>
      </p:pic>
      <p:cxnSp>
        <p:nvCxnSpPr>
          <p:cNvPr id="12" name="Straight Connector 11"/>
          <p:cNvCxnSpPr/>
          <p:nvPr/>
        </p:nvCxnSpPr>
        <p:spPr bwMode="auto">
          <a:xfrm>
            <a:off x="6161683" y="4579568"/>
            <a:ext cx="105811" cy="743678"/>
          </a:xfrm>
          <a:prstGeom prst="line">
            <a:avLst/>
          </a:prstGeom>
          <a:noFill/>
          <a:ln w="9525" cap="flat" cmpd="sng" algn="ctr">
            <a:solidFill>
              <a:srgbClr val="FF0000"/>
            </a:solidFill>
            <a:prstDash val="solid"/>
            <a:round/>
            <a:headEnd type="oval" w="med" len="med"/>
            <a:tailEnd type="oval" w="med" len="med"/>
          </a:ln>
          <a:effectLst/>
        </p:spPr>
      </p:cxnSp>
      <p:cxnSp>
        <p:nvCxnSpPr>
          <p:cNvPr id="13" name="Straight Connector 12"/>
          <p:cNvCxnSpPr/>
          <p:nvPr/>
        </p:nvCxnSpPr>
        <p:spPr bwMode="auto">
          <a:xfrm flipV="1">
            <a:off x="6161683" y="4408398"/>
            <a:ext cx="692362" cy="171170"/>
          </a:xfrm>
          <a:prstGeom prst="line">
            <a:avLst/>
          </a:prstGeom>
          <a:noFill/>
          <a:ln w="9525" cap="flat" cmpd="sng" algn="ctr">
            <a:solidFill>
              <a:srgbClr val="FF0000"/>
            </a:solidFill>
            <a:prstDash val="solid"/>
            <a:round/>
            <a:headEnd type="oval" w="med" len="med"/>
            <a:tailEnd type="oval" w="med" len="med"/>
          </a:ln>
          <a:effectLst/>
        </p:spPr>
      </p:cxnSp>
      <p:cxnSp>
        <p:nvCxnSpPr>
          <p:cNvPr id="14" name="Straight Connector 13"/>
          <p:cNvCxnSpPr/>
          <p:nvPr/>
        </p:nvCxnSpPr>
        <p:spPr bwMode="auto">
          <a:xfrm flipV="1">
            <a:off x="6161683" y="4503396"/>
            <a:ext cx="783842" cy="76172"/>
          </a:xfrm>
          <a:prstGeom prst="line">
            <a:avLst/>
          </a:prstGeom>
          <a:noFill/>
          <a:ln w="9525" cap="flat" cmpd="sng" algn="ctr">
            <a:solidFill>
              <a:srgbClr val="FF0000"/>
            </a:solidFill>
            <a:prstDash val="solid"/>
            <a:round/>
            <a:headEnd type="oval" w="med" len="med"/>
            <a:tailEnd type="oval" w="med" len="med"/>
          </a:ln>
          <a:effectLst/>
        </p:spPr>
      </p:cxnSp>
      <p:cxnSp>
        <p:nvCxnSpPr>
          <p:cNvPr id="15" name="Straight Connector 14"/>
          <p:cNvCxnSpPr/>
          <p:nvPr/>
        </p:nvCxnSpPr>
        <p:spPr bwMode="auto">
          <a:xfrm>
            <a:off x="6161683" y="4584126"/>
            <a:ext cx="1047521" cy="76228"/>
          </a:xfrm>
          <a:prstGeom prst="line">
            <a:avLst/>
          </a:prstGeom>
          <a:noFill/>
          <a:ln w="9525" cap="flat" cmpd="sng" algn="ctr">
            <a:solidFill>
              <a:srgbClr val="FF0000"/>
            </a:solidFill>
            <a:prstDash val="solid"/>
            <a:round/>
            <a:headEnd type="oval" w="med" len="med"/>
            <a:tailEnd type="oval" w="med" len="med"/>
          </a:ln>
          <a:effectLst/>
        </p:spPr>
      </p:cxnSp>
      <p:cxnSp>
        <p:nvCxnSpPr>
          <p:cNvPr id="16" name="Straight Connector 15"/>
          <p:cNvCxnSpPr/>
          <p:nvPr/>
        </p:nvCxnSpPr>
        <p:spPr bwMode="auto">
          <a:xfrm>
            <a:off x="6161683" y="4584126"/>
            <a:ext cx="1397299" cy="187520"/>
          </a:xfrm>
          <a:prstGeom prst="line">
            <a:avLst/>
          </a:prstGeom>
          <a:noFill/>
          <a:ln w="9525" cap="flat" cmpd="sng" algn="ctr">
            <a:solidFill>
              <a:srgbClr val="FF0000"/>
            </a:solidFill>
            <a:prstDash val="solid"/>
            <a:round/>
            <a:headEnd type="oval" w="med" len="med"/>
            <a:tailEnd type="oval" w="med" len="med"/>
          </a:ln>
          <a:effectLst/>
        </p:spPr>
      </p:cxnSp>
      <p:cxnSp>
        <p:nvCxnSpPr>
          <p:cNvPr id="17" name="Straight Connector 16"/>
          <p:cNvCxnSpPr/>
          <p:nvPr/>
        </p:nvCxnSpPr>
        <p:spPr bwMode="auto">
          <a:xfrm flipH="1" flipV="1">
            <a:off x="6116821" y="4503396"/>
            <a:ext cx="44862" cy="80730"/>
          </a:xfrm>
          <a:prstGeom prst="line">
            <a:avLst/>
          </a:prstGeom>
          <a:noFill/>
          <a:ln w="9525" cap="flat" cmpd="sng" algn="ctr">
            <a:solidFill>
              <a:srgbClr val="FF0000"/>
            </a:solidFill>
            <a:prstDash val="solid"/>
            <a:round/>
            <a:headEnd type="oval" w="med" len="med"/>
            <a:tailEnd type="oval" w="med" len="med"/>
          </a:ln>
          <a:effectLst/>
        </p:spPr>
      </p:cxnSp>
      <p:cxnSp>
        <p:nvCxnSpPr>
          <p:cNvPr id="18" name="Straight Connector 17"/>
          <p:cNvCxnSpPr/>
          <p:nvPr/>
        </p:nvCxnSpPr>
        <p:spPr bwMode="auto">
          <a:xfrm flipV="1">
            <a:off x="6116821" y="4579568"/>
            <a:ext cx="44862" cy="80786"/>
          </a:xfrm>
          <a:prstGeom prst="line">
            <a:avLst/>
          </a:prstGeom>
          <a:noFill/>
          <a:ln w="9525" cap="flat" cmpd="sng" algn="ctr">
            <a:solidFill>
              <a:srgbClr val="FF0000"/>
            </a:solidFill>
            <a:prstDash val="solid"/>
            <a:round/>
            <a:headEnd type="oval" w="med" len="med"/>
            <a:tailEnd type="oval" w="med" len="med"/>
          </a:ln>
          <a:effectLst/>
        </p:spPr>
      </p:cxnSp>
      <p:cxnSp>
        <p:nvCxnSpPr>
          <p:cNvPr id="19" name="Straight Connector 18"/>
          <p:cNvCxnSpPr/>
          <p:nvPr/>
        </p:nvCxnSpPr>
        <p:spPr bwMode="auto">
          <a:xfrm flipH="1">
            <a:off x="6161683" y="4503396"/>
            <a:ext cx="51999" cy="80730"/>
          </a:xfrm>
          <a:prstGeom prst="line">
            <a:avLst/>
          </a:prstGeom>
          <a:noFill/>
          <a:ln w="9525" cap="flat" cmpd="sng" algn="ctr">
            <a:solidFill>
              <a:srgbClr val="FF0000"/>
            </a:solidFill>
            <a:prstDash val="solid"/>
            <a:round/>
            <a:headEnd type="oval" w="med" len="med"/>
            <a:tailEnd type="oval" w="med" len="med"/>
          </a:ln>
          <a:effectLst/>
        </p:spPr>
      </p:cxnSp>
      <p:sp>
        <p:nvSpPr>
          <p:cNvPr id="20" name="TextBox 19"/>
          <p:cNvSpPr txBox="1"/>
          <p:nvPr/>
        </p:nvSpPr>
        <p:spPr>
          <a:xfrm>
            <a:off x="5403084" y="5831138"/>
            <a:ext cx="3813865" cy="530915"/>
          </a:xfrm>
          <a:prstGeom prst="rect">
            <a:avLst/>
          </a:prstGeom>
          <a:noFill/>
        </p:spPr>
        <p:txBody>
          <a:bodyPr wrap="none" rtlCol="0">
            <a:spAutoFit/>
          </a:bodyPr>
          <a:lstStyle/>
          <a:p>
            <a:r>
              <a:rPr lang="en-US" sz="1050" dirty="0" err="1" smtClean="0"/>
              <a:t>ClaRA</a:t>
            </a:r>
            <a:r>
              <a:rPr lang="en-US" sz="1050" dirty="0" smtClean="0"/>
              <a:t> cloud processing.</a:t>
            </a:r>
          </a:p>
          <a:p>
            <a:r>
              <a:rPr lang="en-US" sz="900" dirty="0" smtClean="0"/>
              <a:t>CLAS data from the ODU data-center  is being actively analyzed by users from</a:t>
            </a:r>
          </a:p>
          <a:p>
            <a:r>
              <a:rPr lang="en-US" sz="900" dirty="0" smtClean="0"/>
              <a:t> Scotland, Germany, Chile, India, Israel, MIT, FSU, ODU and others.</a:t>
            </a:r>
            <a:endParaRPr lang="en-US" sz="900" dirty="0"/>
          </a:p>
        </p:txBody>
      </p:sp>
      <p:sp>
        <p:nvSpPr>
          <p:cNvPr id="2" name="Date Placeholder 1"/>
          <p:cNvSpPr>
            <a:spLocks noGrp="1"/>
          </p:cNvSpPr>
          <p:nvPr>
            <p:ph type="dt" sz="half" idx="10"/>
          </p:nvPr>
        </p:nvSpPr>
        <p:spPr/>
        <p:txBody>
          <a:bodyPr/>
          <a:lstStyle/>
          <a:p>
            <a:fld id="{257F25CD-9EB5-F94C-96F5-88CCB4DD4D26}" type="datetime2">
              <a:rPr lang="en-US" smtClean="0"/>
              <a:t>Tuesday, February 11, 14</a:t>
            </a:fld>
            <a:endParaRPr lang="en-US"/>
          </a:p>
        </p:txBody>
      </p:sp>
      <p:sp>
        <p:nvSpPr>
          <p:cNvPr id="5" name="Footer Placeholder 4"/>
          <p:cNvSpPr>
            <a:spLocks noGrp="1"/>
          </p:cNvSpPr>
          <p:nvPr>
            <p:ph type="ftr" sz="quarter" idx="11"/>
          </p:nvPr>
        </p:nvSpPr>
        <p:spPr/>
        <p:txBody>
          <a:bodyPr/>
          <a:lstStyle/>
          <a:p>
            <a:r>
              <a:rPr lang="en-US" smtClean="0"/>
              <a:t>V. Gyurjyan</a:t>
            </a:r>
            <a:endParaRPr lang="en-US"/>
          </a:p>
        </p:txBody>
      </p:sp>
      <p:sp>
        <p:nvSpPr>
          <p:cNvPr id="3" name="Content Placeholder 2"/>
          <p:cNvSpPr>
            <a:spLocks noGrp="1"/>
          </p:cNvSpPr>
          <p:nvPr>
            <p:ph idx="1"/>
          </p:nvPr>
        </p:nvSpPr>
        <p:spPr>
          <a:xfrm>
            <a:off x="457200" y="1341312"/>
            <a:ext cx="8229600" cy="3981934"/>
          </a:xfrm>
        </p:spPr>
        <p:txBody>
          <a:bodyPr>
            <a:noAutofit/>
          </a:bodyPr>
          <a:lstStyle/>
          <a:p>
            <a:r>
              <a:rPr lang="en-US" sz="1600" dirty="0"/>
              <a:t>Conceptual difference</a:t>
            </a:r>
          </a:p>
          <a:p>
            <a:pPr lvl="1"/>
            <a:r>
              <a:rPr lang="en-US" sz="1200" dirty="0" err="1"/>
              <a:t>ClaRA</a:t>
            </a:r>
            <a:r>
              <a:rPr lang="en-US" sz="1200" dirty="0"/>
              <a:t> is based on SOA (Service Oriented Architecture)</a:t>
            </a:r>
          </a:p>
          <a:p>
            <a:pPr lvl="1"/>
            <a:r>
              <a:rPr lang="en-US" sz="1200" dirty="0"/>
              <a:t>JANA is based on OOA (Object Oriented Architecture)</a:t>
            </a:r>
          </a:p>
          <a:p>
            <a:r>
              <a:rPr lang="en-US" sz="1600" dirty="0" err="1" smtClean="0"/>
              <a:t>ClaRA</a:t>
            </a:r>
            <a:r>
              <a:rPr lang="en-US" sz="1600" dirty="0" smtClean="0"/>
              <a:t> vs. JANA</a:t>
            </a:r>
            <a:endParaRPr lang="en-US" sz="1600" dirty="0"/>
          </a:p>
          <a:p>
            <a:pPr lvl="1"/>
            <a:r>
              <a:rPr lang="en-US" sz="1200" dirty="0" err="1" smtClean="0">
                <a:solidFill>
                  <a:srgbClr val="800000"/>
                </a:solidFill>
              </a:rPr>
              <a:t>ClaRA</a:t>
            </a:r>
            <a:r>
              <a:rPr lang="en-US" sz="1200" dirty="0" smtClean="0">
                <a:solidFill>
                  <a:srgbClr val="800000"/>
                </a:solidFill>
              </a:rPr>
              <a:t> </a:t>
            </a:r>
            <a:r>
              <a:rPr lang="en-US" sz="1200" dirty="0">
                <a:solidFill>
                  <a:srgbClr val="800000"/>
                </a:solidFill>
              </a:rPr>
              <a:t>application: multi-</a:t>
            </a:r>
            <a:r>
              <a:rPr lang="en-US" sz="1200" dirty="0" smtClean="0">
                <a:solidFill>
                  <a:srgbClr val="800000"/>
                </a:solidFill>
              </a:rPr>
              <a:t>process </a:t>
            </a:r>
            <a:r>
              <a:rPr lang="en-US" sz="1200" dirty="0">
                <a:solidFill>
                  <a:srgbClr val="800000"/>
                </a:solidFill>
              </a:rPr>
              <a:t>&amp; multi-</a:t>
            </a:r>
            <a:r>
              <a:rPr lang="en-US" sz="1200" dirty="0" smtClean="0">
                <a:solidFill>
                  <a:srgbClr val="800000"/>
                </a:solidFill>
              </a:rPr>
              <a:t>threaded. </a:t>
            </a:r>
            <a:r>
              <a:rPr lang="en-US" sz="1200" dirty="0" smtClean="0"/>
              <a:t>The </a:t>
            </a:r>
            <a:r>
              <a:rPr lang="en-US" sz="1200" dirty="0" err="1" smtClean="0"/>
              <a:t>ClaRA</a:t>
            </a:r>
            <a:r>
              <a:rPr lang="en-US" sz="1200" dirty="0" smtClean="0"/>
              <a:t> </a:t>
            </a:r>
            <a:r>
              <a:rPr lang="en-US" sz="1200" dirty="0"/>
              <a:t>service can be a process or a  thread within a single process that </a:t>
            </a:r>
            <a:r>
              <a:rPr lang="en-US" sz="1200" dirty="0" smtClean="0"/>
              <a:t> communicates  </a:t>
            </a:r>
            <a:r>
              <a:rPr lang="en-US" sz="1200" dirty="0"/>
              <a:t>with </a:t>
            </a:r>
            <a:r>
              <a:rPr lang="en-US" sz="1200" dirty="0" smtClean="0"/>
              <a:t>other services through </a:t>
            </a:r>
            <a:r>
              <a:rPr lang="en-US" sz="1200" dirty="0"/>
              <a:t>message passing. The message initiates the service </a:t>
            </a:r>
            <a:r>
              <a:rPr lang="en-US" sz="1200" dirty="0" smtClean="0"/>
              <a:t>execution. </a:t>
            </a:r>
            <a:endParaRPr lang="en-US" sz="1200" dirty="0">
              <a:solidFill>
                <a:srgbClr val="800000"/>
              </a:solidFill>
            </a:endParaRPr>
          </a:p>
          <a:p>
            <a:pPr lvl="1"/>
            <a:r>
              <a:rPr lang="en-US" sz="1200" dirty="0" smtClean="0">
                <a:solidFill>
                  <a:srgbClr val="800000"/>
                </a:solidFill>
              </a:rPr>
              <a:t>JANA </a:t>
            </a:r>
            <a:r>
              <a:rPr lang="en-US" sz="1200" dirty="0">
                <a:solidFill>
                  <a:srgbClr val="800000"/>
                </a:solidFill>
              </a:rPr>
              <a:t>application: single-process &amp; multi-</a:t>
            </a:r>
            <a:r>
              <a:rPr lang="en-US" sz="1200" dirty="0" smtClean="0">
                <a:solidFill>
                  <a:srgbClr val="800000"/>
                </a:solidFill>
              </a:rPr>
              <a:t>threaded. </a:t>
            </a:r>
            <a:r>
              <a:rPr lang="en-US" sz="1200" dirty="0" smtClean="0"/>
              <a:t>In JANA </a:t>
            </a:r>
            <a:r>
              <a:rPr lang="en-US" sz="1200" dirty="0"/>
              <a:t>all the data and factory objects of an application are running in a same thread, sharing thread memory space (thread stack and thread controlled heap), as well as thread’s set of machine registers. P</a:t>
            </a:r>
            <a:r>
              <a:rPr lang="en-US" sz="1200" dirty="0" smtClean="0"/>
              <a:t>ointers are used to pass data between data and factory object. </a:t>
            </a:r>
            <a:endParaRPr lang="en-US" sz="1200" dirty="0" smtClean="0">
              <a:solidFill>
                <a:srgbClr val="800000"/>
              </a:solidFill>
            </a:endParaRPr>
          </a:p>
          <a:p>
            <a:r>
              <a:rPr lang="en-US" sz="1600" dirty="0" smtClean="0"/>
              <a:t>As a result </a:t>
            </a:r>
            <a:r>
              <a:rPr lang="en-US" sz="1600" dirty="0" err="1" smtClean="0"/>
              <a:t>ClaRA</a:t>
            </a:r>
            <a:r>
              <a:rPr lang="en-US" sz="1600" dirty="0" smtClean="0"/>
              <a:t> presents</a:t>
            </a:r>
          </a:p>
          <a:p>
            <a:pPr lvl="1"/>
            <a:r>
              <a:rPr lang="en-US" sz="1200" dirty="0" smtClean="0"/>
              <a:t>Environment </a:t>
            </a:r>
            <a:r>
              <a:rPr lang="en-US" sz="1200" dirty="0"/>
              <a:t>for cloud computing and </a:t>
            </a:r>
            <a:r>
              <a:rPr lang="en-US" sz="1200" dirty="0" smtClean="0"/>
              <a:t>distributed </a:t>
            </a:r>
            <a:r>
              <a:rPr lang="en-US" sz="1200" dirty="0"/>
              <a:t>data handling.</a:t>
            </a:r>
          </a:p>
          <a:p>
            <a:pPr lvl="1"/>
            <a:r>
              <a:rPr lang="en-US" sz="1200" dirty="0" smtClean="0"/>
              <a:t>Location </a:t>
            </a:r>
            <a:r>
              <a:rPr lang="en-US" sz="1200" dirty="0"/>
              <a:t>independent resource pooling</a:t>
            </a:r>
            <a:r>
              <a:rPr lang="en-US" sz="1200" dirty="0" smtClean="0"/>
              <a:t>.</a:t>
            </a:r>
          </a:p>
        </p:txBody>
      </p:sp>
      <p:pic>
        <p:nvPicPr>
          <p:cNvPr id="21" name="Content Placeholder 3" descr="viz.png"/>
          <p:cNvPicPr>
            <a:picLocks noChangeAspect="1"/>
          </p:cNvPicPr>
          <p:nvPr/>
        </p:nvPicPr>
        <p:blipFill>
          <a:blip r:embed="rId3">
            <a:extLst>
              <a:ext uri="{28A0092B-C50C-407E-A947-70E740481C1C}">
                <a14:useLocalDpi xmlns:a14="http://schemas.microsoft.com/office/drawing/2010/main" val="0"/>
              </a:ext>
            </a:extLst>
          </a:blip>
          <a:srcRect l="9245" r="9245"/>
          <a:stretch>
            <a:fillRect/>
          </a:stretch>
        </p:blipFill>
        <p:spPr>
          <a:xfrm>
            <a:off x="1140611" y="4301334"/>
            <a:ext cx="3736654" cy="2055016"/>
          </a:xfrm>
          <a:prstGeom prst="rect">
            <a:avLst/>
          </a:prstGeom>
        </p:spPr>
      </p:pic>
      <p:cxnSp>
        <p:nvCxnSpPr>
          <p:cNvPr id="22" name="Straight Connector 21"/>
          <p:cNvCxnSpPr/>
          <p:nvPr/>
        </p:nvCxnSpPr>
        <p:spPr>
          <a:xfrm>
            <a:off x="1153223" y="4746240"/>
            <a:ext cx="556565" cy="0"/>
          </a:xfrm>
          <a:prstGeom prst="line">
            <a:avLst/>
          </a:prstGeom>
          <a:ln w="38100" cmpd="sng">
            <a:solidFill>
              <a:srgbClr val="3366FF"/>
            </a:solidFill>
            <a:tailEnd type="none"/>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742780" y="4594564"/>
            <a:ext cx="1266543" cy="276999"/>
          </a:xfrm>
          <a:prstGeom prst="rect">
            <a:avLst/>
          </a:prstGeom>
          <a:noFill/>
        </p:spPr>
        <p:txBody>
          <a:bodyPr wrap="none" rtlCol="0">
            <a:spAutoFit/>
          </a:bodyPr>
          <a:lstStyle/>
          <a:p>
            <a:r>
              <a:rPr lang="en-US" sz="1200" dirty="0" smtClean="0"/>
              <a:t>Cloud Computing</a:t>
            </a:r>
            <a:endParaRPr lang="en-US" sz="1200" dirty="0"/>
          </a:p>
        </p:txBody>
      </p:sp>
      <p:cxnSp>
        <p:nvCxnSpPr>
          <p:cNvPr id="24" name="Straight Connector 23"/>
          <p:cNvCxnSpPr/>
          <p:nvPr/>
        </p:nvCxnSpPr>
        <p:spPr>
          <a:xfrm>
            <a:off x="1157177" y="5014105"/>
            <a:ext cx="556565" cy="0"/>
          </a:xfrm>
          <a:prstGeom prst="line">
            <a:avLst/>
          </a:prstGeom>
          <a:ln w="38100" cmpd="sng">
            <a:solidFill>
              <a:srgbClr val="FF0000"/>
            </a:solidFill>
            <a:tailEnd type="none"/>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1746734" y="4845934"/>
            <a:ext cx="1173218" cy="276999"/>
          </a:xfrm>
          <a:prstGeom prst="rect">
            <a:avLst/>
          </a:prstGeom>
          <a:noFill/>
        </p:spPr>
        <p:txBody>
          <a:bodyPr wrap="none" rtlCol="0">
            <a:spAutoFit/>
          </a:bodyPr>
          <a:lstStyle/>
          <a:p>
            <a:r>
              <a:rPr lang="en-US" sz="1200" dirty="0" smtClean="0"/>
              <a:t>Grid Computing</a:t>
            </a:r>
            <a:endParaRPr lang="en-US" sz="1200" dirty="0"/>
          </a:p>
        </p:txBody>
      </p:sp>
    </p:spTree>
    <p:extLst>
      <p:ext uri="{BB962C8B-B14F-4D97-AF65-F5344CB8AC3E}">
        <p14:creationId xmlns:p14="http://schemas.microsoft.com/office/powerpoint/2010/main" val="341427171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765"/>
            <a:ext cx="9144000" cy="639763"/>
          </a:xfrm>
        </p:spPr>
        <p:txBody>
          <a:bodyPr>
            <a:normAutofit/>
          </a:bodyPr>
          <a:lstStyle/>
          <a:p>
            <a:r>
              <a:rPr lang="en-US" sz="3200" dirty="0" smtClean="0">
                <a:solidFill>
                  <a:srgbClr val="376092"/>
                </a:solidFill>
              </a:rPr>
              <a:t>Side by Side</a:t>
            </a:r>
            <a:endParaRPr lang="en-US" sz="3200" dirty="0">
              <a:solidFill>
                <a:srgbClr val="376092"/>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429936803"/>
              </p:ext>
            </p:extLst>
          </p:nvPr>
        </p:nvGraphicFramePr>
        <p:xfrm>
          <a:off x="274458" y="780278"/>
          <a:ext cx="8650534" cy="5654039"/>
        </p:xfrm>
        <a:graphic>
          <a:graphicData uri="http://schemas.openxmlformats.org/drawingml/2006/table">
            <a:tbl>
              <a:tblPr firstRow="1" bandRow="1">
                <a:tableStyleId>{5C22544A-7EE6-4342-B048-85BDC9FD1C3A}</a:tableStyleId>
              </a:tblPr>
              <a:tblGrid>
                <a:gridCol w="2774012"/>
                <a:gridCol w="620301"/>
                <a:gridCol w="599703"/>
                <a:gridCol w="4656518"/>
              </a:tblGrid>
              <a:tr h="370840">
                <a:tc>
                  <a:txBody>
                    <a:bodyPr/>
                    <a:lstStyle/>
                    <a:p>
                      <a:r>
                        <a:rPr lang="en-US" sz="1200" dirty="0" smtClean="0"/>
                        <a:t>Functionality</a:t>
                      </a:r>
                      <a:endParaRPr lang="en-US" sz="1200" dirty="0"/>
                    </a:p>
                  </a:txBody>
                  <a:tcPr marT="0" marB="0"/>
                </a:tc>
                <a:tc>
                  <a:txBody>
                    <a:bodyPr/>
                    <a:lstStyle/>
                    <a:p>
                      <a:r>
                        <a:rPr lang="en-US" sz="1200" dirty="0" err="1" smtClean="0"/>
                        <a:t>ClaRA</a:t>
                      </a:r>
                      <a:endParaRPr lang="en-US" sz="1200" dirty="0"/>
                    </a:p>
                  </a:txBody>
                  <a:tcPr marT="0" marB="0"/>
                </a:tc>
                <a:tc>
                  <a:txBody>
                    <a:bodyPr/>
                    <a:lstStyle/>
                    <a:p>
                      <a:r>
                        <a:rPr lang="en-US" sz="1200" dirty="0" smtClean="0"/>
                        <a:t>JANA</a:t>
                      </a:r>
                      <a:endParaRPr lang="en-US" sz="1200" dirty="0"/>
                    </a:p>
                  </a:txBody>
                  <a:tcPr marT="0" marB="0"/>
                </a:tc>
                <a:tc>
                  <a:txBody>
                    <a:bodyPr/>
                    <a:lstStyle/>
                    <a:p>
                      <a:r>
                        <a:rPr lang="en-US" sz="1200" dirty="0" smtClean="0"/>
                        <a:t>Comments</a:t>
                      </a:r>
                      <a:endParaRPr lang="en-US" sz="1200" dirty="0"/>
                    </a:p>
                  </a:txBody>
                  <a:tcPr marT="0" marB="0"/>
                </a:tc>
              </a:tr>
              <a:tr h="370840">
                <a:tc>
                  <a:txBody>
                    <a:bodyPr/>
                    <a:lstStyle/>
                    <a:p>
                      <a:r>
                        <a:rPr lang="en-US" sz="1200" dirty="0" smtClean="0"/>
                        <a:t>Multi-threaded</a:t>
                      </a:r>
                      <a:endParaRPr lang="en-US" sz="1200" dirty="0"/>
                    </a:p>
                  </a:txBody>
                  <a:tcPr marT="0" marB="0"/>
                </a:tc>
                <a:tc>
                  <a:txBody>
                    <a:bodyPr/>
                    <a:lstStyle/>
                    <a:p>
                      <a:r>
                        <a:rPr lang="en-US" sz="1200" baseline="0" dirty="0" smtClean="0">
                          <a:latin typeface="Zapf Dingbats"/>
                          <a:ea typeface="Zapf Dingbats"/>
                          <a:cs typeface="Zapf Dingbats"/>
                          <a:sym typeface="Zapf Dingbats"/>
                        </a:rPr>
                        <a:t>   </a:t>
                      </a:r>
                      <a:r>
                        <a:rPr lang="en-US" sz="1200" dirty="0" smtClean="0">
                          <a:latin typeface="Zapf Dingbats"/>
                          <a:ea typeface="Zapf Dingbats"/>
                          <a:cs typeface="Zapf Dingbats"/>
                          <a:sym typeface="Zapf Dingbats"/>
                        </a:rPr>
                        <a:t>✔</a:t>
                      </a:r>
                      <a:endParaRPr lang="en-US" sz="1200" dirty="0"/>
                    </a:p>
                  </a:txBody>
                  <a:tcPr marT="0" marB="0"/>
                </a:tc>
                <a:tc>
                  <a:txBody>
                    <a:bodyPr/>
                    <a:lstStyle/>
                    <a:p>
                      <a:r>
                        <a:rPr lang="en-US" sz="1200" baseline="0" dirty="0" smtClean="0">
                          <a:latin typeface="Zapf Dingbats"/>
                          <a:ea typeface="Zapf Dingbats"/>
                          <a:cs typeface="Zapf Dingbats"/>
                          <a:sym typeface="Zapf Dingbats"/>
                        </a:rPr>
                        <a:t> </a:t>
                      </a:r>
                      <a:r>
                        <a:rPr lang="en-US" sz="1200" dirty="0" smtClean="0">
                          <a:latin typeface="Zapf Dingbats"/>
                          <a:ea typeface="Zapf Dingbats"/>
                          <a:cs typeface="Zapf Dingbats"/>
                          <a:sym typeface="Zapf Dingbats"/>
                        </a:rPr>
                        <a:t>✔</a:t>
                      </a:r>
                      <a:endParaRPr lang="en-US" sz="1200" dirty="0"/>
                    </a:p>
                  </a:txBody>
                  <a:tcPr marT="0" marB="0"/>
                </a:tc>
                <a:tc>
                  <a:txBody>
                    <a:bodyPr/>
                    <a:lstStyle/>
                    <a:p>
                      <a:r>
                        <a:rPr lang="en-US" sz="1200" dirty="0" smtClean="0"/>
                        <a:t>Equal</a:t>
                      </a:r>
                      <a:r>
                        <a:rPr lang="en-US" sz="1200" baseline="0" dirty="0" smtClean="0"/>
                        <a:t> amount of effort is required to be implemented by a developer to write multithreaded code in both frameworks.</a:t>
                      </a:r>
                      <a:endParaRPr lang="en-US" sz="1200" dirty="0"/>
                    </a:p>
                  </a:txBody>
                  <a:tcPr marT="0" marB="0"/>
                </a:tc>
              </a:tr>
              <a:tr h="370840">
                <a:tc>
                  <a:txBody>
                    <a:bodyPr/>
                    <a:lstStyle/>
                    <a:p>
                      <a:r>
                        <a:rPr lang="en-US" sz="1200" dirty="0" smtClean="0"/>
                        <a:t>Modularity</a:t>
                      </a:r>
                      <a:endParaRPr lang="en-US" sz="1200" dirty="0"/>
                    </a:p>
                  </a:txBody>
                  <a:tcPr marT="0" marB="0"/>
                </a:tc>
                <a:tc>
                  <a:txBody>
                    <a:bodyPr/>
                    <a:lstStyle/>
                    <a:p>
                      <a:r>
                        <a:rPr lang="en-US" sz="1200" baseline="0" dirty="0" smtClean="0">
                          <a:latin typeface="Zapf Dingbats"/>
                          <a:ea typeface="Zapf Dingbats"/>
                          <a:cs typeface="Zapf Dingbats"/>
                          <a:sym typeface="Zapf Dingbats"/>
                        </a:rPr>
                        <a:t>   </a:t>
                      </a:r>
                      <a:r>
                        <a:rPr lang="en-US" sz="1200" dirty="0" smtClean="0">
                          <a:latin typeface="Zapf Dingbats"/>
                          <a:ea typeface="Zapf Dingbats"/>
                          <a:cs typeface="Zapf Dingbats"/>
                          <a:sym typeface="Zapf Dingbats"/>
                        </a:rPr>
                        <a:t>✔</a:t>
                      </a:r>
                      <a:endParaRPr lang="en-US" sz="1200" dirty="0"/>
                    </a:p>
                  </a:txBody>
                  <a:tcPr marT="0" marB="0"/>
                </a:tc>
                <a:tc>
                  <a:txBody>
                    <a:bodyPr/>
                    <a:lstStyle/>
                    <a:p>
                      <a:r>
                        <a:rPr lang="en-US" sz="1200" baseline="0" dirty="0" smtClean="0">
                          <a:latin typeface="Zapf Dingbats"/>
                          <a:ea typeface="Zapf Dingbats"/>
                          <a:cs typeface="Zapf Dingbats"/>
                          <a:sym typeface="Zapf Dingbats"/>
                        </a:rPr>
                        <a:t> </a:t>
                      </a:r>
                      <a:r>
                        <a:rPr lang="en-US" sz="1200" dirty="0" smtClean="0">
                          <a:latin typeface="Zapf Dingbats"/>
                          <a:ea typeface="Zapf Dingbats"/>
                          <a:cs typeface="Zapf Dingbats"/>
                          <a:sym typeface="Zapf Dingbats"/>
                        </a:rPr>
                        <a:t>✔</a:t>
                      </a:r>
                      <a:endParaRPr lang="en-US" sz="1200" dirty="0"/>
                    </a:p>
                  </a:txBody>
                  <a:tcPr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Both</a:t>
                      </a:r>
                      <a:r>
                        <a:rPr lang="en-US" sz="1200" baseline="0" dirty="0" smtClean="0"/>
                        <a:t> OOA and SOA present modularity</a:t>
                      </a:r>
                      <a:endParaRPr lang="en-US" sz="1200" dirty="0" smtClean="0"/>
                    </a:p>
                  </a:txBody>
                  <a:tcPr marT="0" marB="0"/>
                </a:tc>
              </a:tr>
              <a:tr h="370840">
                <a:tc>
                  <a:txBody>
                    <a:bodyPr/>
                    <a:lstStyle/>
                    <a:p>
                      <a:r>
                        <a:rPr lang="en-US" sz="1200" dirty="0" smtClean="0"/>
                        <a:t>Loose</a:t>
                      </a:r>
                      <a:r>
                        <a:rPr lang="en-US" sz="1200" baseline="0" dirty="0" smtClean="0"/>
                        <a:t> coupling of modules</a:t>
                      </a:r>
                      <a:endParaRPr lang="en-US" sz="1200" dirty="0"/>
                    </a:p>
                  </a:txBody>
                  <a:tcPr marT="0" marB="0"/>
                </a:tc>
                <a:tc>
                  <a:txBody>
                    <a:bodyPr/>
                    <a:lstStyle/>
                    <a:p>
                      <a:r>
                        <a:rPr lang="en-US" sz="1200" dirty="0" smtClean="0">
                          <a:latin typeface="Zapf Dingbats"/>
                          <a:ea typeface="Zapf Dingbats"/>
                          <a:cs typeface="Zapf Dingbats"/>
                          <a:sym typeface="Zapf Dingbats"/>
                        </a:rPr>
                        <a:t>   ✔</a:t>
                      </a:r>
                      <a:endParaRPr lang="en-US" sz="1200" dirty="0"/>
                    </a:p>
                  </a:txBody>
                  <a:tcPr marT="0" marB="0"/>
                </a:tc>
                <a:tc>
                  <a:txBody>
                    <a:bodyPr/>
                    <a:lstStyle/>
                    <a:p>
                      <a:endParaRPr lang="en-US" sz="1200" dirty="0"/>
                    </a:p>
                  </a:txBody>
                  <a:tcPr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dk1"/>
                          </a:solidFill>
                          <a:latin typeface="+mn-lt"/>
                          <a:ea typeface="+mn-ea"/>
                          <a:cs typeface="+mn-cs"/>
                        </a:rPr>
                        <a:t>ClaRA</a:t>
                      </a:r>
                      <a:r>
                        <a:rPr lang="en-US" sz="1200" kern="1200" baseline="0" dirty="0" smtClean="0">
                          <a:solidFill>
                            <a:schemeClr val="dk1"/>
                          </a:solidFill>
                          <a:latin typeface="+mn-lt"/>
                          <a:ea typeface="+mn-ea"/>
                          <a:cs typeface="+mn-cs"/>
                        </a:rPr>
                        <a:t> modules (services) are less coupled than JANA modules (factories). As a result </a:t>
                      </a:r>
                      <a:r>
                        <a:rPr lang="en-US" sz="1200" kern="1200" baseline="0" dirty="0" err="1" smtClean="0">
                          <a:solidFill>
                            <a:schemeClr val="dk1"/>
                          </a:solidFill>
                          <a:latin typeface="+mn-lt"/>
                          <a:ea typeface="+mn-ea"/>
                          <a:cs typeface="+mn-cs"/>
                        </a:rPr>
                        <a:t>ClaRA</a:t>
                      </a:r>
                      <a:r>
                        <a:rPr lang="en-US" sz="1200" kern="1200" baseline="0" dirty="0" smtClean="0">
                          <a:solidFill>
                            <a:schemeClr val="dk1"/>
                          </a:solidFill>
                          <a:latin typeface="+mn-lt"/>
                          <a:ea typeface="+mn-ea"/>
                          <a:cs typeface="+mn-cs"/>
                        </a:rPr>
                        <a:t> modules are more easy to debug, test and maintain.</a:t>
                      </a:r>
                      <a:endParaRPr lang="en-US" sz="1200" dirty="0" smtClean="0"/>
                    </a:p>
                  </a:txBody>
                  <a:tcPr marT="0" marB="0"/>
                </a:tc>
              </a:tr>
              <a:tr h="370840">
                <a:tc>
                  <a:txBody>
                    <a:bodyPr/>
                    <a:lstStyle/>
                    <a:p>
                      <a:r>
                        <a:rPr lang="en-US" sz="1200" dirty="0" smtClean="0"/>
                        <a:t>Multi-lingual</a:t>
                      </a:r>
                      <a:endParaRPr lang="en-US" sz="1200" dirty="0"/>
                    </a:p>
                  </a:txBody>
                  <a:tcPr marT="0" marB="0"/>
                </a:tc>
                <a:tc>
                  <a:txBody>
                    <a:bodyPr/>
                    <a:lstStyle/>
                    <a:p>
                      <a:r>
                        <a:rPr lang="en-US" sz="1200" dirty="0" smtClean="0">
                          <a:latin typeface="Zapf Dingbats"/>
                          <a:ea typeface="Zapf Dingbats"/>
                          <a:cs typeface="Zapf Dingbats"/>
                          <a:sym typeface="Zapf Dingbats"/>
                        </a:rPr>
                        <a:t>   ✔</a:t>
                      </a:r>
                      <a:endParaRPr lang="en-US" sz="1200" dirty="0"/>
                    </a:p>
                  </a:txBody>
                  <a:tcPr marT="0" marB="0"/>
                </a:tc>
                <a:tc>
                  <a:txBody>
                    <a:bodyPr/>
                    <a:lstStyle/>
                    <a:p>
                      <a:r>
                        <a:rPr lang="en-US" sz="1200" dirty="0" smtClean="0"/>
                        <a:t> </a:t>
                      </a:r>
                    </a:p>
                    <a:p>
                      <a:endParaRPr lang="en-US" sz="1200" dirty="0"/>
                    </a:p>
                  </a:txBody>
                  <a:tcPr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latin typeface="+mn-lt"/>
                          <a:ea typeface="+mn-ea"/>
                          <a:cs typeface="+mn-cs"/>
                        </a:rPr>
                        <a:t> Modules can written in Java,</a:t>
                      </a:r>
                      <a:r>
                        <a:rPr lang="en-US" sz="1100" kern="1200" baseline="0" dirty="0" smtClean="0">
                          <a:solidFill>
                            <a:schemeClr val="dk1"/>
                          </a:solidFill>
                          <a:latin typeface="+mn-lt"/>
                          <a:ea typeface="+mn-ea"/>
                          <a:cs typeface="+mn-cs"/>
                        </a:rPr>
                        <a:t> C++ and Python</a:t>
                      </a:r>
                      <a:endParaRPr lang="en-US" sz="1100" kern="1200" dirty="0" smtClean="0">
                        <a:solidFill>
                          <a:schemeClr val="dk1"/>
                        </a:solidFill>
                        <a:latin typeface="+mn-lt"/>
                        <a:ea typeface="+mn-ea"/>
                        <a:cs typeface="+mn-cs"/>
                      </a:endParaRPr>
                    </a:p>
                  </a:txBody>
                  <a:tcPr marT="0" marB="0"/>
                </a:tc>
              </a:tr>
              <a:tr h="370840">
                <a:tc>
                  <a:txBody>
                    <a:bodyPr/>
                    <a:lstStyle/>
                    <a:p>
                      <a:r>
                        <a:rPr lang="en-US" sz="1200" dirty="0" smtClean="0"/>
                        <a:t>Traditional</a:t>
                      </a:r>
                      <a:r>
                        <a:rPr lang="en-US" sz="1200" baseline="0" dirty="0" smtClean="0"/>
                        <a:t> batch processing</a:t>
                      </a:r>
                      <a:endParaRPr lang="en-US" sz="1200" dirty="0"/>
                    </a:p>
                  </a:txBody>
                  <a:tcPr marT="0" marB="0"/>
                </a:tc>
                <a:tc>
                  <a:txBody>
                    <a:bodyPr/>
                    <a:lstStyle/>
                    <a:p>
                      <a:r>
                        <a:rPr lang="en-US" sz="1200" dirty="0" smtClean="0">
                          <a:latin typeface="Zapf Dingbats"/>
                          <a:ea typeface="Zapf Dingbats"/>
                          <a:cs typeface="Zapf Dingbats"/>
                          <a:sym typeface="Zapf Dingbats"/>
                        </a:rPr>
                        <a:t>   ✔</a:t>
                      </a:r>
                      <a:endParaRPr lang="en-US" sz="1200" dirty="0"/>
                    </a:p>
                  </a:txBody>
                  <a:tcPr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   </a:t>
                      </a:r>
                      <a:r>
                        <a:rPr lang="en-US" sz="1200" dirty="0" smtClean="0">
                          <a:latin typeface="Zapf Dingbats"/>
                          <a:ea typeface="Zapf Dingbats"/>
                          <a:cs typeface="Zapf Dingbats"/>
                          <a:sym typeface="Zapf Dingbats"/>
                        </a:rPr>
                        <a:t> ✔</a:t>
                      </a:r>
                      <a:endParaRPr lang="en-US" sz="1200" dirty="0" smtClean="0"/>
                    </a:p>
                    <a:p>
                      <a:endParaRPr lang="en-US" sz="1200" dirty="0"/>
                    </a:p>
                  </a:txBody>
                  <a:tcPr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100" kern="1200" dirty="0" smtClean="0">
                        <a:solidFill>
                          <a:schemeClr val="dk1"/>
                        </a:solidFill>
                        <a:latin typeface="+mn-lt"/>
                        <a:ea typeface="+mn-ea"/>
                        <a:cs typeface="+mn-cs"/>
                      </a:endParaRPr>
                    </a:p>
                  </a:txBody>
                  <a:tcPr marT="0" marB="0"/>
                </a:tc>
              </a:tr>
              <a:tr h="370840">
                <a:tc>
                  <a:txBody>
                    <a:bodyPr/>
                    <a:lstStyle/>
                    <a:p>
                      <a:r>
                        <a:rPr lang="en-US" sz="1200" dirty="0" smtClean="0"/>
                        <a:t>IO/application</a:t>
                      </a:r>
                      <a:r>
                        <a:rPr lang="en-US" sz="1200" baseline="0" dirty="0" smtClean="0"/>
                        <a:t> separation</a:t>
                      </a:r>
                      <a:r>
                        <a:rPr lang="en-US" sz="1200" dirty="0" smtClean="0"/>
                        <a:t>, and application persistence </a:t>
                      </a:r>
                      <a:endParaRPr lang="en-US" sz="1200" dirty="0"/>
                    </a:p>
                  </a:txBody>
                  <a:tcPr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Zapf Dingbats"/>
                          <a:ea typeface="Zapf Dingbats"/>
                          <a:cs typeface="Zapf Dingbats"/>
                          <a:sym typeface="Zapf Dingbats"/>
                        </a:rPr>
                        <a:t>   ✔</a:t>
                      </a:r>
                      <a:endParaRPr lang="en-US" sz="1200" dirty="0" smtClean="0"/>
                    </a:p>
                  </a:txBody>
                  <a:tcPr marT="0" marB="0"/>
                </a:tc>
                <a:tc>
                  <a:txBody>
                    <a:bodyPr/>
                    <a:lstStyle/>
                    <a:p>
                      <a:endParaRPr lang="en-US" sz="1200" dirty="0"/>
                    </a:p>
                  </a:txBody>
                  <a:tcPr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latin typeface="+mn-lt"/>
                          <a:ea typeface="+mn-ea"/>
                          <a:cs typeface="+mn-cs"/>
                        </a:rPr>
                        <a:t>JANA has a File-Job</a:t>
                      </a:r>
                      <a:r>
                        <a:rPr lang="en-US" sz="1100" kern="1200" baseline="0" dirty="0" smtClean="0">
                          <a:solidFill>
                            <a:schemeClr val="dk1"/>
                          </a:solidFill>
                          <a:latin typeface="+mn-lt"/>
                          <a:ea typeface="+mn-ea"/>
                          <a:cs typeface="+mn-cs"/>
                        </a:rPr>
                        <a:t> correspondence. JANA job is an application. File ends – job ends.</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baseline="0" dirty="0" err="1" smtClean="0">
                          <a:solidFill>
                            <a:schemeClr val="dk1"/>
                          </a:solidFill>
                          <a:latin typeface="+mn-lt"/>
                          <a:ea typeface="+mn-ea"/>
                          <a:cs typeface="+mn-cs"/>
                        </a:rPr>
                        <a:t>ClaRA</a:t>
                      </a:r>
                      <a:r>
                        <a:rPr lang="en-US" sz="1100" kern="1200" baseline="0" dirty="0" smtClean="0">
                          <a:solidFill>
                            <a:schemeClr val="dk1"/>
                          </a:solidFill>
                          <a:latin typeface="+mn-lt"/>
                          <a:ea typeface="+mn-ea"/>
                          <a:cs typeface="+mn-cs"/>
                        </a:rPr>
                        <a:t> job is a Node. </a:t>
                      </a:r>
                      <a:r>
                        <a:rPr lang="en-US" sz="1100" kern="1200" baseline="0" dirty="0" err="1" smtClean="0">
                          <a:solidFill>
                            <a:schemeClr val="dk1"/>
                          </a:solidFill>
                          <a:latin typeface="+mn-lt"/>
                          <a:ea typeface="+mn-ea"/>
                          <a:cs typeface="+mn-cs"/>
                        </a:rPr>
                        <a:t>ClaRA</a:t>
                      </a:r>
                      <a:r>
                        <a:rPr lang="en-US" sz="1100" kern="1200" baseline="0" dirty="0" smtClean="0">
                          <a:solidFill>
                            <a:schemeClr val="dk1"/>
                          </a:solidFill>
                          <a:latin typeface="+mn-lt"/>
                          <a:ea typeface="+mn-ea"/>
                          <a:cs typeface="+mn-cs"/>
                        </a:rPr>
                        <a:t> application is persistent. </a:t>
                      </a:r>
                      <a:endParaRPr lang="en-US" sz="1100" kern="1200" dirty="0" smtClean="0">
                        <a:solidFill>
                          <a:schemeClr val="dk1"/>
                        </a:solidFill>
                        <a:latin typeface="+mn-lt"/>
                        <a:ea typeface="+mn-ea"/>
                        <a:cs typeface="+mn-cs"/>
                      </a:endParaRPr>
                    </a:p>
                  </a:txBody>
                  <a:tcPr marT="0" marB="0"/>
                </a:tc>
              </a:tr>
              <a:tr h="370840">
                <a:tc>
                  <a:txBody>
                    <a:bodyPr/>
                    <a:lstStyle/>
                    <a:p>
                      <a:r>
                        <a:rPr lang="en-US" sz="1200" dirty="0" smtClean="0"/>
                        <a:t>Cloud (distributed)</a:t>
                      </a:r>
                      <a:r>
                        <a:rPr lang="en-US" sz="1200" baseline="0" dirty="0" smtClean="0"/>
                        <a:t> processing</a:t>
                      </a:r>
                      <a:endParaRPr lang="en-US" sz="1200" dirty="0"/>
                    </a:p>
                  </a:txBody>
                  <a:tcPr marT="0" marB="0"/>
                </a:tc>
                <a:tc>
                  <a:txBody>
                    <a:bodyPr/>
                    <a:lstStyle/>
                    <a:p>
                      <a:r>
                        <a:rPr lang="en-US" sz="1200" dirty="0" smtClean="0">
                          <a:latin typeface="Zapf Dingbats"/>
                          <a:ea typeface="Zapf Dingbats"/>
                          <a:cs typeface="Zapf Dingbats"/>
                          <a:sym typeface="Zapf Dingbats"/>
                        </a:rPr>
                        <a:t>   ✔</a:t>
                      </a:r>
                      <a:endParaRPr lang="en-US" sz="1200" dirty="0"/>
                    </a:p>
                  </a:txBody>
                  <a:tcPr marT="0" marB="0"/>
                </a:tc>
                <a:tc>
                  <a:txBody>
                    <a:bodyPr/>
                    <a:lstStyle/>
                    <a:p>
                      <a:r>
                        <a:rPr lang="en-US" sz="1400" kern="1200" dirty="0" smtClean="0">
                          <a:solidFill>
                            <a:schemeClr val="dk1"/>
                          </a:solidFill>
                          <a:latin typeface="+mn-lt"/>
                          <a:ea typeface="+mn-ea"/>
                          <a:cs typeface="+mn-cs"/>
                        </a:rPr>
                        <a:t> </a:t>
                      </a:r>
                      <a:endParaRPr lang="en-US" sz="1000" dirty="0"/>
                    </a:p>
                  </a:txBody>
                  <a:tcPr marT="0" marB="0"/>
                </a:tc>
                <a:tc>
                  <a:txBody>
                    <a:bodyPr/>
                    <a:lstStyle/>
                    <a:p>
                      <a:r>
                        <a:rPr lang="en-US" sz="1200" dirty="0" smtClean="0"/>
                        <a:t> </a:t>
                      </a:r>
                      <a:endParaRPr lang="en-US" sz="1200" dirty="0"/>
                    </a:p>
                  </a:txBody>
                  <a:tcPr marT="0" marB="0"/>
                </a:tc>
              </a:tr>
              <a:tr h="370840">
                <a:tc>
                  <a:txBody>
                    <a:bodyPr/>
                    <a:lstStyle/>
                    <a:p>
                      <a:r>
                        <a:rPr lang="en-US" sz="1200" dirty="0" smtClean="0"/>
                        <a:t>Facts</a:t>
                      </a:r>
                      <a:endParaRPr lang="en-US" sz="1200" dirty="0"/>
                    </a:p>
                  </a:txBody>
                  <a:tcPr marT="0" marB="0"/>
                </a:tc>
                <a:tc>
                  <a:txBody>
                    <a:bodyPr/>
                    <a:lstStyle/>
                    <a:p>
                      <a:r>
                        <a:rPr lang="en-US" sz="1200" dirty="0" smtClean="0"/>
                        <a:t>   </a:t>
                      </a:r>
                      <a:r>
                        <a:rPr lang="en-US" sz="1200" baseline="0" dirty="0" smtClean="0"/>
                        <a:t> </a:t>
                      </a:r>
                      <a:endParaRPr lang="en-US" sz="1200" dirty="0"/>
                    </a:p>
                  </a:txBody>
                  <a:tcPr marT="0" marB="0"/>
                </a:tc>
                <a:tc>
                  <a:txBody>
                    <a:bodyPr/>
                    <a:lstStyle/>
                    <a:p>
                      <a:r>
                        <a:rPr lang="en-US" sz="1200" dirty="0" smtClean="0"/>
                        <a:t>   </a:t>
                      </a:r>
                      <a:endParaRPr lang="en-US" sz="1200" dirty="0"/>
                    </a:p>
                  </a:txBody>
                  <a:tcPr marT="0" marB="0"/>
                </a:tc>
                <a:tc>
                  <a:txBody>
                    <a:bodyPr/>
                    <a:lstStyle/>
                    <a:p>
                      <a:r>
                        <a:rPr lang="en-US" sz="1200" kern="1200" dirty="0" err="1" smtClean="0">
                          <a:solidFill>
                            <a:schemeClr val="dk1"/>
                          </a:solidFill>
                          <a:latin typeface="+mn-lt"/>
                          <a:ea typeface="+mn-ea"/>
                          <a:cs typeface="+mn-cs"/>
                        </a:rPr>
                        <a:t>ClaRA</a:t>
                      </a:r>
                      <a:r>
                        <a:rPr lang="en-US" sz="1200" kern="1200" dirty="0" smtClean="0">
                          <a:solidFill>
                            <a:schemeClr val="dk1"/>
                          </a:solidFill>
                          <a:latin typeface="+mn-lt"/>
                          <a:ea typeface="+mn-ea"/>
                          <a:cs typeface="+mn-cs"/>
                        </a:rPr>
                        <a:t> based</a:t>
                      </a:r>
                      <a:r>
                        <a:rPr lang="en-US" sz="1200" kern="1200" baseline="0" dirty="0" smtClean="0">
                          <a:solidFill>
                            <a:schemeClr val="dk1"/>
                          </a:solidFill>
                          <a:latin typeface="+mn-lt"/>
                          <a:ea typeface="+mn-ea"/>
                          <a:cs typeface="+mn-cs"/>
                        </a:rPr>
                        <a:t> distributed data processing environment (Data Mining Project) Manpower: S</a:t>
                      </a:r>
                      <a:r>
                        <a:rPr lang="en-US" sz="1200" kern="1200" dirty="0" smtClean="0">
                          <a:solidFill>
                            <a:schemeClr val="dk1"/>
                          </a:solidFill>
                          <a:latin typeface="+mn-lt"/>
                          <a:ea typeface="+mn-ea"/>
                          <a:cs typeface="+mn-cs"/>
                        </a:rPr>
                        <a:t>ingle physicist &lt;1</a:t>
                      </a:r>
                      <a:r>
                        <a:rPr lang="en-US" sz="1200" kern="1200" baseline="0" dirty="0" smtClean="0">
                          <a:solidFill>
                            <a:schemeClr val="dk1"/>
                          </a:solidFill>
                          <a:latin typeface="+mn-lt"/>
                          <a:ea typeface="+mn-ea"/>
                          <a:cs typeface="+mn-cs"/>
                        </a:rPr>
                        <a:t> year .</a:t>
                      </a:r>
                    </a:p>
                    <a:p>
                      <a:r>
                        <a:rPr lang="en-US" sz="1200" kern="1200" baseline="0" dirty="0" smtClean="0">
                          <a:solidFill>
                            <a:schemeClr val="dk1"/>
                          </a:solidFill>
                          <a:latin typeface="+mn-lt"/>
                          <a:ea typeface="+mn-ea"/>
                          <a:cs typeface="+mn-cs"/>
                        </a:rPr>
                        <a:t>Status: Actively in use.</a:t>
                      </a:r>
                    </a:p>
                    <a:p>
                      <a:r>
                        <a:rPr lang="en-US" sz="1200" kern="1200" baseline="0" dirty="0" smtClean="0">
                          <a:solidFill>
                            <a:schemeClr val="dk1"/>
                          </a:solidFill>
                          <a:latin typeface="+mn-lt"/>
                          <a:ea typeface="+mn-ea"/>
                          <a:cs typeface="+mn-cs"/>
                        </a:rPr>
                        <a:t>User comments: “very easy to use”. </a:t>
                      </a:r>
                    </a:p>
                    <a:p>
                      <a:r>
                        <a:rPr lang="en-US" sz="1200" kern="1200" baseline="0" dirty="0" smtClean="0">
                          <a:solidFill>
                            <a:schemeClr val="dk1"/>
                          </a:solidFill>
                          <a:latin typeface="+mn-lt"/>
                          <a:ea typeface="+mn-ea"/>
                          <a:cs typeface="+mn-cs"/>
                        </a:rPr>
                        <a:t>Review comment: “forward thinking” , “interesting solution for the large data preservation, and distributed processing.”</a:t>
                      </a:r>
                    </a:p>
                    <a:p>
                      <a:endParaRPr lang="en-US" sz="1200" kern="1200" baseline="0" dirty="0" smtClean="0">
                        <a:solidFill>
                          <a:schemeClr val="dk1"/>
                        </a:solidFill>
                        <a:latin typeface="+mn-lt"/>
                        <a:ea typeface="+mn-ea"/>
                        <a:cs typeface="+mn-cs"/>
                      </a:endParaRPr>
                    </a:p>
                    <a:p>
                      <a:r>
                        <a:rPr lang="en-US" sz="1200" kern="1200" baseline="0" dirty="0" smtClean="0">
                          <a:solidFill>
                            <a:schemeClr val="dk1"/>
                          </a:solidFill>
                          <a:latin typeface="+mn-lt"/>
                          <a:ea typeface="+mn-ea"/>
                          <a:cs typeface="+mn-cs"/>
                        </a:rPr>
                        <a:t>Clas12 event reconstruction system (SOT project)</a:t>
                      </a:r>
                    </a:p>
                    <a:p>
                      <a:r>
                        <a:rPr lang="en-US" sz="1200" kern="1200" baseline="0" dirty="0" smtClean="0">
                          <a:solidFill>
                            <a:schemeClr val="dk1"/>
                          </a:solidFill>
                          <a:latin typeface="+mn-lt"/>
                          <a:ea typeface="+mn-ea"/>
                          <a:cs typeface="+mn-cs"/>
                        </a:rPr>
                        <a:t>Manpower: Single students &lt;1.5 year. </a:t>
                      </a:r>
                    </a:p>
                    <a:p>
                      <a:r>
                        <a:rPr lang="en-US" sz="1200" kern="1200" baseline="0" dirty="0" smtClean="0">
                          <a:solidFill>
                            <a:schemeClr val="dk1"/>
                          </a:solidFill>
                          <a:latin typeface="+mn-lt"/>
                          <a:ea typeface="+mn-ea"/>
                          <a:cs typeface="+mn-cs"/>
                        </a:rPr>
                        <a:t>Status: Retired. Gradual replacement with new services </a:t>
                      </a:r>
                    </a:p>
                    <a:p>
                      <a:r>
                        <a:rPr lang="en-US" sz="1200" kern="1200" baseline="0" dirty="0" smtClean="0">
                          <a:solidFill>
                            <a:schemeClr val="dk1"/>
                          </a:solidFill>
                          <a:latin typeface="+mn-lt"/>
                          <a:ea typeface="+mn-ea"/>
                          <a:cs typeface="+mn-cs"/>
                        </a:rPr>
                        <a:t>Review comment: “Innovative framework”. </a:t>
                      </a:r>
                    </a:p>
                    <a:p>
                      <a:endParaRPr lang="en-US" sz="1200" kern="1200" baseline="0" dirty="0" smtClean="0">
                        <a:solidFill>
                          <a:schemeClr val="dk1"/>
                        </a:solidFill>
                        <a:latin typeface="+mn-lt"/>
                        <a:ea typeface="+mn-ea"/>
                        <a:cs typeface="+mn-cs"/>
                      </a:endParaRPr>
                    </a:p>
                    <a:p>
                      <a:r>
                        <a:rPr lang="en-US" sz="1200" kern="1200" baseline="0" dirty="0" smtClean="0">
                          <a:solidFill>
                            <a:schemeClr val="dk1"/>
                          </a:solidFill>
                          <a:latin typeface="+mn-lt"/>
                          <a:ea typeface="+mn-ea"/>
                          <a:cs typeface="+mn-cs"/>
                        </a:rPr>
                        <a:t> </a:t>
                      </a:r>
                      <a:endParaRPr lang="en-US" sz="1200" kern="1200" baseline="0" dirty="0" smtClean="0">
                        <a:solidFill>
                          <a:schemeClr val="dk1"/>
                        </a:solidFill>
                        <a:latin typeface="+mn-lt"/>
                        <a:ea typeface="+mn-ea"/>
                        <a:cs typeface="+mn-cs"/>
                      </a:endParaRPr>
                    </a:p>
                  </a:txBody>
                  <a:tcPr marT="0" marB="0"/>
                </a:tc>
              </a:tr>
            </a:tbl>
          </a:graphicData>
        </a:graphic>
      </p:graphicFrame>
      <p:sp>
        <p:nvSpPr>
          <p:cNvPr id="3" name="Date Placeholder 2"/>
          <p:cNvSpPr>
            <a:spLocks noGrp="1"/>
          </p:cNvSpPr>
          <p:nvPr>
            <p:ph type="dt" sz="half" idx="10"/>
          </p:nvPr>
        </p:nvSpPr>
        <p:spPr/>
        <p:txBody>
          <a:bodyPr/>
          <a:lstStyle/>
          <a:p>
            <a:fld id="{124D904F-B1BF-F74F-BE55-FF360F680DB2}" type="datetime2">
              <a:rPr lang="en-US" smtClean="0"/>
              <a:t>Tuesday, February 11, 14</a:t>
            </a:fld>
            <a:endParaRPr lang="en-US"/>
          </a:p>
        </p:txBody>
      </p:sp>
      <p:sp>
        <p:nvSpPr>
          <p:cNvPr id="4" name="Footer Placeholder 3"/>
          <p:cNvSpPr>
            <a:spLocks noGrp="1"/>
          </p:cNvSpPr>
          <p:nvPr>
            <p:ph type="ftr" sz="quarter" idx="11"/>
          </p:nvPr>
        </p:nvSpPr>
        <p:spPr/>
        <p:txBody>
          <a:bodyPr/>
          <a:lstStyle/>
          <a:p>
            <a:r>
              <a:rPr lang="en-US" smtClean="0"/>
              <a:t>V. Gyurjyan</a:t>
            </a:r>
            <a:endParaRPr lang="en-US"/>
          </a:p>
        </p:txBody>
      </p:sp>
    </p:spTree>
    <p:extLst>
      <p:ext uri="{BB962C8B-B14F-4D97-AF65-F5344CB8AC3E}">
        <p14:creationId xmlns:p14="http://schemas.microsoft.com/office/powerpoint/2010/main" val="306955539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335205"/>
            <a:ext cx="9144000" cy="63976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376092"/>
                </a:solidFill>
              </a:rPr>
              <a:t>Collaboration</a:t>
            </a:r>
            <a:endParaRPr lang="en-US" sz="3200" dirty="0">
              <a:solidFill>
                <a:srgbClr val="376092"/>
              </a:solidFill>
            </a:endParaRPr>
          </a:p>
        </p:txBody>
      </p:sp>
      <p:pic>
        <p:nvPicPr>
          <p:cNvPr id="9" name="Picture 8" descr="viol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9728" y="4308805"/>
            <a:ext cx="1388778" cy="924168"/>
          </a:xfrm>
          <a:prstGeom prst="rect">
            <a:avLst/>
          </a:prstGeom>
        </p:spPr>
      </p:pic>
      <p:pic>
        <p:nvPicPr>
          <p:cNvPr id="10" name="Picture 9" descr="hor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2798" y="4308805"/>
            <a:ext cx="1292577" cy="968185"/>
          </a:xfrm>
          <a:prstGeom prst="rect">
            <a:avLst/>
          </a:prstGeom>
        </p:spPr>
      </p:pic>
      <p:sp>
        <p:nvSpPr>
          <p:cNvPr id="6" name="Content Placeholder 2"/>
          <p:cNvSpPr txBox="1">
            <a:spLocks/>
          </p:cNvSpPr>
          <p:nvPr/>
        </p:nvSpPr>
        <p:spPr>
          <a:xfrm>
            <a:off x="920376" y="1240118"/>
            <a:ext cx="6923741" cy="267447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err="1" smtClean="0"/>
              <a:t>ClaRA</a:t>
            </a:r>
            <a:r>
              <a:rPr lang="en-US" sz="1800" dirty="0" smtClean="0"/>
              <a:t> service engines can be developed using Jana tools and libraries.</a:t>
            </a:r>
          </a:p>
          <a:p>
            <a:pPr lvl="1"/>
            <a:r>
              <a:rPr lang="en-US" sz="1400" dirty="0" err="1" smtClean="0"/>
              <a:t>ClaRA</a:t>
            </a:r>
            <a:r>
              <a:rPr lang="en-US" sz="1400" dirty="0" smtClean="0"/>
              <a:t> C++ services presented as JANA factories can run within the JANA framework.</a:t>
            </a:r>
          </a:p>
          <a:p>
            <a:pPr lvl="2"/>
            <a:r>
              <a:rPr lang="en-US" sz="1000" dirty="0"/>
              <a:t>o</a:t>
            </a:r>
            <a:r>
              <a:rPr lang="en-US" sz="1000" dirty="0" smtClean="0"/>
              <a:t>nly </a:t>
            </a:r>
            <a:r>
              <a:rPr lang="en-US" sz="1000" dirty="0" err="1" smtClean="0"/>
              <a:t>ClaRA</a:t>
            </a:r>
            <a:r>
              <a:rPr lang="en-US" sz="1000" dirty="0" smtClean="0"/>
              <a:t> C++ service engines can be presented as JANA factories (no support for other languages in JANA)</a:t>
            </a:r>
          </a:p>
          <a:p>
            <a:r>
              <a:rPr lang="en-US" sz="1800" dirty="0" smtClean="0"/>
              <a:t>JANA </a:t>
            </a:r>
            <a:r>
              <a:rPr lang="en-US" sz="1800" dirty="0"/>
              <a:t>factories can </a:t>
            </a:r>
            <a:r>
              <a:rPr lang="en-US" sz="1800" dirty="0" smtClean="0"/>
              <a:t>extend </a:t>
            </a:r>
            <a:r>
              <a:rPr lang="en-US" sz="1800" dirty="0" err="1" smtClean="0"/>
              <a:t>ClaRA</a:t>
            </a:r>
            <a:r>
              <a:rPr lang="en-US" sz="1800" dirty="0" smtClean="0"/>
              <a:t> </a:t>
            </a:r>
            <a:r>
              <a:rPr lang="en-US" sz="1800" dirty="0"/>
              <a:t>interface, thus </a:t>
            </a:r>
          </a:p>
          <a:p>
            <a:pPr lvl="1"/>
            <a:r>
              <a:rPr lang="en-US" sz="1400" dirty="0"/>
              <a:t>being able to be used </a:t>
            </a:r>
            <a:r>
              <a:rPr lang="en-US" sz="1400" dirty="0" smtClean="0"/>
              <a:t>both within </a:t>
            </a:r>
            <a:r>
              <a:rPr lang="en-US" sz="1400" dirty="0"/>
              <a:t>the </a:t>
            </a:r>
            <a:r>
              <a:rPr lang="en-US" sz="1400" dirty="0" smtClean="0"/>
              <a:t>JANA </a:t>
            </a:r>
            <a:r>
              <a:rPr lang="en-US" sz="1400" dirty="0"/>
              <a:t>framework </a:t>
            </a:r>
            <a:r>
              <a:rPr lang="en-US" sz="1400" dirty="0" smtClean="0"/>
              <a:t>and be</a:t>
            </a:r>
            <a:r>
              <a:rPr lang="en-US" sz="1400" dirty="0"/>
              <a:t> </a:t>
            </a:r>
            <a:r>
              <a:rPr lang="en-US" sz="1400" dirty="0" smtClean="0"/>
              <a:t>deployed within the </a:t>
            </a:r>
            <a:r>
              <a:rPr lang="en-US" sz="1400" dirty="0" err="1" smtClean="0"/>
              <a:t>ClaRA</a:t>
            </a:r>
            <a:r>
              <a:rPr lang="en-US" sz="1400" dirty="0" smtClean="0"/>
              <a:t> </a:t>
            </a:r>
            <a:r>
              <a:rPr lang="en-US" sz="1400" dirty="0"/>
              <a:t>cloud computing environment for distributed data </a:t>
            </a:r>
            <a:r>
              <a:rPr lang="en-US" sz="1400" dirty="0" smtClean="0"/>
              <a:t>processing.</a:t>
            </a:r>
            <a:endParaRPr lang="en-US" sz="1400" dirty="0"/>
          </a:p>
          <a:p>
            <a:pPr lvl="1"/>
            <a:r>
              <a:rPr lang="en-US" sz="1400" dirty="0"/>
              <a:t>Within </a:t>
            </a:r>
            <a:r>
              <a:rPr lang="en-US" sz="1400" dirty="0" err="1" smtClean="0"/>
              <a:t>ClaRA</a:t>
            </a:r>
            <a:r>
              <a:rPr lang="en-US" sz="1400" dirty="0" smtClean="0"/>
              <a:t> </a:t>
            </a:r>
            <a:r>
              <a:rPr lang="en-US" sz="1400" dirty="0"/>
              <a:t>environment </a:t>
            </a:r>
            <a:r>
              <a:rPr lang="en-US" sz="1400" dirty="0" smtClean="0"/>
              <a:t>JANA </a:t>
            </a:r>
            <a:r>
              <a:rPr lang="en-US" sz="1400" dirty="0"/>
              <a:t>factories will collaborate with available third party services </a:t>
            </a:r>
            <a:r>
              <a:rPr lang="en-US" sz="1400" dirty="0" smtClean="0"/>
              <a:t>(possibly written other </a:t>
            </a:r>
            <a:r>
              <a:rPr lang="en-US" sz="1400" dirty="0"/>
              <a:t>than C++ based technologies</a:t>
            </a:r>
            <a:r>
              <a:rPr lang="en-US" sz="1400" dirty="0" smtClean="0"/>
              <a:t>)</a:t>
            </a:r>
          </a:p>
          <a:p>
            <a:pPr marL="457200" lvl="1" indent="0">
              <a:buNone/>
            </a:pPr>
            <a:r>
              <a:rPr lang="en-US" sz="1100" dirty="0" smtClean="0"/>
              <a:t>Note. In order JANA to be distributed it must use external middleware (e.g. DAQ distributed middleware for L3 or data quality monitor, </a:t>
            </a:r>
            <a:r>
              <a:rPr lang="en-US" sz="1100" dirty="0" err="1" smtClean="0"/>
              <a:t>ClaRA</a:t>
            </a:r>
            <a:r>
              <a:rPr lang="en-US" sz="1100" dirty="0" smtClean="0"/>
              <a:t> or any other cloud middleware.)</a:t>
            </a:r>
            <a:endParaRPr lang="en-US" sz="1300" dirty="0" smtClean="0"/>
          </a:p>
          <a:p>
            <a:pPr marL="0" indent="0">
              <a:buNone/>
            </a:pPr>
            <a:endParaRPr lang="en-US" sz="1800" dirty="0" smtClean="0">
              <a:solidFill>
                <a:srgbClr val="800000"/>
              </a:solidFill>
            </a:endParaRPr>
          </a:p>
        </p:txBody>
      </p:sp>
      <p:sp>
        <p:nvSpPr>
          <p:cNvPr id="5" name="TextBox 4"/>
          <p:cNvSpPr txBox="1"/>
          <p:nvPr/>
        </p:nvSpPr>
        <p:spPr>
          <a:xfrm>
            <a:off x="6259506" y="5746981"/>
            <a:ext cx="1736373" cy="276999"/>
          </a:xfrm>
          <a:prstGeom prst="rect">
            <a:avLst/>
          </a:prstGeom>
          <a:noFill/>
        </p:spPr>
        <p:txBody>
          <a:bodyPr wrap="none" rtlCol="0">
            <a:spAutoFit/>
          </a:bodyPr>
          <a:lstStyle/>
          <a:p>
            <a:r>
              <a:rPr lang="en-US" sz="1200" dirty="0" smtClean="0">
                <a:solidFill>
                  <a:schemeClr val="accent1">
                    <a:lumMod val="75000"/>
                  </a:schemeClr>
                </a:solidFill>
              </a:rPr>
              <a:t>Hall B and D frameworks</a:t>
            </a:r>
            <a:endParaRPr lang="en-US" sz="1200" dirty="0">
              <a:solidFill>
                <a:schemeClr val="accent1">
                  <a:lumMod val="75000"/>
                </a:schemeClr>
              </a:solidFill>
            </a:endParaRPr>
          </a:p>
        </p:txBody>
      </p:sp>
      <p:cxnSp>
        <p:nvCxnSpPr>
          <p:cNvPr id="8" name="Straight Arrow Connector 7"/>
          <p:cNvCxnSpPr/>
          <p:nvPr/>
        </p:nvCxnSpPr>
        <p:spPr>
          <a:xfrm flipH="1" flipV="1">
            <a:off x="6484471" y="5094941"/>
            <a:ext cx="343647" cy="652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7366000" y="5094941"/>
            <a:ext cx="343647" cy="652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3" name="Picture 12" descr="classical-music.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1208" y="4454072"/>
            <a:ext cx="2479602" cy="1645836"/>
          </a:xfrm>
          <a:prstGeom prst="rect">
            <a:avLst/>
          </a:prstGeom>
        </p:spPr>
      </p:pic>
      <p:sp>
        <p:nvSpPr>
          <p:cNvPr id="2" name="Date Placeholder 1"/>
          <p:cNvSpPr>
            <a:spLocks noGrp="1"/>
          </p:cNvSpPr>
          <p:nvPr>
            <p:ph type="dt" sz="half" idx="10"/>
          </p:nvPr>
        </p:nvSpPr>
        <p:spPr/>
        <p:txBody>
          <a:bodyPr/>
          <a:lstStyle/>
          <a:p>
            <a:fld id="{A4A90BB8-198B-BA4F-90A3-FC7295656E01}" type="datetime2">
              <a:rPr lang="en-US" smtClean="0"/>
              <a:t>Tuesday, February 11, 14</a:t>
            </a:fld>
            <a:endParaRPr lang="en-US"/>
          </a:p>
        </p:txBody>
      </p:sp>
      <p:sp>
        <p:nvSpPr>
          <p:cNvPr id="3" name="Footer Placeholder 2"/>
          <p:cNvSpPr>
            <a:spLocks noGrp="1"/>
          </p:cNvSpPr>
          <p:nvPr>
            <p:ph type="ftr" sz="quarter" idx="11"/>
          </p:nvPr>
        </p:nvSpPr>
        <p:spPr/>
        <p:txBody>
          <a:bodyPr/>
          <a:lstStyle/>
          <a:p>
            <a:r>
              <a:rPr lang="en-US" smtClean="0"/>
              <a:t>V. Gyurjyan</a:t>
            </a:r>
            <a:endParaRPr lang="en-US"/>
          </a:p>
        </p:txBody>
      </p:sp>
    </p:spTree>
    <p:extLst>
      <p:ext uri="{BB962C8B-B14F-4D97-AF65-F5344CB8AC3E}">
        <p14:creationId xmlns:p14="http://schemas.microsoft.com/office/powerpoint/2010/main" val="148449123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5900"/>
            <a:ext cx="9144000" cy="639763"/>
          </a:xfrm>
        </p:spPr>
        <p:txBody>
          <a:bodyPr>
            <a:normAutofit/>
          </a:bodyPr>
          <a:lstStyle/>
          <a:p>
            <a:r>
              <a:rPr lang="en-US" sz="3200" dirty="0" err="1" smtClean="0">
                <a:solidFill>
                  <a:srgbClr val="376092"/>
                </a:solidFill>
              </a:rPr>
              <a:t>ClaRA</a:t>
            </a:r>
            <a:endParaRPr lang="en-US" sz="3200" dirty="0">
              <a:solidFill>
                <a:srgbClr val="376092"/>
              </a:solidFill>
            </a:endParaRPr>
          </a:p>
        </p:txBody>
      </p:sp>
      <p:graphicFrame>
        <p:nvGraphicFramePr>
          <p:cNvPr id="4" name="Chart 3"/>
          <p:cNvGraphicFramePr>
            <a:graphicFrameLocks/>
          </p:cNvGraphicFramePr>
          <p:nvPr>
            <p:extLst>
              <p:ext uri="{D42A27DB-BD31-4B8C-83A1-F6EECF244321}">
                <p14:modId xmlns:p14="http://schemas.microsoft.com/office/powerpoint/2010/main" val="852799283"/>
              </p:ext>
            </p:extLst>
          </p:nvPr>
        </p:nvGraphicFramePr>
        <p:xfrm>
          <a:off x="5439817" y="936189"/>
          <a:ext cx="3621354" cy="2913317"/>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descr="World_map_blank_gm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5816" y="4124187"/>
            <a:ext cx="3367439" cy="1736890"/>
          </a:xfrm>
          <a:prstGeom prst="rect">
            <a:avLst/>
          </a:prstGeom>
        </p:spPr>
      </p:pic>
      <p:cxnSp>
        <p:nvCxnSpPr>
          <p:cNvPr id="7" name="Straight Connector 6"/>
          <p:cNvCxnSpPr/>
          <p:nvPr/>
        </p:nvCxnSpPr>
        <p:spPr bwMode="auto">
          <a:xfrm>
            <a:off x="6087947" y="4610876"/>
            <a:ext cx="105811" cy="743678"/>
          </a:xfrm>
          <a:prstGeom prst="line">
            <a:avLst/>
          </a:prstGeom>
          <a:noFill/>
          <a:ln w="9525" cap="flat" cmpd="sng" algn="ctr">
            <a:solidFill>
              <a:srgbClr val="FF0000"/>
            </a:solidFill>
            <a:prstDash val="solid"/>
            <a:round/>
            <a:headEnd type="oval" w="med" len="med"/>
            <a:tailEnd type="oval" w="med" len="med"/>
          </a:ln>
          <a:effectLst/>
        </p:spPr>
      </p:cxnSp>
      <p:cxnSp>
        <p:nvCxnSpPr>
          <p:cNvPr id="9" name="Straight Connector 8"/>
          <p:cNvCxnSpPr/>
          <p:nvPr/>
        </p:nvCxnSpPr>
        <p:spPr bwMode="auto">
          <a:xfrm flipV="1">
            <a:off x="6087947" y="4439706"/>
            <a:ext cx="692362" cy="171170"/>
          </a:xfrm>
          <a:prstGeom prst="line">
            <a:avLst/>
          </a:prstGeom>
          <a:noFill/>
          <a:ln w="9525" cap="flat" cmpd="sng" algn="ctr">
            <a:solidFill>
              <a:srgbClr val="FF0000"/>
            </a:solidFill>
            <a:prstDash val="solid"/>
            <a:round/>
            <a:headEnd type="oval" w="med" len="med"/>
            <a:tailEnd type="oval" w="med" len="med"/>
          </a:ln>
          <a:effectLst/>
        </p:spPr>
      </p:cxnSp>
      <p:cxnSp>
        <p:nvCxnSpPr>
          <p:cNvPr id="11" name="Straight Connector 10"/>
          <p:cNvCxnSpPr/>
          <p:nvPr/>
        </p:nvCxnSpPr>
        <p:spPr bwMode="auto">
          <a:xfrm flipV="1">
            <a:off x="6087947" y="4534704"/>
            <a:ext cx="783842" cy="76172"/>
          </a:xfrm>
          <a:prstGeom prst="line">
            <a:avLst/>
          </a:prstGeom>
          <a:noFill/>
          <a:ln w="9525" cap="flat" cmpd="sng" algn="ctr">
            <a:solidFill>
              <a:srgbClr val="FF0000"/>
            </a:solidFill>
            <a:prstDash val="solid"/>
            <a:round/>
            <a:headEnd type="oval" w="med" len="med"/>
            <a:tailEnd type="oval" w="med" len="med"/>
          </a:ln>
          <a:effectLst/>
        </p:spPr>
      </p:cxnSp>
      <p:cxnSp>
        <p:nvCxnSpPr>
          <p:cNvPr id="14" name="Straight Connector 13"/>
          <p:cNvCxnSpPr/>
          <p:nvPr/>
        </p:nvCxnSpPr>
        <p:spPr bwMode="auto">
          <a:xfrm>
            <a:off x="6087947" y="4615434"/>
            <a:ext cx="1047521" cy="76228"/>
          </a:xfrm>
          <a:prstGeom prst="line">
            <a:avLst/>
          </a:prstGeom>
          <a:noFill/>
          <a:ln w="9525" cap="flat" cmpd="sng" algn="ctr">
            <a:solidFill>
              <a:srgbClr val="FF0000"/>
            </a:solidFill>
            <a:prstDash val="solid"/>
            <a:round/>
            <a:headEnd type="oval" w="med" len="med"/>
            <a:tailEnd type="oval" w="med" len="med"/>
          </a:ln>
          <a:effectLst/>
        </p:spPr>
      </p:cxnSp>
      <p:cxnSp>
        <p:nvCxnSpPr>
          <p:cNvPr id="17" name="Straight Connector 16"/>
          <p:cNvCxnSpPr/>
          <p:nvPr/>
        </p:nvCxnSpPr>
        <p:spPr bwMode="auto">
          <a:xfrm>
            <a:off x="6087947" y="4615434"/>
            <a:ext cx="1397299" cy="187520"/>
          </a:xfrm>
          <a:prstGeom prst="line">
            <a:avLst/>
          </a:prstGeom>
          <a:noFill/>
          <a:ln w="9525" cap="flat" cmpd="sng" algn="ctr">
            <a:solidFill>
              <a:srgbClr val="FF0000"/>
            </a:solidFill>
            <a:prstDash val="solid"/>
            <a:round/>
            <a:headEnd type="oval" w="med" len="med"/>
            <a:tailEnd type="oval" w="med" len="med"/>
          </a:ln>
          <a:effectLst/>
        </p:spPr>
      </p:cxnSp>
      <p:cxnSp>
        <p:nvCxnSpPr>
          <p:cNvPr id="25" name="Straight Connector 24"/>
          <p:cNvCxnSpPr/>
          <p:nvPr/>
        </p:nvCxnSpPr>
        <p:spPr bwMode="auto">
          <a:xfrm flipH="1" flipV="1">
            <a:off x="6043085" y="4534704"/>
            <a:ext cx="44862" cy="80730"/>
          </a:xfrm>
          <a:prstGeom prst="line">
            <a:avLst/>
          </a:prstGeom>
          <a:noFill/>
          <a:ln w="9525" cap="flat" cmpd="sng" algn="ctr">
            <a:solidFill>
              <a:srgbClr val="FF0000"/>
            </a:solidFill>
            <a:prstDash val="solid"/>
            <a:round/>
            <a:headEnd type="oval" w="med" len="med"/>
            <a:tailEnd type="oval" w="med" len="med"/>
          </a:ln>
          <a:effectLst/>
        </p:spPr>
      </p:cxnSp>
      <p:cxnSp>
        <p:nvCxnSpPr>
          <p:cNvPr id="30" name="Straight Connector 29"/>
          <p:cNvCxnSpPr/>
          <p:nvPr/>
        </p:nvCxnSpPr>
        <p:spPr bwMode="auto">
          <a:xfrm flipV="1">
            <a:off x="6043085" y="4610876"/>
            <a:ext cx="44862" cy="80786"/>
          </a:xfrm>
          <a:prstGeom prst="line">
            <a:avLst/>
          </a:prstGeom>
          <a:noFill/>
          <a:ln w="9525" cap="flat" cmpd="sng" algn="ctr">
            <a:solidFill>
              <a:srgbClr val="FF0000"/>
            </a:solidFill>
            <a:prstDash val="solid"/>
            <a:round/>
            <a:headEnd type="oval" w="med" len="med"/>
            <a:tailEnd type="oval" w="med" len="med"/>
          </a:ln>
          <a:effectLst/>
        </p:spPr>
      </p:cxnSp>
      <p:cxnSp>
        <p:nvCxnSpPr>
          <p:cNvPr id="34" name="Straight Connector 33"/>
          <p:cNvCxnSpPr/>
          <p:nvPr/>
        </p:nvCxnSpPr>
        <p:spPr bwMode="auto">
          <a:xfrm flipH="1">
            <a:off x="6087947" y="4534704"/>
            <a:ext cx="51999" cy="80730"/>
          </a:xfrm>
          <a:prstGeom prst="line">
            <a:avLst/>
          </a:prstGeom>
          <a:noFill/>
          <a:ln w="9525" cap="flat" cmpd="sng" algn="ctr">
            <a:solidFill>
              <a:srgbClr val="FF0000"/>
            </a:solidFill>
            <a:prstDash val="solid"/>
            <a:round/>
            <a:headEnd type="oval" w="med" len="med"/>
            <a:tailEnd type="oval" w="med" len="med"/>
          </a:ln>
          <a:effectLst/>
        </p:spPr>
      </p:cxnSp>
      <p:sp>
        <p:nvSpPr>
          <p:cNvPr id="37" name="TextBox 36"/>
          <p:cNvSpPr txBox="1"/>
          <p:nvPr/>
        </p:nvSpPr>
        <p:spPr>
          <a:xfrm>
            <a:off x="5329348" y="5862446"/>
            <a:ext cx="3703113" cy="507831"/>
          </a:xfrm>
          <a:prstGeom prst="rect">
            <a:avLst/>
          </a:prstGeom>
          <a:noFill/>
        </p:spPr>
        <p:txBody>
          <a:bodyPr wrap="none" rtlCol="0">
            <a:spAutoFit/>
          </a:bodyPr>
          <a:lstStyle/>
          <a:p>
            <a:r>
              <a:rPr lang="en-US" sz="900" dirty="0" smtClean="0"/>
              <a:t>Cloud processing.</a:t>
            </a:r>
          </a:p>
          <a:p>
            <a:r>
              <a:rPr lang="en-US" sz="900" dirty="0" smtClean="0"/>
              <a:t>CLAS data on the ODU data-center  is being actively analyzed by users from</a:t>
            </a:r>
          </a:p>
          <a:p>
            <a:r>
              <a:rPr lang="en-US" sz="900" dirty="0" smtClean="0"/>
              <a:t> Scotland, Germany, Chile, India, Israel, MIT, FSU, ODU and others.</a:t>
            </a:r>
            <a:endParaRPr lang="en-US" sz="900" dirty="0"/>
          </a:p>
        </p:txBody>
      </p:sp>
      <p:sp>
        <p:nvSpPr>
          <p:cNvPr id="6" name="Date Placeholder 5"/>
          <p:cNvSpPr>
            <a:spLocks noGrp="1"/>
          </p:cNvSpPr>
          <p:nvPr>
            <p:ph type="dt" sz="half" idx="10"/>
          </p:nvPr>
        </p:nvSpPr>
        <p:spPr/>
        <p:txBody>
          <a:bodyPr/>
          <a:lstStyle/>
          <a:p>
            <a:fld id="{00C52427-F0FB-BB42-9C18-B37A79E76414}" type="datetime2">
              <a:rPr lang="en-US" smtClean="0"/>
              <a:t>Tuesday, February 11, 14</a:t>
            </a:fld>
            <a:endParaRPr lang="en-US"/>
          </a:p>
        </p:txBody>
      </p:sp>
      <p:sp>
        <p:nvSpPr>
          <p:cNvPr id="8" name="Footer Placeholder 7"/>
          <p:cNvSpPr>
            <a:spLocks noGrp="1"/>
          </p:cNvSpPr>
          <p:nvPr>
            <p:ph type="ftr" sz="quarter" idx="11"/>
          </p:nvPr>
        </p:nvSpPr>
        <p:spPr/>
        <p:txBody>
          <a:bodyPr/>
          <a:lstStyle/>
          <a:p>
            <a:r>
              <a:rPr lang="en-US" smtClean="0"/>
              <a:t>V. Gyurjyan</a:t>
            </a:r>
            <a:endParaRPr lang="en-US"/>
          </a:p>
        </p:txBody>
      </p:sp>
      <p:graphicFrame>
        <p:nvGraphicFramePr>
          <p:cNvPr id="18" name="Object 17"/>
          <p:cNvGraphicFramePr>
            <a:graphicFrameLocks noChangeAspect="1"/>
          </p:cNvGraphicFramePr>
          <p:nvPr>
            <p:extLst>
              <p:ext uri="{D42A27DB-BD31-4B8C-83A1-F6EECF244321}">
                <p14:modId xmlns:p14="http://schemas.microsoft.com/office/powerpoint/2010/main" val="2731930123"/>
              </p:ext>
            </p:extLst>
          </p:nvPr>
        </p:nvGraphicFramePr>
        <p:xfrm>
          <a:off x="4544743" y="676323"/>
          <a:ext cx="1282145" cy="1651883"/>
        </p:xfrm>
        <a:graphic>
          <a:graphicData uri="http://schemas.openxmlformats.org/presentationml/2006/ole">
            <mc:AlternateContent xmlns:mc="http://schemas.openxmlformats.org/markup-compatibility/2006">
              <mc:Choice xmlns:v="urn:schemas-microsoft-com:vml" Requires="v">
                <p:oleObj spid="_x0000_s1061" name="Document" r:id="rId5" imgW="6172200" imgH="7950200" progId="Word.Document.12">
                  <p:embed/>
                </p:oleObj>
              </mc:Choice>
              <mc:Fallback>
                <p:oleObj name="Document" r:id="rId5" imgW="6172200" imgH="7950200" progId="Word.Document.12">
                  <p:embed/>
                  <p:pic>
                    <p:nvPicPr>
                      <p:cNvPr id="0" name=""/>
                      <p:cNvPicPr/>
                      <p:nvPr/>
                    </p:nvPicPr>
                    <p:blipFill>
                      <a:blip r:embed="rId6"/>
                      <a:stretch>
                        <a:fillRect/>
                      </a:stretch>
                    </p:blipFill>
                    <p:spPr>
                      <a:xfrm>
                        <a:off x="4544743" y="676323"/>
                        <a:ext cx="1282145" cy="1651883"/>
                      </a:xfrm>
                      <a:prstGeom prst="rect">
                        <a:avLst/>
                      </a:prstGeom>
                    </p:spPr>
                  </p:pic>
                </p:oleObj>
              </mc:Fallback>
            </mc:AlternateContent>
          </a:graphicData>
        </a:graphic>
      </p:graphicFrame>
      <p:sp>
        <p:nvSpPr>
          <p:cNvPr id="3" name="Content Placeholder 2"/>
          <p:cNvSpPr>
            <a:spLocks noGrp="1"/>
          </p:cNvSpPr>
          <p:nvPr>
            <p:ph idx="1"/>
          </p:nvPr>
        </p:nvSpPr>
        <p:spPr>
          <a:xfrm>
            <a:off x="457200" y="1146315"/>
            <a:ext cx="5133772" cy="5223961"/>
          </a:xfrm>
        </p:spPr>
        <p:txBody>
          <a:bodyPr>
            <a:normAutofit fontScale="92500" lnSpcReduction="10000"/>
          </a:bodyPr>
          <a:lstStyle/>
          <a:p>
            <a:r>
              <a:rPr lang="en-US" sz="1200" b="0" dirty="0" smtClean="0"/>
              <a:t>Cloud computing framework.</a:t>
            </a:r>
          </a:p>
          <a:p>
            <a:pPr lvl="1"/>
            <a:r>
              <a:rPr lang="en-US" sz="1200" b="0" dirty="0" smtClean="0"/>
              <a:t>Implements SOA architecture</a:t>
            </a:r>
          </a:p>
          <a:p>
            <a:r>
              <a:rPr lang="en-US" sz="1200" b="0" dirty="0"/>
              <a:t>Data processing major </a:t>
            </a:r>
            <a:r>
              <a:rPr lang="en-US" sz="1200" b="0" dirty="0" smtClean="0"/>
              <a:t>software components </a:t>
            </a:r>
            <a:r>
              <a:rPr lang="en-US" sz="1200" b="0" dirty="0"/>
              <a:t>as </a:t>
            </a:r>
            <a:r>
              <a:rPr lang="en-US" sz="1200" b="0" dirty="0" smtClean="0"/>
              <a:t>services (</a:t>
            </a:r>
            <a:r>
              <a:rPr lang="en-US" sz="1200" b="0" dirty="0" err="1" smtClean="0"/>
              <a:t>SaaS</a:t>
            </a:r>
            <a:r>
              <a:rPr lang="en-US" sz="1200" b="0" dirty="0" smtClean="0"/>
              <a:t>)</a:t>
            </a:r>
          </a:p>
          <a:p>
            <a:pPr lvl="1"/>
            <a:r>
              <a:rPr lang="en-US" sz="1200" b="0" dirty="0" smtClean="0"/>
              <a:t>Multilingual support</a:t>
            </a:r>
          </a:p>
          <a:p>
            <a:pPr lvl="2"/>
            <a:r>
              <a:rPr lang="en-US" sz="800" b="0" dirty="0" smtClean="0"/>
              <a:t>Services </a:t>
            </a:r>
            <a:r>
              <a:rPr lang="en-US" sz="800" b="0" dirty="0"/>
              <a:t>can be written in C++, Java and </a:t>
            </a:r>
            <a:r>
              <a:rPr lang="en-US" sz="800" b="0" dirty="0" smtClean="0"/>
              <a:t>Python</a:t>
            </a:r>
          </a:p>
          <a:p>
            <a:r>
              <a:rPr lang="en-US" sz="1200" b="0" dirty="0" smtClean="0"/>
              <a:t>Data (storage and persistency) as a services (</a:t>
            </a:r>
            <a:r>
              <a:rPr lang="en-US" sz="1200" b="0" dirty="0" err="1" smtClean="0"/>
              <a:t>IaaS</a:t>
            </a:r>
            <a:r>
              <a:rPr lang="en-US" sz="1200" b="0" dirty="0" smtClean="0"/>
              <a:t>)</a:t>
            </a:r>
          </a:p>
          <a:p>
            <a:r>
              <a:rPr lang="en-US" sz="1200" b="0" dirty="0" smtClean="0"/>
              <a:t>Supports </a:t>
            </a:r>
            <a:r>
              <a:rPr lang="en-US" sz="1200" b="0" dirty="0"/>
              <a:t>both traditional and cloud computing </a:t>
            </a:r>
            <a:r>
              <a:rPr lang="en-US" sz="1200" b="0" dirty="0" smtClean="0"/>
              <a:t>models</a:t>
            </a:r>
          </a:p>
          <a:p>
            <a:pPr lvl="1"/>
            <a:r>
              <a:rPr lang="en-US" sz="1200" b="0" dirty="0" smtClean="0"/>
              <a:t>Single </a:t>
            </a:r>
            <a:r>
              <a:rPr lang="en-US" sz="1200" b="0" dirty="0"/>
              <a:t>process as well as distributed application design </a:t>
            </a:r>
            <a:r>
              <a:rPr lang="en-US" sz="1200" b="0" dirty="0" smtClean="0"/>
              <a:t>modes</a:t>
            </a:r>
          </a:p>
          <a:p>
            <a:pPr lvl="1"/>
            <a:r>
              <a:rPr lang="en-US" sz="1200" b="0" dirty="0" smtClean="0"/>
              <a:t>Centralized </a:t>
            </a:r>
            <a:r>
              <a:rPr lang="en-US" sz="1200" b="0" dirty="0"/>
              <a:t>batch </a:t>
            </a:r>
            <a:r>
              <a:rPr lang="en-US" sz="1200" b="0" dirty="0" smtClean="0"/>
              <a:t>processing</a:t>
            </a:r>
          </a:p>
          <a:p>
            <a:pPr lvl="1"/>
            <a:r>
              <a:rPr lang="en-US" sz="1200" b="0" dirty="0" smtClean="0"/>
              <a:t>Distributed </a:t>
            </a:r>
            <a:r>
              <a:rPr lang="en-US" sz="1200" b="0" dirty="0"/>
              <a:t>cloud </a:t>
            </a:r>
            <a:r>
              <a:rPr lang="en-US" sz="1200" b="0" dirty="0" smtClean="0"/>
              <a:t>processing</a:t>
            </a:r>
          </a:p>
          <a:p>
            <a:r>
              <a:rPr lang="en-US" sz="1200" b="0" dirty="0" smtClean="0"/>
              <a:t>Utilization of multicore processor systems </a:t>
            </a:r>
            <a:endParaRPr lang="en-US" sz="1200" b="0" dirty="0"/>
          </a:p>
          <a:p>
            <a:pPr lvl="1"/>
            <a:r>
              <a:rPr lang="en-US" sz="1200" b="0" dirty="0" smtClean="0"/>
              <a:t>Built in Multi-threading of a user service</a:t>
            </a:r>
          </a:p>
          <a:p>
            <a:pPr lvl="2"/>
            <a:r>
              <a:rPr lang="en-US" sz="800" dirty="0" smtClean="0"/>
              <a:t>Requires thread safety of a service code</a:t>
            </a:r>
            <a:r>
              <a:rPr lang="en-US" sz="800" b="0" dirty="0" smtClean="0"/>
              <a:t> </a:t>
            </a:r>
          </a:p>
          <a:p>
            <a:r>
              <a:rPr lang="en-US" sz="1200" b="0" dirty="0"/>
              <a:t>Ability to expand computing power with minimal capital </a:t>
            </a:r>
            <a:r>
              <a:rPr lang="en-US" sz="1200" b="0" dirty="0" smtClean="0"/>
              <a:t>expenditure</a:t>
            </a:r>
          </a:p>
          <a:p>
            <a:pPr lvl="1"/>
            <a:r>
              <a:rPr lang="en-US" sz="1200" b="0" dirty="0" smtClean="0"/>
              <a:t>Dynamic elasticity.</a:t>
            </a:r>
          </a:p>
          <a:p>
            <a:pPr lvl="1"/>
            <a:r>
              <a:rPr lang="en-US" sz="1200" b="0" dirty="0" smtClean="0"/>
              <a:t>Utilization of IT resources of collaborating Universities.</a:t>
            </a:r>
          </a:p>
          <a:p>
            <a:pPr lvl="1"/>
            <a:r>
              <a:rPr lang="en-US" sz="1200" b="0" dirty="0" smtClean="0"/>
              <a:t>Take advantage of available commercial computing resources.</a:t>
            </a:r>
          </a:p>
          <a:p>
            <a:pPr lvl="1"/>
            <a:r>
              <a:rPr lang="en-US" sz="1200" dirty="0"/>
              <a:t>On-demand data processing.</a:t>
            </a:r>
          </a:p>
          <a:p>
            <a:pPr lvl="1"/>
            <a:r>
              <a:rPr lang="en-US" sz="1200" dirty="0"/>
              <a:t>Location independent resource pooling</a:t>
            </a:r>
            <a:r>
              <a:rPr lang="en-US" sz="1200" dirty="0" smtClean="0"/>
              <a:t>.</a:t>
            </a:r>
            <a:endParaRPr lang="en-US" sz="1200" b="0" dirty="0" smtClean="0"/>
          </a:p>
          <a:p>
            <a:r>
              <a:rPr lang="en-US" sz="1200" dirty="0" smtClean="0"/>
              <a:t>In short</a:t>
            </a:r>
            <a:endParaRPr lang="en-US" sz="1200" b="0" dirty="0" smtClean="0"/>
          </a:p>
          <a:p>
            <a:pPr lvl="1"/>
            <a:r>
              <a:rPr lang="en-US" sz="1200" dirty="0"/>
              <a:t>simplifies user contribution in developing physics data processing applications</a:t>
            </a:r>
          </a:p>
          <a:p>
            <a:pPr lvl="1"/>
            <a:r>
              <a:rPr lang="en-US" sz="1200" dirty="0" smtClean="0"/>
              <a:t>prevents </a:t>
            </a:r>
            <a:r>
              <a:rPr lang="en-US" sz="1200" dirty="0"/>
              <a:t>future chaotic software fragmentations</a:t>
            </a:r>
          </a:p>
          <a:p>
            <a:pPr lvl="1"/>
            <a:r>
              <a:rPr lang="en-US" sz="1200" dirty="0" smtClean="0"/>
              <a:t>provides </a:t>
            </a:r>
            <a:r>
              <a:rPr lang="en-US" sz="1200" dirty="0"/>
              <a:t>an environment for cloud computing and </a:t>
            </a:r>
            <a:br>
              <a:rPr lang="en-US" sz="1200" dirty="0"/>
            </a:br>
            <a:r>
              <a:rPr lang="en-US" sz="1200" dirty="0" smtClean="0"/>
              <a:t>distributed </a:t>
            </a:r>
            <a:r>
              <a:rPr lang="en-US" sz="1200" dirty="0"/>
              <a:t>big data </a:t>
            </a:r>
            <a:r>
              <a:rPr lang="en-US" sz="1200" dirty="0" smtClean="0"/>
              <a:t>handling</a:t>
            </a:r>
          </a:p>
          <a:p>
            <a:pPr lvl="1"/>
            <a:endParaRPr lang="en-US" sz="1100" dirty="0"/>
          </a:p>
          <a:p>
            <a:pPr marL="457200" lvl="1" indent="0">
              <a:buNone/>
            </a:pPr>
            <a:r>
              <a:rPr lang="en-US" sz="1100" dirty="0" smtClean="0"/>
              <a:t>Publication:</a:t>
            </a:r>
          </a:p>
          <a:p>
            <a:pPr marL="457200" lvl="1" indent="0">
              <a:buNone/>
            </a:pPr>
            <a:r>
              <a:rPr lang="en-US" sz="1100" dirty="0" smtClean="0"/>
              <a:t>V. </a:t>
            </a:r>
            <a:r>
              <a:rPr lang="en-US" sz="1100" dirty="0" err="1" smtClean="0"/>
              <a:t>Gyurjayn</a:t>
            </a:r>
            <a:r>
              <a:rPr lang="en-US" sz="1100" dirty="0" smtClean="0"/>
              <a:t>, et al.  “CLARA</a:t>
            </a:r>
            <a:r>
              <a:rPr lang="en-US" sz="1100" dirty="0"/>
              <a:t>: A Contemporary Approach to Physics Data Processing </a:t>
            </a:r>
            <a:endParaRPr lang="en-US" sz="1100" dirty="0" smtClean="0"/>
          </a:p>
          <a:p>
            <a:pPr marL="457200" lvl="1" indent="0">
              <a:buNone/>
            </a:pPr>
            <a:r>
              <a:rPr lang="en-US" sz="1200" dirty="0"/>
              <a:t>Journal of Physics: Conference Series </a:t>
            </a:r>
            <a:r>
              <a:rPr lang="en-US" sz="1200" b="1" dirty="0"/>
              <a:t>331 </a:t>
            </a:r>
            <a:r>
              <a:rPr lang="en-US" sz="1200" dirty="0"/>
              <a:t>(2011) 032013 </a:t>
            </a:r>
          </a:p>
          <a:p>
            <a:pPr marL="457200" lvl="1" indent="0">
              <a:buNone/>
            </a:pPr>
            <a:endParaRPr lang="en-US" sz="1200" dirty="0" smtClean="0"/>
          </a:p>
          <a:p>
            <a:pPr marL="457200" lvl="1" indent="0">
              <a:buNone/>
            </a:pPr>
            <a:endParaRPr lang="en-US" sz="1200" dirty="0" smtClean="0"/>
          </a:p>
          <a:p>
            <a:pPr marL="457200" lvl="1" indent="0">
              <a:buNone/>
            </a:pPr>
            <a:endParaRPr lang="en-US" sz="1200" dirty="0"/>
          </a:p>
        </p:txBody>
      </p:sp>
    </p:spTree>
    <p:extLst>
      <p:ext uri="{BB962C8B-B14F-4D97-AF65-F5344CB8AC3E}">
        <p14:creationId xmlns:p14="http://schemas.microsoft.com/office/powerpoint/2010/main" val="362718443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r>
              <a:rPr lang="en-US" dirty="0" smtClean="0"/>
              <a:t>Thank You.</a:t>
            </a:r>
            <a:endParaRPr lang="en-US" dirty="0"/>
          </a:p>
        </p:txBody>
      </p:sp>
      <p:sp>
        <p:nvSpPr>
          <p:cNvPr id="4" name="Date Placeholder 3"/>
          <p:cNvSpPr>
            <a:spLocks noGrp="1"/>
          </p:cNvSpPr>
          <p:nvPr>
            <p:ph type="dt" sz="half" idx="10"/>
          </p:nvPr>
        </p:nvSpPr>
        <p:spPr/>
        <p:txBody>
          <a:bodyPr/>
          <a:lstStyle/>
          <a:p>
            <a:fld id="{C79A0792-3BEA-7344-9DDC-121B79DD3563}" type="datetime2">
              <a:rPr lang="en-US" smtClean="0"/>
              <a:t>Tuesday, February 11, 14</a:t>
            </a:fld>
            <a:endParaRPr lang="en-US"/>
          </a:p>
        </p:txBody>
      </p:sp>
      <p:sp>
        <p:nvSpPr>
          <p:cNvPr id="5" name="Footer Placeholder 4"/>
          <p:cNvSpPr>
            <a:spLocks noGrp="1"/>
          </p:cNvSpPr>
          <p:nvPr>
            <p:ph type="ftr" sz="quarter" idx="11"/>
          </p:nvPr>
        </p:nvSpPr>
        <p:spPr/>
        <p:txBody>
          <a:bodyPr/>
          <a:lstStyle/>
          <a:p>
            <a:r>
              <a:rPr lang="en-US" smtClean="0"/>
              <a:t>V. Gyurjyan</a:t>
            </a:r>
            <a:endParaRPr lang="en-US"/>
          </a:p>
        </p:txBody>
      </p:sp>
    </p:spTree>
    <p:extLst>
      <p:ext uri="{BB962C8B-B14F-4D97-AF65-F5344CB8AC3E}">
        <p14:creationId xmlns:p14="http://schemas.microsoft.com/office/powerpoint/2010/main" val="269196825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Clara Application Design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8900"/>
            <a:ext cx="9144000" cy="4127614"/>
          </a:xfrm>
          <a:prstGeom prst="rect">
            <a:avLst/>
          </a:prstGeom>
        </p:spPr>
      </p:pic>
      <p:sp>
        <p:nvSpPr>
          <p:cNvPr id="5" name="Title 1"/>
          <p:cNvSpPr>
            <a:spLocks noGrp="1"/>
          </p:cNvSpPr>
          <p:nvPr>
            <p:ph type="title"/>
          </p:nvPr>
        </p:nvSpPr>
        <p:spPr>
          <a:xfrm>
            <a:off x="0" y="0"/>
            <a:ext cx="9144000" cy="639763"/>
          </a:xfrm>
        </p:spPr>
        <p:txBody>
          <a:bodyPr>
            <a:normAutofit fontScale="90000"/>
          </a:bodyPr>
          <a:lstStyle/>
          <a:p>
            <a:r>
              <a:rPr lang="en-US" dirty="0" smtClean="0">
                <a:solidFill>
                  <a:schemeClr val="tx2"/>
                </a:solidFill>
              </a:rPr>
              <a:t>Application </a:t>
            </a:r>
            <a:r>
              <a:rPr lang="en-US" dirty="0">
                <a:solidFill>
                  <a:schemeClr val="tx2"/>
                </a:solidFill>
              </a:rPr>
              <a:t>G</a:t>
            </a:r>
            <a:r>
              <a:rPr lang="en-US" dirty="0" smtClean="0">
                <a:solidFill>
                  <a:schemeClr val="tx2"/>
                </a:solidFill>
              </a:rPr>
              <a:t>raphical Designer</a:t>
            </a:r>
            <a:endParaRPr lang="en-US" dirty="0">
              <a:solidFill>
                <a:schemeClr val="tx2"/>
              </a:solidFill>
            </a:endParaRPr>
          </a:p>
        </p:txBody>
      </p:sp>
    </p:spTree>
    <p:extLst>
      <p:ext uri="{BB962C8B-B14F-4D97-AF65-F5344CB8AC3E}">
        <p14:creationId xmlns:p14="http://schemas.microsoft.com/office/powerpoint/2010/main" val="258471015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5592</TotalTime>
  <Words>1728</Words>
  <Application>Microsoft Macintosh PowerPoint</Application>
  <PresentationFormat>On-screen Show (4:3)</PresentationFormat>
  <Paragraphs>511</Paragraphs>
  <Slides>25</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Office Theme</vt:lpstr>
      <vt:lpstr>Document</vt:lpstr>
      <vt:lpstr>ClaRA &amp; JANA</vt:lpstr>
      <vt:lpstr>PowerPoint Presentation</vt:lpstr>
      <vt:lpstr>PowerPoint Presentation</vt:lpstr>
      <vt:lpstr>PowerPoint Presentation</vt:lpstr>
      <vt:lpstr>Side by Side</vt:lpstr>
      <vt:lpstr>PowerPoint Presentation</vt:lpstr>
      <vt:lpstr>ClaRA</vt:lpstr>
      <vt:lpstr>PowerPoint Presentation</vt:lpstr>
      <vt:lpstr>Application Graphical Designer</vt:lpstr>
      <vt:lpstr>PowerPoint Presentation</vt:lpstr>
      <vt:lpstr>Clara and Clara-based effort</vt:lpstr>
      <vt:lpstr>ClaRA application design </vt:lpstr>
      <vt:lpstr>ClaRA Components</vt:lpstr>
      <vt:lpstr>Transient Data Envelope</vt:lpstr>
      <vt:lpstr>ClaRA SaaS Implementation</vt:lpstr>
      <vt:lpstr>PowerPoint Presentation</vt:lpstr>
      <vt:lpstr>PowerPoint Presentation</vt:lpstr>
      <vt:lpstr>PowerPoint Presentation</vt:lpstr>
      <vt:lpstr>PowerPoint Presentation</vt:lpstr>
      <vt:lpstr>PowerPoint Presentation</vt:lpstr>
      <vt:lpstr>Single Data-stream Application</vt:lpstr>
      <vt:lpstr>Single Data-stream Application Clas12 Reconstruction: JLAB batch farm</vt:lpstr>
      <vt:lpstr>Multiple Data-stream Application</vt:lpstr>
      <vt:lpstr>PowerPoint Presentation</vt:lpstr>
      <vt:lpstr>Service Bus Performance measurements</vt:lpstr>
    </vt:vector>
  </TitlesOfParts>
  <Company>Jefferson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CLARA</dc:title>
  <dc:creator>Vardan Gyurjyan</dc:creator>
  <cp:lastModifiedBy>Vardan Gyurjyan</cp:lastModifiedBy>
  <cp:revision>111</cp:revision>
  <dcterms:created xsi:type="dcterms:W3CDTF">2013-11-27T19:58:35Z</dcterms:created>
  <dcterms:modified xsi:type="dcterms:W3CDTF">2014-02-11T17:36:41Z</dcterms:modified>
</cp:coreProperties>
</file>