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4/28/17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FC61950-1B07-4ED3-82D7-EC60F0D74D10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200" y="251460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Reconstruction of 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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</a:t>
            </a:r>
            <a:r>
              <a:rPr b="1" lang="en-US" sz="2800" spc="-1" strike="noStrike" baseline="30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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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Decays using 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FCAL Island  Algorithm  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3BE72E4C-EF82-4596-93EC-0E66BB96D2B2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3157920" y="3809880"/>
            <a:ext cx="27262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lphaUcPeriod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Somov, Jefferson Lab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April 27, 2017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76212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 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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Invariant Mass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BD477AE-F5EB-4936-88B8-D939DE85E3FC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4" name="Picture 2" descr=""/>
          <p:cNvPicPr/>
          <p:nvPr/>
        </p:nvPicPr>
        <p:blipFill>
          <a:blip r:embed="rId1"/>
          <a:stretch/>
        </p:blipFill>
        <p:spPr>
          <a:xfrm>
            <a:off x="457200" y="685800"/>
            <a:ext cx="4038120" cy="2525400"/>
          </a:xfrm>
          <a:prstGeom prst="rect">
            <a:avLst/>
          </a:prstGeom>
          <a:ln>
            <a:noFill/>
          </a:ln>
        </p:spPr>
      </p:pic>
      <p:pic>
        <p:nvPicPr>
          <p:cNvPr id="45" name="Picture 3" descr=""/>
          <p:cNvPicPr/>
          <p:nvPr/>
        </p:nvPicPr>
        <p:blipFill>
          <a:blip r:embed="rId2"/>
          <a:stretch/>
        </p:blipFill>
        <p:spPr>
          <a:xfrm>
            <a:off x="380880" y="3181320"/>
            <a:ext cx="4160520" cy="2602080"/>
          </a:xfrm>
          <a:prstGeom prst="rect">
            <a:avLst/>
          </a:prstGeom>
          <a:ln>
            <a:noFill/>
          </a:ln>
        </p:spPr>
      </p:pic>
      <p:graphicFrame>
        <p:nvGraphicFramePr>
          <p:cNvPr id="46" name="Table 3"/>
          <p:cNvGraphicFramePr/>
          <p:nvPr/>
        </p:nvGraphicFramePr>
        <p:xfrm>
          <a:off x="4952880" y="2259360"/>
          <a:ext cx="3504960" cy="2895120"/>
        </p:xfrm>
        <a:graphic>
          <a:graphicData uri="http://schemas.openxmlformats.org/drawingml/2006/table">
            <a:tbl>
              <a:tblPr/>
              <a:tblGrid>
                <a:gridCol w="1752480"/>
                <a:gridCol w="1752480"/>
              </a:tblGrid>
              <a:tr h="887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Number of clusters in PWO</a:t>
                      </a:r>
                      <a:r>
                        <a:rPr b="1" lang="en-US" sz="18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calorimeter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Mass resolution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(MeV)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01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=  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15.6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01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=  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15.0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01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=  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13.3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01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=  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10.5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021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&gt;  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13.8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7" name="CustomShape 4"/>
          <p:cNvSpPr/>
          <p:nvPr/>
        </p:nvSpPr>
        <p:spPr>
          <a:xfrm>
            <a:off x="5200920" y="685800"/>
            <a:ext cx="3088800" cy="149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PWO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insert size: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1 m x  1 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hole size:  2 x 2 cells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 X,Y |  clust  &gt;  4 cm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inner most ring will be shielded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4547160" y="5334120"/>
            <a:ext cx="42253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Select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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candidates requiring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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 =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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2.2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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1075320" y="1371600"/>
            <a:ext cx="1165680" cy="3646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 pwo = 4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1075320" y="3821760"/>
            <a:ext cx="1165680" cy="3646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 pwo = 1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762120" y="22860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Energy and Angle Resolutions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C1EDD1AA-436B-4593-94F4-F927877F7ABF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53" name="Picture 2" descr=""/>
          <p:cNvPicPr/>
          <p:nvPr/>
        </p:nvPicPr>
        <p:blipFill>
          <a:blip r:embed="rId1"/>
          <a:stretch/>
        </p:blipFill>
        <p:spPr>
          <a:xfrm>
            <a:off x="304920" y="1569960"/>
            <a:ext cx="4190760" cy="2620800"/>
          </a:xfrm>
          <a:prstGeom prst="rect">
            <a:avLst/>
          </a:prstGeom>
          <a:ln>
            <a:noFill/>
          </a:ln>
        </p:spPr>
      </p:pic>
      <p:pic>
        <p:nvPicPr>
          <p:cNvPr id="54" name="Picture 3" descr=""/>
          <p:cNvPicPr/>
          <p:nvPr/>
        </p:nvPicPr>
        <p:blipFill>
          <a:blip r:embed="rId2"/>
          <a:stretch/>
        </p:blipFill>
        <p:spPr>
          <a:xfrm>
            <a:off x="4495680" y="1509840"/>
            <a:ext cx="4408560" cy="2757240"/>
          </a:xfrm>
          <a:prstGeom prst="rect">
            <a:avLst/>
          </a:prstGeom>
          <a:ln>
            <a:noFill/>
          </a:ln>
        </p:spPr>
      </p:pic>
      <p:sp>
        <p:nvSpPr>
          <p:cNvPr id="55" name="CustomShape 3"/>
          <p:cNvSpPr/>
          <p:nvPr/>
        </p:nvSpPr>
        <p:spPr>
          <a:xfrm>
            <a:off x="994320" y="1905120"/>
            <a:ext cx="536040" cy="3646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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5251680" y="1905120"/>
            <a:ext cx="561960" cy="3646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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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5"/>
          <p:cNvSpPr/>
          <p:nvPr/>
        </p:nvSpPr>
        <p:spPr>
          <a:xfrm>
            <a:off x="185040" y="4343400"/>
            <a:ext cx="8665200" cy="263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Event selection: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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 &lt; 0.4 GeV,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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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&lt; 4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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, Elast &gt; 0.95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Typical reconstruction efficiencies: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(1) 4 clusters (proton not required)  – 70 .4 %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(2) 4 clusters (proton not required), not overlapped (island cluster type 0 or 100) -  63.3 %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(3) 4 clusters + reconstructed proton –  37  %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(4) the same as in (3), require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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E,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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E,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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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, ... – 30 %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(5) the same as in (4), require clusters to be in FCAL  - 20%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(6) use E</a:t>
            </a:r>
            <a:r>
              <a:rPr b="0" lang="en-US" sz="1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 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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&gt; E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THR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-  16 %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6"/>
          <p:cNvSpPr/>
          <p:nvPr/>
        </p:nvSpPr>
        <p:spPr>
          <a:xfrm>
            <a:off x="818640" y="2438280"/>
            <a:ext cx="138060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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(E) ~ 120 MeV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7"/>
          <p:cNvSpPr/>
          <p:nvPr/>
        </p:nvSpPr>
        <p:spPr>
          <a:xfrm>
            <a:off x="5113440" y="2435400"/>
            <a:ext cx="124200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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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~ 1.2 deg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762120" y="7632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Yield:  Signal and Backgrounds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5652E9F-2157-4024-A2B2-FA0031E7C64E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62" name="Picture 2" descr=""/>
          <p:cNvPicPr/>
          <p:nvPr/>
        </p:nvPicPr>
        <p:blipFill>
          <a:blip r:embed="rId1"/>
          <a:stretch/>
        </p:blipFill>
        <p:spPr>
          <a:xfrm>
            <a:off x="1219320" y="1131120"/>
            <a:ext cx="5866920" cy="3669120"/>
          </a:xfrm>
          <a:prstGeom prst="rect">
            <a:avLst/>
          </a:prstGeom>
          <a:ln>
            <a:noFill/>
          </a:ln>
        </p:spPr>
      </p:pic>
      <p:sp>
        <p:nvSpPr>
          <p:cNvPr id="63" name="CustomShape 3"/>
          <p:cNvSpPr/>
          <p:nvPr/>
        </p:nvSpPr>
        <p:spPr>
          <a:xfrm>
            <a:off x="1062720" y="4875120"/>
            <a:ext cx="6809760" cy="177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Invariant mass M 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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for the hybrid calorimeter including the signal and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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</a:t>
            </a:r>
            <a:r>
              <a:rPr b="0" lang="en-US" sz="1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+  other hadronic backgrounds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Rates are normalized to 1 beam day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Beam conditions correspond to the GlueX  high –lumi run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Eta mesons are reconstructed in the range 8.4 – 11.7 GeV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(flux of collimated photons corresponds to 10.4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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10</a:t>
            </a:r>
            <a:r>
              <a:rPr b="0" lang="en-US" sz="1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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/sec)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4"/>
          <p:cNvSpPr/>
          <p:nvPr/>
        </p:nvSpPr>
        <p:spPr>
          <a:xfrm>
            <a:off x="6789600" y="2895480"/>
            <a:ext cx="12661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 / B ~ 1.5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5"/>
          <p:cNvSpPr/>
          <p:nvPr/>
        </p:nvSpPr>
        <p:spPr>
          <a:xfrm>
            <a:off x="7249320" y="1447920"/>
            <a:ext cx="15238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2b1ba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2b1ba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 photons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2b1ba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reconstructed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2b1ba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b="0" lang="en-US" sz="1800" spc="-1" strike="noStrike">
                <a:solidFill>
                  <a:srgbClr val="2b1ba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FCAL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777830A0-98A9-4EB9-97DA-7F852FACEF4D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67" name="Picture 2" descr=""/>
          <p:cNvPicPr/>
          <p:nvPr/>
        </p:nvPicPr>
        <p:blipFill>
          <a:blip r:embed="rId1"/>
          <a:stretch/>
        </p:blipFill>
        <p:spPr>
          <a:xfrm>
            <a:off x="136800" y="1523880"/>
            <a:ext cx="6187320" cy="3869640"/>
          </a:xfrm>
          <a:prstGeom prst="rect">
            <a:avLst/>
          </a:prstGeom>
          <a:ln>
            <a:noFill/>
          </a:ln>
        </p:spPr>
      </p:pic>
      <p:sp>
        <p:nvSpPr>
          <p:cNvPr id="68" name="CustomShape 2"/>
          <p:cNvSpPr/>
          <p:nvPr/>
        </p:nvSpPr>
        <p:spPr>
          <a:xfrm>
            <a:off x="762120" y="76320"/>
            <a:ext cx="7772040" cy="68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Yield:  Signal and Backgrounds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9" name="Table 3"/>
          <p:cNvGraphicFramePr/>
          <p:nvPr/>
        </p:nvGraphicFramePr>
        <p:xfrm>
          <a:off x="6248520" y="2154240"/>
          <a:ext cx="2666520" cy="2493720"/>
        </p:xfrm>
        <a:graphic>
          <a:graphicData uri="http://schemas.openxmlformats.org/drawingml/2006/table">
            <a:tbl>
              <a:tblPr/>
              <a:tblGrid>
                <a:gridCol w="1143000"/>
                <a:gridCol w="761760"/>
                <a:gridCol w="761760"/>
              </a:tblGrid>
              <a:tr h="887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clust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 PWO</a:t>
                      </a:r>
                      <a:r>
                        <a:rPr b="1" lang="en-US" sz="1600" spc="-1" strike="noStrike" baseline="-25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insert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</a:t>
                      </a: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Eff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</a:t>
                      </a: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(%)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S/B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01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6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&gt; 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15.5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1.5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01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6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&gt;  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14.8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1.6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01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6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&gt;  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9.5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021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 </a:t>
                      </a:r>
                      <a:r>
                        <a:rPr b="0" lang="en-US" sz="16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PWO</a:t>
                      </a: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&gt;  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1.8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3.3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70" name="CustomShape 4"/>
          <p:cNvSpPr/>
          <p:nvPr/>
        </p:nvSpPr>
        <p:spPr>
          <a:xfrm>
            <a:off x="680760" y="5562720"/>
            <a:ext cx="7443000" cy="67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Relatively good S/B ration for N 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PWO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&gt; 2, the yield is close to what we had in the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proposal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12053</TotalTime>
  <Application>LibreOffice/5.0.6.2$Linux_X86_64 LibreOffice_project/00$Build-2</Application>
  <Paragraphs>77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Alexander Somov</dc:creator>
  <dc:language>en-US</dc:language>
  <cp:lastModifiedBy>somov</cp:lastModifiedBy>
  <dcterms:modified xsi:type="dcterms:W3CDTF">2017-04-27T18:54:32Z</dcterms:modified>
  <cp:revision>1196</cp:revision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