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03"/>
    <p:restoredTop sz="94711"/>
  </p:normalViewPr>
  <p:slideViewPr>
    <p:cSldViewPr snapToGrid="0" snapToObjects="1">
      <p:cViewPr varScale="1">
        <p:scale>
          <a:sx n="134" d="100"/>
          <a:sy n="134" d="100"/>
        </p:scale>
        <p:origin x="15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B66D6-0974-424D-9B27-15D6A74F0975}" type="datetimeFigureOut">
              <a:rPr lang="en-US" smtClean="0"/>
              <a:t>6/14/18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154BD-2744-4042-835A-44A4D6630A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B66D6-0974-424D-9B27-15D6A74F0975}" type="datetimeFigureOut">
              <a:rPr lang="en-US" smtClean="0"/>
              <a:t>6/14/18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154BD-2744-4042-835A-44A4D6630A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B66D6-0974-424D-9B27-15D6A74F0975}" type="datetimeFigureOut">
              <a:rPr lang="en-US" smtClean="0"/>
              <a:t>6/14/18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154BD-2744-4042-835A-44A4D6630A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B66D6-0974-424D-9B27-15D6A74F0975}" type="datetimeFigureOut">
              <a:rPr lang="en-US" smtClean="0"/>
              <a:t>6/14/18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154BD-2744-4042-835A-44A4D6630A5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B66D6-0974-424D-9B27-15D6A74F0975}" type="datetimeFigureOut">
              <a:rPr lang="en-US" smtClean="0"/>
              <a:t>6/14/18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154BD-2744-4042-835A-44A4D6630A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B66D6-0974-424D-9B27-15D6A74F0975}" type="datetimeFigureOut">
              <a:rPr lang="en-US" smtClean="0"/>
              <a:t>6/14/18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154BD-2744-4042-835A-44A4D6630A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B66D6-0974-424D-9B27-15D6A74F0975}" type="datetimeFigureOut">
              <a:rPr lang="en-US" smtClean="0"/>
              <a:t>6/14/18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154BD-2744-4042-835A-44A4D6630A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B66D6-0974-424D-9B27-15D6A74F0975}" type="datetimeFigureOut">
              <a:rPr lang="en-US" smtClean="0"/>
              <a:t>6/14/18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154BD-2744-4042-835A-44A4D6630A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B66D6-0974-424D-9B27-15D6A74F0975}" type="datetimeFigureOut">
              <a:rPr lang="en-US" smtClean="0"/>
              <a:t>6/14/18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154BD-2744-4042-835A-44A4D6630A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B66D6-0974-424D-9B27-15D6A74F0975}" type="datetimeFigureOut">
              <a:rPr lang="en-US" smtClean="0"/>
              <a:t>6/14/18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154BD-2744-4042-835A-44A4D6630A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B66D6-0974-424D-9B27-15D6A74F0975}" type="datetimeFigureOut">
              <a:rPr lang="en-US" smtClean="0"/>
              <a:t>6/14/18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154BD-2744-4042-835A-44A4D6630A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B66D6-0974-424D-9B27-15D6A74F0975}" type="datetimeFigureOut">
              <a:rPr lang="en-US" smtClean="0"/>
              <a:t>6/14/18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154BD-2744-4042-835A-44A4D6630A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B66D6-0974-424D-9B27-15D6A74F0975}" type="datetimeFigureOut">
              <a:rPr lang="en-US" smtClean="0"/>
              <a:t>6/14/18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154BD-2744-4042-835A-44A4D6630A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B66D6-0974-424D-9B27-15D6A74F0975}" type="datetimeFigureOut">
              <a:rPr lang="en-US" smtClean="0"/>
              <a:t>6/14/18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154BD-2744-4042-835A-44A4D6630A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B66D6-0974-424D-9B27-15D6A74F0975}" type="datetimeFigureOut">
              <a:rPr lang="en-US" smtClean="0"/>
              <a:t>6/14/18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154BD-2744-4042-835A-44A4D6630A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B66D6-0974-424D-9B27-15D6A74F0975}" type="datetimeFigureOut">
              <a:rPr lang="en-US" smtClean="0"/>
              <a:t>6/14/18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154BD-2744-4042-835A-44A4D6630A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B66D6-0974-424D-9B27-15D6A74F0975}" type="datetimeFigureOut">
              <a:rPr lang="en-US" smtClean="0"/>
              <a:t>6/14/18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154BD-2744-4042-835A-44A4D6630A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3.png"/><Relationship Id="rId21" Type="http://schemas.openxmlformats.org/officeDocument/2006/relationships/image" Target="../media/image4.png"/><Relationship Id="rId22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09B66D6-0974-424D-9B27-15D6A74F0975}" type="datetimeFigureOut">
              <a:rPr lang="en-US" smtClean="0"/>
              <a:t>6/14/18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F154BD-2744-4042-835A-44A4D6630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202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Early Progress on Reaction Simulations </a:t>
            </a:r>
            <a:r>
              <a:rPr lang="mr-IN" dirty="0" smtClean="0"/>
              <a:t>–</a:t>
            </a:r>
            <a:r>
              <a:rPr lang="en-US" dirty="0" smtClean="0"/>
              <a:t> Photon/Neutron Separation on BCAL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Tolga</a:t>
            </a:r>
            <a:r>
              <a:rPr lang="en-US" dirty="0" smtClean="0"/>
              <a:t> </a:t>
            </a:r>
            <a:r>
              <a:rPr lang="en-US" dirty="0" err="1" smtClean="0"/>
              <a:t>Erbora</a:t>
            </a:r>
            <a:endParaRPr lang="en-US" dirty="0" smtClean="0"/>
          </a:p>
          <a:p>
            <a:r>
              <a:rPr lang="en-US" dirty="0" smtClean="0"/>
              <a:t>14 June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5947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charset="0"/>
                        </a:rPr>
                        <m:t>𝛾</m:t>
                      </m:r>
                      <m:r>
                        <a:rPr lang="en-US" i="1">
                          <a:latin typeface="Cambria Math" charset="0"/>
                        </a:rPr>
                        <m:t>𝑝</m:t>
                      </m:r>
                      <m:r>
                        <a:rPr lang="en-US" i="1">
                          <a:latin typeface="Cambria Math" charset="0"/>
                        </a:rPr>
                        <m:t>→</m:t>
                      </m:r>
                      <m:sSup>
                        <m:sSupPr>
                          <m:ctrlPr>
                            <a:rPr lang="en-US" i="1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charset="0"/>
                            </a:rPr>
                            <m:t>𝜋</m:t>
                          </m:r>
                        </m:e>
                        <m:sup>
                          <m:r>
                            <a:rPr lang="en-US" i="1">
                              <a:latin typeface="Cambria Math" charset="0"/>
                            </a:rPr>
                            <m:t>+</m:t>
                          </m:r>
                        </m:sup>
                      </m:sSup>
                      <m:r>
                        <a:rPr lang="en-US" i="1">
                          <a:latin typeface="Cambria Math" charset="0"/>
                        </a:rPr>
                        <m:t>𝑛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Neutron, after BCAL cut.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4" y="2638425"/>
            <a:ext cx="6357739" cy="36982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813" y="2633548"/>
            <a:ext cx="5216181" cy="3034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8022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charset="0"/>
                        </a:rPr>
                        <m:t>𝛾</m:t>
                      </m:r>
                      <m:r>
                        <a:rPr lang="en-US" i="1">
                          <a:latin typeface="Cambria Math" charset="0"/>
                        </a:rPr>
                        <m:t>𝑝</m:t>
                      </m:r>
                      <m:r>
                        <a:rPr lang="en-US" i="1">
                          <a:latin typeface="Cambria Math" charset="0"/>
                        </a:rPr>
                        <m:t>→</m:t>
                      </m:r>
                      <m:sSup>
                        <m:sSupPr>
                          <m:ctrlPr>
                            <a:rPr lang="en-US" i="1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charset="0"/>
                            </a:rPr>
                            <m:t>𝜋</m:t>
                          </m:r>
                        </m:e>
                        <m:sup>
                          <m:r>
                            <a:rPr lang="en-US" i="1">
                              <a:latin typeface="Cambria Math" charset="0"/>
                            </a:rPr>
                            <m:t>+</m:t>
                          </m:r>
                        </m:sup>
                      </m:sSup>
                      <m:r>
                        <a:rPr lang="en-US" i="1">
                          <a:latin typeface="Cambria Math" charset="0"/>
                        </a:rPr>
                        <m:t>𝑛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 vs theta (before, but not a large difference between before and after)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699" y="2763341"/>
            <a:ext cx="5991225" cy="3485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515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Used genr8 to create 10,000 events of pi0s for the reaction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𝛾</m:t>
                    </m:r>
                    <m:r>
                      <a:rPr lang="en-US" b="0" i="1" smtClean="0">
                        <a:latin typeface="Cambria Math" charset="0"/>
                      </a:rPr>
                      <m:t>𝑝</m:t>
                    </m:r>
                    <m:r>
                      <a:rPr lang="en-US" b="0" i="1" smtClean="0">
                        <a:latin typeface="Cambria Math" charset="0"/>
                      </a:rPr>
                      <m:t>→</m:t>
                    </m:r>
                    <m:r>
                      <a:rPr lang="en-US" b="0" i="1" smtClean="0">
                        <a:latin typeface="Cambria Math" charset="0"/>
                      </a:rPr>
                      <m:t>𝑝</m:t>
                    </m:r>
                    <m:sSup>
                      <m:sSup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charset="0"/>
                          </a:rPr>
                          <m:t>𝜋</m:t>
                        </m:r>
                      </m:e>
                      <m:sup>
                        <m:r>
                          <a:rPr lang="en-US" b="0" i="1" smtClean="0">
                            <a:latin typeface="Cambria Math" charset="0"/>
                          </a:rPr>
                          <m:t>0</m:t>
                        </m:r>
                      </m:sup>
                    </m:sSup>
                    <m:r>
                      <a:rPr lang="en-US" b="0" i="1" smtClean="0">
                        <a:latin typeface="Cambria Math" charset="0"/>
                      </a:rPr>
                      <m:t>→</m:t>
                    </m:r>
                    <m:r>
                      <a:rPr lang="en-US" b="0" i="1" smtClean="0">
                        <a:latin typeface="Cambria Math" charset="0"/>
                      </a:rPr>
                      <m:t>𝑝</m:t>
                    </m:r>
                    <m:r>
                      <a:rPr lang="en-US" b="0" i="1" smtClean="0">
                        <a:latin typeface="Cambria Math" charset="0"/>
                      </a:rPr>
                      <m:t>𝛾𝛾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Used genr8 to create10,000 events for the reaction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𝛾</m:t>
                    </m:r>
                    <m:r>
                      <a:rPr lang="en-US" b="0" i="1" smtClean="0">
                        <a:latin typeface="Cambria Math" charset="0"/>
                      </a:rPr>
                      <m:t>𝑝</m:t>
                    </m:r>
                    <m:r>
                      <a:rPr lang="en-US" b="0" i="1" smtClean="0">
                        <a:latin typeface="Cambria Math" charset="0"/>
                      </a:rPr>
                      <m:t>→</m:t>
                    </m:r>
                    <m:sSup>
                      <m:sSup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charset="0"/>
                          </a:rPr>
                          <m:t>𝜋</m:t>
                        </m:r>
                      </m:e>
                      <m:sup>
                        <m:r>
                          <a:rPr lang="en-US" b="0" i="1" smtClean="0">
                            <a:latin typeface="Cambria Math" charset="0"/>
                          </a:rPr>
                          <m:t>+</m:t>
                        </m:r>
                      </m:sup>
                    </m:sSup>
                    <m:r>
                      <a:rPr lang="en-US" b="0" i="1" smtClean="0">
                        <a:latin typeface="Cambria Math" charset="0"/>
                      </a:rPr>
                      <m:t>𝑛</m:t>
                    </m:r>
                    <m:r>
                      <a:rPr lang="en-US" b="0" i="1" smtClean="0">
                        <a:latin typeface="Cambria Math" charset="0"/>
                      </a:rPr>
                      <m:t> 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Used </a:t>
                </a:r>
                <a:r>
                  <a:rPr lang="en-US" dirty="0" err="1" smtClean="0"/>
                  <a:t>hd_root</a:t>
                </a:r>
                <a:r>
                  <a:rPr lang="en-US" dirty="0" smtClean="0"/>
                  <a:t> to generate ROOT trees</a:t>
                </a:r>
              </a:p>
              <a:p>
                <a:r>
                  <a:rPr lang="en-US" dirty="0" smtClean="0"/>
                  <a:t>Used </a:t>
                </a:r>
                <a:r>
                  <a:rPr lang="en-US" dirty="0" err="1" smtClean="0"/>
                  <a:t>Dselector</a:t>
                </a:r>
                <a:r>
                  <a:rPr lang="en-US" dirty="0" smtClean="0"/>
                  <a:t> to cut what was outside of the 11-126 degree polar angle range</a:t>
                </a:r>
              </a:p>
              <a:p>
                <a:r>
                  <a:rPr lang="mr-IN" dirty="0" smtClean="0"/>
                  <a:t>…</a:t>
                </a:r>
                <a:r>
                  <a:rPr lang="en-US" dirty="0" smtClean="0"/>
                  <a:t> and then analyze what’s left for now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341" t="-8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26079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𝛾</m:t>
                      </m:r>
                      <m:r>
                        <a:rPr lang="en-US" b="0" i="1" smtClean="0">
                          <a:latin typeface="Cambria Math" charset="0"/>
                        </a:rPr>
                        <m:t>𝑝</m:t>
                      </m:r>
                      <m:r>
                        <a:rPr lang="en-US" b="0" i="1" smtClean="0">
                          <a:latin typeface="Cambria Math" charset="0"/>
                        </a:rPr>
                        <m:t>→</m:t>
                      </m:r>
                      <m:r>
                        <a:rPr lang="en-US" b="0" i="1" smtClean="0">
                          <a:latin typeface="Cambria Math" charset="0"/>
                        </a:rPr>
                        <m:t>𝑝</m:t>
                      </m:r>
                      <m:r>
                        <a:rPr lang="en-US" b="0" i="1" smtClean="0">
                          <a:latin typeface="Cambria Math" charset="0"/>
                        </a:rPr>
                        <m:t>𝛾𝛾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Proton momentum and theta, before cut</a:t>
            </a:r>
          </a:p>
          <a:p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6069" y="2523042"/>
            <a:ext cx="6003006" cy="41550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1" y="2523042"/>
            <a:ext cx="5923695" cy="4100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9473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charset="0"/>
                        </a:rPr>
                        <m:t>𝛾</m:t>
                      </m:r>
                      <m:r>
                        <a:rPr lang="en-US" i="1">
                          <a:latin typeface="Cambria Math" charset="0"/>
                        </a:rPr>
                        <m:t>𝑝</m:t>
                      </m:r>
                      <m:r>
                        <a:rPr lang="en-US" i="1">
                          <a:latin typeface="Cambria Math" charset="0"/>
                        </a:rPr>
                        <m:t>→</m:t>
                      </m:r>
                      <m:r>
                        <a:rPr lang="en-US" i="1">
                          <a:latin typeface="Cambria Math" charset="0"/>
                        </a:rPr>
                        <m:t>𝑝</m:t>
                      </m:r>
                      <m:r>
                        <a:rPr lang="en-US" i="1">
                          <a:latin typeface="Cambria Math" charset="0"/>
                        </a:rPr>
                        <m:t>𝛾𝛾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925" y="1575436"/>
            <a:ext cx="5980656" cy="4139564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90" y="1575435"/>
            <a:ext cx="5983135" cy="4141279"/>
          </a:xfrm>
        </p:spPr>
      </p:pic>
    </p:spTree>
    <p:extLst>
      <p:ext uri="{BB962C8B-B14F-4D97-AF65-F5344CB8AC3E}">
        <p14:creationId xmlns:p14="http://schemas.microsoft.com/office/powerpoint/2010/main" val="1690843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 the angle cut (11-126 </a:t>
            </a:r>
            <a:r>
              <a:rPr lang="en-US" dirty="0" err="1" smtClean="0"/>
              <a:t>deg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400" y="1609724"/>
            <a:ext cx="6151300" cy="4257676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44" y="1609724"/>
            <a:ext cx="6151299" cy="4257676"/>
          </a:xfrm>
        </p:spPr>
      </p:pic>
    </p:spTree>
    <p:extLst>
      <p:ext uri="{BB962C8B-B14F-4D97-AF65-F5344CB8AC3E}">
        <p14:creationId xmlns:p14="http://schemas.microsoft.com/office/powerpoint/2010/main" val="348595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PvsTheta</a:t>
            </a:r>
            <a:r>
              <a:rPr lang="en-US" dirty="0" smtClean="0"/>
              <a:t> Plot </a:t>
            </a:r>
            <a:r>
              <a:rPr lang="mr-IN" dirty="0" smtClean="0"/>
              <a:t>–</a:t>
            </a:r>
            <a:r>
              <a:rPr lang="en-US" dirty="0" smtClean="0"/>
              <a:t> after cut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963" y="2052638"/>
            <a:ext cx="6061849" cy="4195762"/>
          </a:xfrm>
        </p:spPr>
      </p:pic>
    </p:spTree>
    <p:extLst>
      <p:ext uri="{BB962C8B-B14F-4D97-AF65-F5344CB8AC3E}">
        <p14:creationId xmlns:p14="http://schemas.microsoft.com/office/powerpoint/2010/main" val="1809054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Pi0 </a:t>
            </a:r>
            <a:r>
              <a:rPr lang="en-US" smtClean="0"/>
              <a:t>Mass verification</a:t>
            </a:r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963" y="2052638"/>
            <a:ext cx="6061849" cy="4195762"/>
          </a:xfrm>
        </p:spPr>
      </p:pic>
    </p:spTree>
    <p:extLst>
      <p:ext uri="{BB962C8B-B14F-4D97-AF65-F5344CB8AC3E}">
        <p14:creationId xmlns:p14="http://schemas.microsoft.com/office/powerpoint/2010/main" val="21472447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𝛾</m:t>
                      </m:r>
                      <m:r>
                        <a:rPr lang="en-US" b="0" i="1" smtClean="0">
                          <a:latin typeface="Cambria Math" charset="0"/>
                        </a:rPr>
                        <m:t>𝑝</m:t>
                      </m:r>
                      <m:r>
                        <a:rPr lang="en-US" b="0" i="1" smtClean="0">
                          <a:latin typeface="Cambria Math" charset="0"/>
                        </a:rPr>
                        <m:t>→</m:t>
                      </m:r>
                      <m:sSup>
                        <m:sSup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𝜋</m:t>
                          </m:r>
                        </m:e>
                        <m:sup>
                          <m:r>
                            <a:rPr lang="en-US" b="0" i="1" smtClean="0">
                              <a:latin typeface="Cambria Math" charset="0"/>
                            </a:rPr>
                            <m:t>+</m:t>
                          </m:r>
                        </m:sup>
                      </m:sSup>
                      <m:r>
                        <a:rPr lang="en-US" b="0" i="1" smtClean="0">
                          <a:latin typeface="Cambria Math" charset="0"/>
                        </a:rPr>
                        <m:t>𝑛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428750"/>
            <a:ext cx="8946541" cy="4819649"/>
          </a:xfrm>
        </p:spPr>
        <p:txBody>
          <a:bodyPr/>
          <a:lstStyle/>
          <a:p>
            <a:r>
              <a:rPr lang="en-US" dirty="0" smtClean="0"/>
              <a:t>Initial problem with genr8 </a:t>
            </a:r>
            <a:r>
              <a:rPr lang="mr-IN" dirty="0" smtClean="0"/>
              <a:t>–</a:t>
            </a:r>
            <a:r>
              <a:rPr lang="en-US" dirty="0" smtClean="0"/>
              <a:t> not enough events</a:t>
            </a:r>
          </a:p>
          <a:p>
            <a:r>
              <a:rPr lang="en-US" dirty="0" smtClean="0"/>
              <a:t>Did experiment with different t-slope values, this set of data reflects strongly off that for a choice of t=0.5</a:t>
            </a:r>
          </a:p>
          <a:p>
            <a:r>
              <a:rPr lang="en-US" dirty="0" err="1" smtClean="0"/>
              <a:t>Piplus</a:t>
            </a:r>
            <a:r>
              <a:rPr lang="en-US" dirty="0" smtClean="0"/>
              <a:t> P and Theta: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35" y="3126660"/>
            <a:ext cx="5825127" cy="33884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162" y="3219448"/>
            <a:ext cx="5436368" cy="3162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2547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charset="0"/>
                        </a:rPr>
                        <m:t>𝛾</m:t>
                      </m:r>
                      <m:r>
                        <a:rPr lang="en-US" i="1">
                          <a:latin typeface="Cambria Math" charset="0"/>
                        </a:rPr>
                        <m:t>𝑝</m:t>
                      </m:r>
                      <m:r>
                        <a:rPr lang="en-US" i="1">
                          <a:latin typeface="Cambria Math" charset="0"/>
                        </a:rPr>
                        <m:t>→</m:t>
                      </m:r>
                      <m:sSup>
                        <m:sSupPr>
                          <m:ctrlPr>
                            <a:rPr lang="en-US" i="1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charset="0"/>
                            </a:rPr>
                            <m:t>𝜋</m:t>
                          </m:r>
                        </m:e>
                        <m:sup>
                          <m:r>
                            <a:rPr lang="en-US" i="1">
                              <a:latin typeface="Cambria Math" charset="0"/>
                            </a:rPr>
                            <m:t>+</m:t>
                          </m:r>
                        </m:sup>
                      </m:sSup>
                      <m:r>
                        <a:rPr lang="en-US" i="1">
                          <a:latin typeface="Cambria Math" charset="0"/>
                        </a:rPr>
                        <m:t>𝑛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Neutron, before BCAL cut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4" y="2828924"/>
            <a:ext cx="5878479" cy="34194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553" y="2743553"/>
            <a:ext cx="6025243" cy="3504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2075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53</TotalTime>
  <Words>192</Words>
  <Application>Microsoft Macintosh PowerPoint</Application>
  <PresentationFormat>Widescreen</PresentationFormat>
  <Paragraphs>25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Cambria Math</vt:lpstr>
      <vt:lpstr>Century Gothic</vt:lpstr>
      <vt:lpstr>Mangal</vt:lpstr>
      <vt:lpstr>Wingdings 3</vt:lpstr>
      <vt:lpstr>Arial</vt:lpstr>
      <vt:lpstr>Ion</vt:lpstr>
      <vt:lpstr>Early Progress on Reaction Simulations – Photon/Neutron Separation on BCAL</vt:lpstr>
      <vt:lpstr>Method</vt:lpstr>
      <vt:lpstr>γp→pγγ</vt:lpstr>
      <vt:lpstr>γp→pγγ</vt:lpstr>
      <vt:lpstr>After the angle cut (11-126 deg)</vt:lpstr>
      <vt:lpstr>PvsTheta Plot – after cut</vt:lpstr>
      <vt:lpstr>Pi0 Mass verification</vt:lpstr>
      <vt:lpstr>γp→π^+ n</vt:lpstr>
      <vt:lpstr>γp→π^+ n</vt:lpstr>
      <vt:lpstr>γp→π^+ n</vt:lpstr>
      <vt:lpstr>γp→π^+ n</vt:lpstr>
    </vt:vector>
  </TitlesOfParts>
  <Company/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Interim Progress on Reaction Simulations – Photon/Neutron Separation on BCAL</dc:title>
  <dc:creator>Microsoft Office User</dc:creator>
  <cp:lastModifiedBy>Microsoft Office User</cp:lastModifiedBy>
  <cp:revision>8</cp:revision>
  <dcterms:created xsi:type="dcterms:W3CDTF">2018-06-14T14:30:05Z</dcterms:created>
  <dcterms:modified xsi:type="dcterms:W3CDTF">2018-06-14T15:23:13Z</dcterms:modified>
</cp:coreProperties>
</file>