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88" r:id="rId3"/>
    <p:sldId id="289" r:id="rId4"/>
    <p:sldId id="287" r:id="rId5"/>
    <p:sldId id="290" r:id="rId6"/>
    <p:sldId id="291" r:id="rId7"/>
    <p:sldId id="292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582" autoAdjust="0"/>
  </p:normalViewPr>
  <p:slideViewPr>
    <p:cSldViewPr>
      <p:cViewPr varScale="1">
        <p:scale>
          <a:sx n="73" d="100"/>
          <a:sy n="73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0A5C-086F-4B73-BBF7-AA5B21B9B45A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7743-C36D-440E-8E4F-2C7064FC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9050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Objectives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Measure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production of vector mesons (, ,) on nuclei in the energy range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5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&lt; E 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Experimental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challenge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Large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rate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hits in tagger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sym typeface="Symbol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  Background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(neutron) in the experimental hall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219200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Tagger Rate</a:t>
            </a:r>
            <a:endParaRPr lang="en-US" b="1" dirty="0" smtClean="0">
              <a:solidFill>
                <a:srgbClr val="190DB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sym typeface="Symbol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Beam current  10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(about 220 times smaller that the nominal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GlueX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current of  2.2 A)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Flux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uncollimated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photons 10</a:t>
            </a:r>
            <a:r>
              <a:rPr lang="en-US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8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/sec   (1.2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sym typeface="Symbol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rate in the tagger in the energy range 4.5 – 6.5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is about 3 %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(in a 8 ns time window).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       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       Flux of collimated and tagged photons: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2.3 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/sec</a:t>
            </a:r>
            <a:r>
              <a:rPr lang="en-US" dirty="0" smtClean="0">
                <a:latin typeface="Times New Roman" pitchFamily="18" charset="0"/>
                <a:sym typeface="Symbol"/>
              </a:rPr>
              <a:t>    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sym typeface="Symbol"/>
              </a:rPr>
              <a:t>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</a:t>
            </a:r>
            <a:r>
              <a:rPr lang="en-US" dirty="0" smtClean="0">
                <a:latin typeface="Times New Roman" pitchFamily="18" charset="0"/>
                <a:sym typeface="Symbol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 4.1 </a:t>
            </a:r>
            <a:r>
              <a:rPr lang="en-US" dirty="0" smtClean="0">
                <a:latin typeface="Times New Roman" pitchFamily="18" charset="0"/>
                <a:sym typeface="Symbol"/>
              </a:rPr>
              <a:t>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/sec    </a:t>
            </a:r>
            <a:r>
              <a:rPr lang="en-US" dirty="0" smtClean="0">
                <a:latin typeface="Times New Roman" pitchFamily="18" charset="0"/>
                <a:sym typeface="Symbol"/>
              </a:rPr>
              <a:t>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</a:t>
            </a:r>
            <a:r>
              <a:rPr lang="en-US" dirty="0" smtClean="0">
                <a:latin typeface="Times New Roman" pitchFamily="18" charset="0"/>
                <a:sym typeface="Symbol"/>
              </a:rPr>
              <a:t>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</a:t>
            </a:r>
            <a:endParaRPr lang="en-US" dirty="0" smtClean="0">
              <a:latin typeface="Times New Roman" pitchFamily="18" charset="0"/>
              <a:sym typeface="Symbol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Hodoscope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sampling fraction in the range 5 –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about 0.3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Microscope can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bepotentially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moved to the region around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sym typeface="Symbo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1371600"/>
            <a:ext cx="7772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Omega yield:</a:t>
            </a:r>
            <a:endParaRPr lang="en-US" b="1" dirty="0" smtClean="0">
              <a:solidFill>
                <a:srgbClr val="190DB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sym typeface="Symbol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Thickness  of nuclei targets   – 7 % 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(400 m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Production rate of omega mesons in incoherent process on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target: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R   =  7.8   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0.28 reconstructed  /sec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R   =  7.3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</a:t>
            </a:r>
            <a:r>
              <a:rPr lang="en-US" dirty="0" smtClean="0">
                <a:latin typeface="Times New Roman" pitchFamily="18" charset="0"/>
                <a:sym typeface="Symbol"/>
              </a:rPr>
              <a:t>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</a:t>
            </a: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en-US" baseline="-25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114800"/>
          <a:ext cx="5080000" cy="15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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INCOH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 (b)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REC  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per day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17300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8" descr="plot_cl_m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4213602" cy="2857500"/>
          </a:xfrm>
          <a:prstGeom prst="rect">
            <a:avLst/>
          </a:prstGeom>
        </p:spPr>
      </p:pic>
      <p:pic>
        <p:nvPicPr>
          <p:cNvPr id="10" name="Picture 9" descr="plot_cl_b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4114800" cy="2790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2133600"/>
            <a:ext cx="7377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2133600"/>
            <a:ext cx="109606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Pythia</a:t>
            </a:r>
            <a:r>
              <a:rPr lang="en-US" dirty="0" smtClean="0"/>
              <a:t> BG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1524000"/>
            <a:ext cx="682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Total number of reconstructed clusters (clusters from tracks removed)</a:t>
            </a:r>
            <a:endParaRPr lang="en-US" b="1" dirty="0">
              <a:solidFill>
                <a:srgbClr val="190DB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5334000"/>
            <a:ext cx="438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selection – 3 clusters in BCAL and FCAL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451" y="1447800"/>
            <a:ext cx="748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Number of clusters reconstructed in FCAL / BCAL for different beam energies</a:t>
            </a:r>
            <a:endParaRPr lang="en-US" b="1" dirty="0">
              <a:solidFill>
                <a:srgbClr val="190DB3"/>
              </a:solidFill>
            </a:endParaRPr>
          </a:p>
        </p:txBody>
      </p:sp>
      <p:pic>
        <p:nvPicPr>
          <p:cNvPr id="13" name="Picture 12" descr="plot_fcal_cl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1830"/>
            <a:ext cx="3886200" cy="2635469"/>
          </a:xfrm>
          <a:prstGeom prst="rect">
            <a:avLst/>
          </a:prstGeom>
        </p:spPr>
      </p:pic>
      <p:pic>
        <p:nvPicPr>
          <p:cNvPr id="14" name="Picture 13" descr="plot_fcal_cl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362200"/>
            <a:ext cx="4152900" cy="2816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0" y="2133600"/>
            <a:ext cx="20345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33069" y="2133600"/>
            <a:ext cx="209704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12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86400"/>
            <a:ext cx="510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Reconstruction efficiency:    42 %  ( 5 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8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                46 </a:t>
            </a:r>
            <a:r>
              <a:rPr lang="en-US" dirty="0" smtClean="0"/>
              <a:t>%  ( </a:t>
            </a:r>
            <a:r>
              <a:rPr lang="en-US" dirty="0" smtClean="0"/>
              <a:t>8  </a:t>
            </a:r>
            <a:r>
              <a:rPr lang="en-US" dirty="0" smtClean="0"/>
              <a:t>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</a:t>
            </a:r>
            <a:r>
              <a:rPr lang="en-US" dirty="0" smtClean="0"/>
              <a:t>12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8" descr="plot_pi_m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3314699" cy="22478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2057400"/>
            <a:ext cx="180876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209800"/>
            <a:ext cx="351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7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8.7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(FCAL and BCAL)</a:t>
            </a:r>
            <a:endParaRPr lang="en-US" dirty="0"/>
          </a:p>
        </p:txBody>
      </p:sp>
      <p:pic>
        <p:nvPicPr>
          <p:cNvPr id="11" name="Picture 10" descr="plot_omega_m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03262"/>
            <a:ext cx="3352800" cy="2273738"/>
          </a:xfrm>
          <a:prstGeom prst="rect">
            <a:avLst/>
          </a:prstGeom>
        </p:spPr>
      </p:pic>
      <p:pic>
        <p:nvPicPr>
          <p:cNvPr id="17" name="Picture 16" descr="plot_omega_ma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203262"/>
            <a:ext cx="3352800" cy="227373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4800" y="5029200"/>
            <a:ext cx="17093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</a:t>
            </a:r>
            <a:r>
              <a:rPr lang="en-US" dirty="0" smtClean="0">
                <a:sym typeface="Symbol"/>
              </a:rPr>
              <a:t>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72291" y="4992469"/>
            <a:ext cx="2795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28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1" descr="plot_m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3581400" cy="2428765"/>
          </a:xfrm>
          <a:prstGeom prst="rect">
            <a:avLst/>
          </a:prstGeom>
        </p:spPr>
      </p:pic>
      <p:pic>
        <p:nvPicPr>
          <p:cNvPr id="13" name="Picture 12" descr="plot_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810000"/>
            <a:ext cx="3314700" cy="2247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9878" y="1371600"/>
            <a:ext cx="13885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Missing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02278" y="3886200"/>
            <a:ext cx="22746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Momentum transfer t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29000" y="21336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~</a:t>
            </a:r>
            <a:r>
              <a:rPr lang="en-US" dirty="0" smtClean="0">
                <a:sym typeface="Symbol"/>
              </a:rPr>
              <a:t> 200   </a:t>
            </a:r>
            <a:r>
              <a:rPr lang="en-US" dirty="0" err="1" smtClean="0">
                <a:sym typeface="Symbol"/>
              </a:rPr>
              <a:t>MeV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4724400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 t = 0.017 GeV</a:t>
            </a:r>
            <a:r>
              <a:rPr lang="en-US" baseline="30000" dirty="0" smtClean="0">
                <a:sym typeface="Symbol"/>
              </a:rPr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Next Steps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04617" y="914400"/>
            <a:ext cx="554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1981200"/>
            <a:ext cx="73166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Continue with the simulation of main decay channels for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, , </a:t>
            </a: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and  on nucleon</a:t>
            </a: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Study EM and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hadronic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backrounds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originating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from nuclei targets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221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Reconstruction of   0   </vt:lpstr>
      <vt:lpstr>Reconstruction of   0   </vt:lpstr>
      <vt:lpstr>Reconstruction of   0   </vt:lpstr>
      <vt:lpstr>Reconstruction of   0   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241</cp:revision>
  <dcterms:created xsi:type="dcterms:W3CDTF">2006-08-16T00:00:00Z</dcterms:created>
  <dcterms:modified xsi:type="dcterms:W3CDTF">2015-07-27T15:07:21Z</dcterms:modified>
</cp:coreProperties>
</file>