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88" r:id="rId3"/>
    <p:sldId id="289" r:id="rId4"/>
    <p:sldId id="287" r:id="rId5"/>
    <p:sldId id="290" r:id="rId6"/>
    <p:sldId id="291" r:id="rId7"/>
    <p:sldId id="292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DB3"/>
    <a:srgbClr val="3210B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582" autoAdjust="0"/>
  </p:normalViewPr>
  <p:slideViewPr>
    <p:cSldViewPr>
      <p:cViewPr varScale="1">
        <p:scale>
          <a:sx n="73" d="100"/>
          <a:sy n="73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20A5C-086F-4B73-BBF7-AA5B21B9B45A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97743-C36D-440E-8E4F-2C7064FC37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1905000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Objectives: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Measure production of vector mesons (, ,) on nuclei in the energy range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5 &lt; E 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Experimental challenge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Large rate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hits in tagger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-  Background (neutron) in the experimental hall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" y="1219200"/>
            <a:ext cx="8991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Tagger Rate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Beam current  10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nA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(about 220 times smaller that the nominal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GlueX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current of  2.2 A)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Flux of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uncollimated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photons 10</a:t>
            </a:r>
            <a:r>
              <a:rPr lang="en-US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8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/sec   (1.2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MeV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&lt; 12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)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Coincidential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rate in the tagger in the energy range 4.5 – 6.5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is about 3 %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(in a 8 ns time window).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Flux of collimated and tagged photons: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 2.3 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/sec    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 </a:t>
            </a:r>
          </a:p>
          <a:p>
            <a:r>
              <a:rPr lang="en-US" dirty="0" smtClean="0">
                <a:latin typeface="Times New Roman" pitchFamily="18" charset="0"/>
                <a:sym typeface="Symbol"/>
              </a:rPr>
              <a:t>                                       4.1 x 10</a:t>
            </a:r>
            <a:r>
              <a:rPr lang="en-US" baseline="30000" dirty="0" smtClean="0">
                <a:latin typeface="Times New Roman" pitchFamily="18" charset="0"/>
                <a:sym typeface="Symbol"/>
              </a:rPr>
              <a:t>5</a:t>
            </a:r>
            <a:r>
              <a:rPr lang="en-US" dirty="0" smtClean="0">
                <a:latin typeface="Times New Roman" pitchFamily="18" charset="0"/>
                <a:sym typeface="Symbol"/>
              </a:rPr>
              <a:t> /sec    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 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Hodoscope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sampling fraction in the range 5 –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about 0.3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    Microscope can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bepotentially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moved to the region around 6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81000" y="1371600"/>
            <a:ext cx="77724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Omega yield:</a:t>
            </a:r>
          </a:p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/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Thickness  of nuclei targets   – 7 %  X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(400 m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Production rate of omega mesons in incoherent process on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target: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	R   =  7.8   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(5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6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0.28 reconstructed  /sec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R   =  7.3   /sec     </a:t>
            </a:r>
            <a:r>
              <a:rPr lang="en-US" dirty="0" smtClean="0">
                <a:latin typeface="Times New Roman" pitchFamily="18" charset="0"/>
                <a:sym typeface="Symbol"/>
              </a:rPr>
              <a:t>(8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 &lt; E</a:t>
            </a:r>
            <a:r>
              <a:rPr lang="en-US" baseline="-25000" dirty="0" smtClean="0">
                <a:latin typeface="Times New Roman" pitchFamily="18" charset="0"/>
                <a:sym typeface="Symbol"/>
              </a:rPr>
              <a:t></a:t>
            </a:r>
            <a:r>
              <a:rPr lang="en-US" dirty="0" smtClean="0">
                <a:latin typeface="Times New Roman" pitchFamily="18" charset="0"/>
                <a:sym typeface="Symbol"/>
              </a:rPr>
              <a:t> &lt; 9 </a:t>
            </a:r>
            <a:r>
              <a:rPr lang="en-US" dirty="0" err="1" smtClean="0">
                <a:latin typeface="Times New Roman" pitchFamily="18" charset="0"/>
                <a:sym typeface="Symbol"/>
              </a:rPr>
              <a:t>GeV</a:t>
            </a:r>
            <a:r>
              <a:rPr lang="en-US" dirty="0" smtClean="0">
                <a:latin typeface="Times New Roman" pitchFamily="18" charset="0"/>
                <a:sym typeface="Symbol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</a:t>
            </a:r>
          </a:p>
          <a:p>
            <a:endParaRPr lang="en-US" baseline="-250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endParaRPr lang="en-US" baseline="-250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81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+mj-cs"/>
                <a:sym typeface="Symbol"/>
              </a:rPr>
              <a:t>Experimental Requirements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5000" y="4114800"/>
          <a:ext cx="5080000" cy="154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318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Target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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INCOH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  (b)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en-US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REC   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per day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GeV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Al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15600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17600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17300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16500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plot_cl_m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4213602" cy="2857500"/>
          </a:xfrm>
          <a:prstGeom prst="rect">
            <a:avLst/>
          </a:prstGeom>
        </p:spPr>
      </p:pic>
      <p:pic>
        <p:nvPicPr>
          <p:cNvPr id="10" name="Picture 9" descr="plot_cl_b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2057400"/>
            <a:ext cx="4114800" cy="279049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57600" y="2133600"/>
            <a:ext cx="73770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467600" y="2133600"/>
            <a:ext cx="109606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Pythia</a:t>
            </a:r>
            <a:r>
              <a:rPr lang="en-US" dirty="0" smtClean="0"/>
              <a:t> BG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90600" y="1524000"/>
            <a:ext cx="682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Total number of reconstructed clusters (clusters from tracks removed)</a:t>
            </a:r>
            <a:endParaRPr lang="en-US" b="1" dirty="0">
              <a:solidFill>
                <a:srgbClr val="190DB3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5334000"/>
            <a:ext cx="438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 selection – 3 clusters in BCAL and FCAL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6451" y="1447800"/>
            <a:ext cx="7484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Number of clusters reconstructed in FCAL / BCAL for different beam energies</a:t>
            </a:r>
            <a:endParaRPr lang="en-US" b="1" dirty="0">
              <a:solidFill>
                <a:srgbClr val="190DB3"/>
              </a:solidFill>
            </a:endParaRPr>
          </a:p>
        </p:txBody>
      </p:sp>
      <p:pic>
        <p:nvPicPr>
          <p:cNvPr id="13" name="Picture 12" descr="plot_fcal_cl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431830"/>
            <a:ext cx="3886200" cy="2635469"/>
          </a:xfrm>
          <a:prstGeom prst="rect">
            <a:avLst/>
          </a:prstGeom>
        </p:spPr>
      </p:pic>
      <p:pic>
        <p:nvPicPr>
          <p:cNvPr id="14" name="Picture 13" descr="plot_fcal_cl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2362200"/>
            <a:ext cx="4152900" cy="281633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24000" y="2133600"/>
            <a:ext cx="2034531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8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33069" y="2133600"/>
            <a:ext cx="209704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GeV</a:t>
            </a:r>
            <a:r>
              <a:rPr lang="en-US" dirty="0" smtClean="0"/>
              <a:t>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&lt; 12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90600" y="5486400"/>
            <a:ext cx="5101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Reconstruction efficiency:    42 %  ( 5 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8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                                          46 %  ( 8  &lt; E</a:t>
            </a:r>
            <a:r>
              <a:rPr lang="en-US" baseline="-25000" dirty="0" smtClean="0">
                <a:sym typeface="Symbol"/>
              </a:rPr>
              <a:t></a:t>
            </a:r>
            <a:r>
              <a:rPr lang="en-US" dirty="0" smtClean="0"/>
              <a:t>  &lt; 12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9" name="Picture 8" descr="plot_pi_m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905000"/>
            <a:ext cx="3314699" cy="22478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2057400"/>
            <a:ext cx="1808765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</a:t>
            </a:r>
            <a:r>
              <a:rPr lang="en-US" baseline="30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2209800"/>
            <a:ext cx="351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7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8.7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(FCAL and BCAL)</a:t>
            </a:r>
            <a:endParaRPr lang="en-US" dirty="0"/>
          </a:p>
        </p:txBody>
      </p:sp>
      <p:pic>
        <p:nvPicPr>
          <p:cNvPr id="11" name="Picture 10" descr="plot_omega_ma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203262"/>
            <a:ext cx="3352800" cy="2273738"/>
          </a:xfrm>
          <a:prstGeom prst="rect">
            <a:avLst/>
          </a:prstGeom>
        </p:spPr>
      </p:pic>
      <p:pic>
        <p:nvPicPr>
          <p:cNvPr id="17" name="Picture 16" descr="plot_omega_ma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76600" y="4203262"/>
            <a:ext cx="3352800" cy="227373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04800" y="5029200"/>
            <a:ext cx="1709379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 invariant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72291" y="4992469"/>
            <a:ext cx="2795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 (m)  -  28   </a:t>
            </a:r>
            <a:r>
              <a:rPr lang="en-US" dirty="0" err="1" smtClean="0">
                <a:sym typeface="Symbol"/>
              </a:rPr>
              <a:t>MeV</a:t>
            </a:r>
            <a:r>
              <a:rPr lang="en-US" dirty="0" smtClean="0">
                <a:sym typeface="Symbol"/>
              </a:rPr>
              <a:t>  (all FCAL)</a:t>
            </a:r>
            <a:br>
              <a:rPr lang="en-US" dirty="0" smtClean="0">
                <a:sym typeface="Symbol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457200" y="3810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Reconstruction of   </a:t>
            </a:r>
            <a:r>
              <a:rPr lang="en-US" sz="2800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0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sym typeface="Symbol"/>
              </a:rPr>
              <a:t>  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</p:txBody>
      </p:sp>
      <p:pic>
        <p:nvPicPr>
          <p:cNvPr id="12" name="Picture 11" descr="plot_m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219200"/>
            <a:ext cx="3581400" cy="2428765"/>
          </a:xfrm>
          <a:prstGeom prst="rect">
            <a:avLst/>
          </a:prstGeom>
        </p:spPr>
      </p:pic>
      <p:pic>
        <p:nvPicPr>
          <p:cNvPr id="13" name="Picture 12" descr="plot_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00200" y="3810000"/>
            <a:ext cx="3314700" cy="2247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9878" y="1371600"/>
            <a:ext cx="138852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Missing </a:t>
            </a:r>
            <a:r>
              <a:rPr lang="en-US" dirty="0" err="1" smtClean="0">
                <a:sym typeface="Symbol"/>
              </a:rPr>
              <a:t>mas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02278" y="3886200"/>
            <a:ext cx="2274662" cy="36933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Momentum transfer t 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429000" y="21336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~ 200   </a:t>
            </a:r>
            <a:r>
              <a:rPr lang="en-US" dirty="0" err="1" smtClean="0">
                <a:sym typeface="Symbol"/>
              </a:rPr>
              <a:t>MeV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724400" y="4724400"/>
            <a:ext cx="1765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Symbol"/>
              </a:rPr>
              <a:t> t = 0.017 GeV</a:t>
            </a:r>
            <a:r>
              <a:rPr lang="en-US" baseline="30000" dirty="0" smtClean="0">
                <a:sym typeface="Symbol"/>
              </a:rPr>
              <a:t>2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 idx="4294967295"/>
          </p:nvPr>
        </p:nvSpPr>
        <p:spPr>
          <a:xfrm>
            <a:off x="6096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Next Steps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812925" y="1865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de-DE">
              <a:latin typeface="Arial" charset="0"/>
            </a:endParaRP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04617" y="914400"/>
            <a:ext cx="554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190DB3"/>
                </a:solidFill>
              </a:rPr>
              <a:t>       </a:t>
            </a:r>
          </a:p>
          <a:p>
            <a:endParaRPr lang="en-US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14400" y="1981200"/>
            <a:ext cx="785715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Work on physics motiv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ations for production of vector mesons on nuclei</a:t>
            </a: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    (find people interested in this topic)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</a:rPr>
              <a:t>Continue with the simulation of main decay channels for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, , </a:t>
            </a:r>
          </a:p>
          <a:p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 and  on nucleon</a:t>
            </a:r>
          </a:p>
          <a:p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Study EM and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hadronic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err="1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backrounds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originating from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nuclear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dirty="0" smtClean="0">
                <a:solidFill>
                  <a:srgbClr val="190DB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targets</a:t>
            </a: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rgbClr val="190DB3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242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Reconstruction of   0   </vt:lpstr>
      <vt:lpstr>Reconstruction of   0   </vt:lpstr>
      <vt:lpstr>Reconstruction of   0   </vt:lpstr>
      <vt:lpstr>Reconstruction of   0   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Alexander Somov</dc:creator>
  <cp:lastModifiedBy>somov</cp:lastModifiedBy>
  <cp:revision>242</cp:revision>
  <dcterms:created xsi:type="dcterms:W3CDTF">2006-08-16T00:00:00Z</dcterms:created>
  <dcterms:modified xsi:type="dcterms:W3CDTF">2015-07-27T15:14:21Z</dcterms:modified>
</cp:coreProperties>
</file>