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8" r:id="rId3"/>
    <p:sldId id="267" r:id="rId4"/>
    <p:sldId id="274" r:id="rId5"/>
    <p:sldId id="279" r:id="rId6"/>
    <p:sldId id="281" r:id="rId7"/>
    <p:sldId id="277" r:id="rId8"/>
    <p:sldId id="278" r:id="rId9"/>
    <p:sldId id="282" r:id="rId10"/>
    <p:sldId id="259" r:id="rId11"/>
    <p:sldId id="266" r:id="rId12"/>
    <p:sldId id="275" r:id="rId13"/>
    <p:sldId id="273" r:id="rId14"/>
    <p:sldId id="276" r:id="rId15"/>
    <p:sldId id="268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3"/>
    <p:restoredTop sz="94655"/>
  </p:normalViewPr>
  <p:slideViewPr>
    <p:cSldViewPr snapToGrid="0" snapToObjects="1">
      <p:cViewPr>
        <p:scale>
          <a:sx n="80" d="100"/>
          <a:sy n="80" d="100"/>
        </p:scale>
        <p:origin x="1040" y="9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76F52F-E124-6148-932E-2B40B518CEBF}" type="datetimeFigureOut">
              <a:rPr lang="en-US" smtClean="0"/>
              <a:t>5/5/20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191E5D-68B5-F34C-9EC4-9693221D81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353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191E5D-68B5-F34C-9EC4-9693221D81C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1898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191E5D-68B5-F34C-9EC4-9693221D81C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0341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191E5D-68B5-F34C-9EC4-9693221D81C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8594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Neutron background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191E5D-68B5-F34C-9EC4-9693221D81C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715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Check final run plan order, and overhead</a:t>
            </a:r>
          </a:p>
          <a:p>
            <a:r>
              <a:rPr lang="en-US" dirty="0"/>
              <a:t>Pavel’s n </a:t>
            </a:r>
            <a:r>
              <a:rPr lang="en-US" dirty="0" err="1"/>
              <a:t>bg</a:t>
            </a:r>
            <a:r>
              <a:rPr lang="en-US" dirty="0"/>
              <a:t> update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191E5D-68B5-F34C-9EC4-9693221D81C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2390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Extend this list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191E5D-68B5-F34C-9EC4-9693221D81C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8442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191E5D-68B5-F34C-9EC4-9693221D81C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1619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backup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191E5D-68B5-F34C-9EC4-9693221D81C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5630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1/4mm Al heat shield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191E5D-68B5-F34C-9EC4-9693221D81C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699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10C1E-EEFE-A043-8DC5-1274A07CD5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92A58F-C4E2-234F-B714-2E9F7937D0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7ADC4B-38CA-3643-9D2D-BF17C4B60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993B-80AB-6943-AD86-A3DC49C4A73F}" type="datetimeFigureOut">
              <a:rPr lang="en-US" smtClean="0"/>
              <a:t>5/5/20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C7B912-FAF5-444A-AA22-E0ECCC7DF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114045-7C07-6E4E-A92E-7A09F2DB2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215C-A14A-4B4B-9550-654CEB7ED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241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EB0DC-AA88-2744-990B-C361A2ED9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2DB020-49A3-DB4C-92BE-68E93492D3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F68632-FA2B-8340-82CF-6DC011C41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993B-80AB-6943-AD86-A3DC49C4A73F}" type="datetimeFigureOut">
              <a:rPr lang="en-US" smtClean="0"/>
              <a:t>5/5/20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DE93E1-32C0-D647-9D16-E734BEFDB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D5A270-A5FF-A545-B3A0-4766883D5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215C-A14A-4B4B-9550-654CEB7ED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550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36566A3-93EF-5E4B-8396-662CF6D6A8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650DB7-1479-0348-981D-807DB54B82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E2A973-2141-E949-9CBA-9FD0BE948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993B-80AB-6943-AD86-A3DC49C4A73F}" type="datetimeFigureOut">
              <a:rPr lang="en-US" smtClean="0"/>
              <a:t>5/5/20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004018-3BE1-DB4E-B76B-56DFC7DED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355239-9646-5841-9601-104ED2E01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215C-A14A-4B4B-9550-654CEB7ED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073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51445-C226-3D46-A582-8848F8F46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B1393B-83F6-1249-9264-094573E149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0C7AE8-98B3-8F43-B283-F16217908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993B-80AB-6943-AD86-A3DC49C4A73F}" type="datetimeFigureOut">
              <a:rPr lang="en-US" smtClean="0"/>
              <a:t>5/5/20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F842D2-4540-F040-906F-32FF15124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FE6EFF-3ACC-F549-A0C6-96B38E8EF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215C-A14A-4B4B-9550-654CEB7ED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342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E328AC-990A-424F-AD03-F263CC2CE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A641DA-3294-1549-B643-0DBB80C74F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803336-9FDE-CC4A-B459-3FC57D65A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993B-80AB-6943-AD86-A3DC49C4A73F}" type="datetimeFigureOut">
              <a:rPr lang="en-US" smtClean="0"/>
              <a:t>5/5/20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56F8F7-6817-9746-8CDD-7A523DF6D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12F127-8723-4B49-9F73-AB06A7ED4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215C-A14A-4B4B-9550-654CEB7ED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028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1DB37-A32C-3D41-9C0D-00A63B51D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611ED7-7D74-0E41-87C7-9A4BFACE08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B1D6E5-7261-BC46-96D6-8CDE03B427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D2B142-5387-A04F-A491-C8AF3CAE4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993B-80AB-6943-AD86-A3DC49C4A73F}" type="datetimeFigureOut">
              <a:rPr lang="en-US" smtClean="0"/>
              <a:t>5/5/20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2D3797-1671-6440-96AE-9C4BD5210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C2CE80-1D38-AA42-8A12-7F8410C83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215C-A14A-4B4B-9550-654CEB7ED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554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D509E1-2B50-194A-A807-28A81A4A4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EE4E99-B283-624C-941C-5334163927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60697A-8EF8-8244-A118-B7C976148E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586820-A270-4E41-99A7-741FF82D7A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9A8950-953B-3A4E-970D-3CCBDC1BED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305B42-F87F-3045-AE8F-99E96686F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993B-80AB-6943-AD86-A3DC49C4A73F}" type="datetimeFigureOut">
              <a:rPr lang="en-US" smtClean="0"/>
              <a:t>5/5/20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A301B9E-4114-EF40-B5E8-B1A53E6F4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7D1F62B-6175-4041-80E1-4F4149307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215C-A14A-4B4B-9550-654CEB7ED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746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EF4D4-2AF2-DD4C-8BE9-6040957DF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FE10CC-0533-4C47-BC98-DF31D7EB5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993B-80AB-6943-AD86-A3DC49C4A73F}" type="datetimeFigureOut">
              <a:rPr lang="en-US" smtClean="0"/>
              <a:t>5/5/20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2E7ACA-EB3F-1A4C-AA0F-AA0E4B0A1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BAC13D-B34E-A543-AA9A-D139A3E15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215C-A14A-4B4B-9550-654CEB7ED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057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5C3B04-367B-E94F-BE9D-ACF7810D3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993B-80AB-6943-AD86-A3DC49C4A73F}" type="datetimeFigureOut">
              <a:rPr lang="en-US" smtClean="0"/>
              <a:t>5/5/20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ABCD3D-95AC-0447-8771-50A1DD655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4EBCA7-F3AA-3644-9B3F-76B336576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215C-A14A-4B4B-9550-654CEB7ED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71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65812-E361-9549-91A2-7ED76CB39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ECF234-9638-5944-B301-8AC4D0125F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EEB3C2-B2A6-104C-BDDC-D9D96EDA54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BCE471-BA40-B84D-A80B-E7129B7E7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993B-80AB-6943-AD86-A3DC49C4A73F}" type="datetimeFigureOut">
              <a:rPr lang="en-US" smtClean="0"/>
              <a:t>5/5/20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53748D-1117-C648-96F7-8634A7C5A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A91F5F-A93C-8140-AE66-FEC1707CB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215C-A14A-4B4B-9550-654CEB7ED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2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AFA01-FC43-564D-A29B-3B230AC52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A4C9CD-B08D-2F48-97D5-3C1419B592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092E6E-4A93-2B4E-B36D-859A9B9B5A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BEDDDE-FBB5-9B4E-896E-CF079471E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993B-80AB-6943-AD86-A3DC49C4A73F}" type="datetimeFigureOut">
              <a:rPr lang="en-US" smtClean="0"/>
              <a:t>5/5/20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F0460C-A501-7441-9A9D-41A643E90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A1340B-9785-E649-8575-3F1A0A5C4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215C-A14A-4B4B-9550-654CEB7ED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17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5A14F7-B827-334C-9075-7D667B7B8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0D6F2B-7AF6-BB4D-A860-1943D9602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C98560-1A52-894B-9335-8083A08B2E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5993B-80AB-6943-AD86-A3DC49C4A73F}" type="datetimeFigureOut">
              <a:rPr lang="en-US" smtClean="0"/>
              <a:t>5/5/20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36E353-494E-0541-95E3-EB3EEB37EE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CBAC04-F53B-9847-8AE5-5CDCDE39D8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5A215C-A14A-4B4B-9550-654CEB7ED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591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halldweb.jlab.org/level-1/manpower.pdf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halldweb.jlab.org/level-1/src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4FE0C-F1A4-E446-ABDC-D0C1F08F53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71841"/>
            <a:ext cx="9144000" cy="3950679"/>
          </a:xfrm>
        </p:spPr>
        <p:txBody>
          <a:bodyPr>
            <a:normAutofit/>
          </a:bodyPr>
          <a:lstStyle/>
          <a:p>
            <a:r>
              <a:rPr lang="en-US" dirty="0"/>
              <a:t>Run plan, conditions, and configuration</a:t>
            </a:r>
            <a:br>
              <a:rPr lang="en-US" dirty="0"/>
            </a:br>
            <a:br>
              <a:rPr lang="en-US" dirty="0"/>
            </a:br>
            <a:r>
              <a:rPr lang="en-US" dirty="0"/>
              <a:t>(Charges 1,3 &amp;5)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4F25FF-4E68-CA4C-B47B-E4E99C2239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3792" y="5686816"/>
            <a:ext cx="9144000" cy="1171184"/>
          </a:xfrm>
        </p:spPr>
        <p:txBody>
          <a:bodyPr/>
          <a:lstStyle/>
          <a:p>
            <a:r>
              <a:rPr lang="en-US" dirty="0"/>
              <a:t>ERR</a:t>
            </a:r>
          </a:p>
          <a:p>
            <a:r>
              <a:rPr lang="en-US" dirty="0"/>
              <a:t>Holly Szumila-Vance</a:t>
            </a:r>
          </a:p>
        </p:txBody>
      </p:sp>
    </p:spTree>
    <p:extLst>
      <p:ext uri="{BB962C8B-B14F-4D97-AF65-F5344CB8AC3E}">
        <p14:creationId xmlns:p14="http://schemas.microsoft.com/office/powerpoint/2010/main" val="33939881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BD11668-59A7-D645-A197-C10CA4D303D5}"/>
              </a:ext>
            </a:extLst>
          </p:cNvPr>
          <p:cNvSpPr/>
          <p:nvPr/>
        </p:nvSpPr>
        <p:spPr>
          <a:xfrm>
            <a:off x="793314" y="432086"/>
            <a:ext cx="10066752" cy="7640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F84A8BB-EBDE-AA45-954B-BC0298A75374}"/>
              </a:ext>
            </a:extLst>
          </p:cNvPr>
          <p:cNvSpPr/>
          <p:nvPr/>
        </p:nvSpPr>
        <p:spPr>
          <a:xfrm>
            <a:off x="793314" y="448891"/>
            <a:ext cx="997907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Charge 3: Has the spectrometer, detector configuration been defined, including ownership, maintenance and control during beam operations?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GlueX</a:t>
            </a:r>
            <a:r>
              <a:rPr lang="en-US" sz="2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in standard configuration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detector support will come from Hall D staff members and have confirmed: </a:t>
            </a: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3901AF-19CC-114F-94B9-EED419B4C8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9737" y="1909593"/>
            <a:ext cx="6633226" cy="421616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C1E1682-5755-BB46-9749-29DA14E6D4FB}"/>
              </a:ext>
            </a:extLst>
          </p:cNvPr>
          <p:cNvSpPr txBox="1"/>
          <p:nvPr/>
        </p:nvSpPr>
        <p:spPr>
          <a:xfrm>
            <a:off x="3329191" y="6125759"/>
            <a:ext cx="4534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https://halldweb.jlab.org/level-1/manpower.pdf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3028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C633269-EBF0-744D-9320-3970F8ECE03E}"/>
              </a:ext>
            </a:extLst>
          </p:cNvPr>
          <p:cNvGrpSpPr/>
          <p:nvPr/>
        </p:nvGrpSpPr>
        <p:grpSpPr>
          <a:xfrm>
            <a:off x="1621902" y="1902754"/>
            <a:ext cx="4577357" cy="3706769"/>
            <a:chOff x="6180012" y="2625088"/>
            <a:chExt cx="2439509" cy="429558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2FFA33EF-5BA4-BC45-BB2A-57D3B6A6B2FB}"/>
                </a:ext>
              </a:extLst>
            </p:cNvPr>
            <p:cNvGrpSpPr/>
            <p:nvPr/>
          </p:nvGrpSpPr>
          <p:grpSpPr>
            <a:xfrm>
              <a:off x="6180012" y="2625088"/>
              <a:ext cx="2439509" cy="4295586"/>
              <a:chOff x="6178552" y="2625088"/>
              <a:chExt cx="2439509" cy="4295586"/>
            </a:xfrm>
          </p:grpSpPr>
          <p:cxnSp>
            <p:nvCxnSpPr>
              <p:cNvPr id="7" name="Straight Arrow Connector 6">
                <a:extLst>
                  <a:ext uri="{FF2B5EF4-FFF2-40B4-BE49-F238E27FC236}">
                    <a16:creationId xmlns:a16="http://schemas.microsoft.com/office/drawing/2014/main" id="{07474AFE-5C17-714F-AD09-291E9419F4E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90397" y="6356349"/>
                <a:ext cx="1794612" cy="1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Arrow Connector 7">
                <a:extLst>
                  <a:ext uri="{FF2B5EF4-FFF2-40B4-BE49-F238E27FC236}">
                    <a16:creationId xmlns:a16="http://schemas.microsoft.com/office/drawing/2014/main" id="{70E0826A-041F-5546-B3E7-AD8FC86B45F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590397" y="2892589"/>
                <a:ext cx="0" cy="3463761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F9553E9-D79D-F44C-AEA8-1FEE4D5A6738}"/>
                  </a:ext>
                </a:extLst>
              </p:cNvPr>
              <p:cNvSpPr txBox="1"/>
              <p:nvPr/>
            </p:nvSpPr>
            <p:spPr>
              <a:xfrm>
                <a:off x="8185705" y="6385674"/>
                <a:ext cx="432356" cy="5350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E</a:t>
                </a:r>
                <a:r>
                  <a:rPr lang="en-US" sz="2400" baseline="-25000" dirty="0"/>
                  <a:t>FCAL</a:t>
                </a:r>
                <a:r>
                  <a:rPr lang="en-US" sz="2400" dirty="0"/>
                  <a:t> 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63C25E1-EAE2-E240-8FBA-E26DD7D8DF38}"/>
                  </a:ext>
                </a:extLst>
              </p:cNvPr>
              <p:cNvSpPr txBox="1"/>
              <p:nvPr/>
            </p:nvSpPr>
            <p:spPr>
              <a:xfrm>
                <a:off x="6178552" y="2625088"/>
                <a:ext cx="405974" cy="5350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E</a:t>
                </a:r>
                <a:r>
                  <a:rPr lang="en-US" sz="2400" baseline="-25000" dirty="0"/>
                  <a:t>BCAL</a:t>
                </a:r>
                <a:endParaRPr lang="en-US" sz="2400" dirty="0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EF720C6-C3DF-224A-9F11-67C2D2BF7102}"/>
                </a:ext>
              </a:extLst>
            </p:cNvPr>
            <p:cNvSpPr txBox="1"/>
            <p:nvPr/>
          </p:nvSpPr>
          <p:spPr>
            <a:xfrm>
              <a:off x="7655705" y="5900733"/>
              <a:ext cx="691318" cy="4280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500 </a:t>
              </a:r>
              <a:r>
                <a:rPr lang="en-US" dirty="0" err="1">
                  <a:solidFill>
                    <a:srgbClr val="C00000"/>
                  </a:solidFill>
                </a:rPr>
                <a:t>MeV</a:t>
              </a:r>
              <a:r>
                <a:rPr lang="en-US" dirty="0">
                  <a:solidFill>
                    <a:srgbClr val="C00000"/>
                  </a:solidFill>
                </a:rPr>
                <a:t>     </a:t>
              </a: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DB35006E-D0EA-C545-936F-CDD602F7DA0D}"/>
                </a:ext>
              </a:extLst>
            </p:cNvPr>
            <p:cNvCxnSpPr/>
            <p:nvPr/>
          </p:nvCxnSpPr>
          <p:spPr>
            <a:xfrm>
              <a:off x="6591857" y="3752264"/>
              <a:ext cx="1082529" cy="2608402"/>
            </a:xfrm>
            <a:prstGeom prst="line">
              <a:avLst/>
            </a:prstGeom>
            <a:ln w="2540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6362C50-2ABA-6B4B-A4A2-47F9A04C190B}"/>
                </a:ext>
              </a:extLst>
            </p:cNvPr>
            <p:cNvSpPr txBox="1"/>
            <p:nvPr/>
          </p:nvSpPr>
          <p:spPr>
            <a:xfrm>
              <a:off x="6624984" y="3473547"/>
              <a:ext cx="398285" cy="4280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1 </a:t>
              </a:r>
              <a:r>
                <a:rPr lang="en-US" dirty="0" err="1">
                  <a:solidFill>
                    <a:srgbClr val="C00000"/>
                  </a:solidFill>
                </a:rPr>
                <a:t>GeV</a:t>
              </a:r>
              <a:endParaRPr lang="en-US" dirty="0">
                <a:solidFill>
                  <a:srgbClr val="C00000"/>
                </a:solidFill>
              </a:endParaRPr>
            </a:p>
          </p:txBody>
        </p:sp>
      </p:grp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7656ABE-30C0-A747-9A50-8F676A3841F4}"/>
              </a:ext>
            </a:extLst>
          </p:cNvPr>
          <p:cNvCxnSpPr/>
          <p:nvPr/>
        </p:nvCxnSpPr>
        <p:spPr>
          <a:xfrm>
            <a:off x="2394666" y="4592877"/>
            <a:ext cx="1090594" cy="533400"/>
          </a:xfrm>
          <a:prstGeom prst="line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07947A80-6BCF-E54C-960D-18A9472DFF53}"/>
              </a:ext>
            </a:extLst>
          </p:cNvPr>
          <p:cNvSpPr txBox="1"/>
          <p:nvPr/>
        </p:nvSpPr>
        <p:spPr>
          <a:xfrm>
            <a:off x="2950437" y="5127212"/>
            <a:ext cx="1297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250 MeV   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EF38E07-2877-AF4B-B34B-6F122B10934D}"/>
              </a:ext>
            </a:extLst>
          </p:cNvPr>
          <p:cNvSpPr txBox="1"/>
          <p:nvPr/>
        </p:nvSpPr>
        <p:spPr>
          <a:xfrm>
            <a:off x="1293317" y="4426884"/>
            <a:ext cx="129715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180 MeV   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3F058C0-9536-C94C-9DD0-C70D804DBAF2}"/>
              </a:ext>
            </a:extLst>
          </p:cNvPr>
          <p:cNvSpPr txBox="1"/>
          <p:nvPr/>
        </p:nvSpPr>
        <p:spPr>
          <a:xfrm>
            <a:off x="3496146" y="5609523"/>
            <a:ext cx="1891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MIP ~ 400 MeV    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8A8E0AC-078E-DD40-99DF-CA43F8F363DE}"/>
              </a:ext>
            </a:extLst>
          </p:cNvPr>
          <p:cNvSpPr txBox="1"/>
          <p:nvPr/>
        </p:nvSpPr>
        <p:spPr>
          <a:xfrm>
            <a:off x="565172" y="3525696"/>
            <a:ext cx="1891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MIP ~ 300 MeV    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91FB43A-1652-CD4F-B98D-A5101E311646}"/>
              </a:ext>
            </a:extLst>
          </p:cNvPr>
          <p:cNvSpPr txBox="1"/>
          <p:nvPr/>
        </p:nvSpPr>
        <p:spPr>
          <a:xfrm>
            <a:off x="3204141" y="3190685"/>
            <a:ext cx="12964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Nominal </a:t>
            </a:r>
            <a:r>
              <a:rPr lang="en-US" dirty="0" err="1">
                <a:solidFill>
                  <a:srgbClr val="C00000"/>
                </a:solidFill>
              </a:rPr>
              <a:t>GlueX</a:t>
            </a:r>
            <a:r>
              <a:rPr lang="en-US" dirty="0">
                <a:solidFill>
                  <a:srgbClr val="C00000"/>
                </a:solidFill>
              </a:rPr>
              <a:t> trigger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BD3ADB5-2D8E-4844-8045-3FDB327D5574}"/>
              </a:ext>
            </a:extLst>
          </p:cNvPr>
          <p:cNvSpPr txBox="1"/>
          <p:nvPr/>
        </p:nvSpPr>
        <p:spPr>
          <a:xfrm>
            <a:off x="149237" y="5378690"/>
            <a:ext cx="24412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Our trigger lowers thresholds below MIP and requires one hit in start counter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D45E5EF-EBD7-B04B-9A2B-D90B8577C11B}"/>
              </a:ext>
            </a:extLst>
          </p:cNvPr>
          <p:cNvSpPr txBox="1"/>
          <p:nvPr/>
        </p:nvSpPr>
        <p:spPr>
          <a:xfrm>
            <a:off x="3951245" y="1298023"/>
            <a:ext cx="789837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Nominal </a:t>
            </a:r>
            <a:r>
              <a:rPr lang="en-US" sz="2000" dirty="0" err="1"/>
              <a:t>GlueX</a:t>
            </a:r>
            <a:r>
              <a:rPr lang="en-US" sz="2000" dirty="0"/>
              <a:t> trigger: 80 kHz, 90% </a:t>
            </a:r>
            <a:r>
              <a:rPr lang="en-US" sz="2000" dirty="0" err="1"/>
              <a:t>livetime</a:t>
            </a:r>
            <a:r>
              <a:rPr lang="en-US" sz="2000" dirty="0"/>
              <a:t>, 1.1 Gb/s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r>
              <a:rPr lang="en-US" sz="2000" dirty="0"/>
              <a:t>Our trigger configuration:  78 kHz, 90% </a:t>
            </a:r>
            <a:r>
              <a:rPr lang="en-US" sz="2000" dirty="0" err="1"/>
              <a:t>livetime</a:t>
            </a:r>
            <a:r>
              <a:rPr lang="en-US" sz="2000" dirty="0"/>
              <a:t>, 1 Gb/s (5x10</a:t>
            </a:r>
            <a:r>
              <a:rPr lang="en-US" sz="2000" baseline="30000" dirty="0"/>
              <a:t>7</a:t>
            </a:r>
            <a:r>
              <a:rPr lang="en-US" sz="2000" dirty="0"/>
              <a:t> 𝛾/s)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Tested in spring 2020, see 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https://halldweb.jlab.org/level-1/src</a:t>
            </a:r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Our experiment ~x0.5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𝛾/s, but C target has x2 rad length (EM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bg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scales by rad length and hadronic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bg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scales by attenuation)</a:t>
            </a:r>
            <a:endParaRPr lang="en-US" sz="2000" baseline="-250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F4FCA58-AC45-9942-A579-CC59DD7E3686}"/>
              </a:ext>
            </a:extLst>
          </p:cNvPr>
          <p:cNvSpPr/>
          <p:nvPr/>
        </p:nvSpPr>
        <p:spPr>
          <a:xfrm>
            <a:off x="793314" y="432086"/>
            <a:ext cx="10066752" cy="7640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6DAA334-F937-764D-A13C-88876A7B0707}"/>
              </a:ext>
            </a:extLst>
          </p:cNvPr>
          <p:cNvSpPr/>
          <p:nvPr/>
        </p:nvSpPr>
        <p:spPr>
          <a:xfrm>
            <a:off x="513567" y="589932"/>
            <a:ext cx="1104795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Charge 5: What is the expected data rate for the experiments?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09FF6C1-1FC6-2847-886C-920EA8370C56}"/>
              </a:ext>
            </a:extLst>
          </p:cNvPr>
          <p:cNvSpPr txBox="1"/>
          <p:nvPr/>
        </p:nvSpPr>
        <p:spPr>
          <a:xfrm>
            <a:off x="5862719" y="3664363"/>
            <a:ext cx="569880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Our trigger requirements: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Proton, pion final state -&gt; MIP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Already accept multiparticle final states by default</a:t>
            </a:r>
          </a:p>
        </p:txBody>
      </p:sp>
    </p:spTree>
    <p:extLst>
      <p:ext uri="{BB962C8B-B14F-4D97-AF65-F5344CB8AC3E}">
        <p14:creationId xmlns:p14="http://schemas.microsoft.com/office/powerpoint/2010/main" val="13492115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326ECD-A318-DB44-AA7B-4B39347AAB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186" y="712987"/>
            <a:ext cx="9469070" cy="5756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3810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CC62352-4B0B-0548-88D2-F5B67A84DFDF}"/>
              </a:ext>
            </a:extLst>
          </p:cNvPr>
          <p:cNvSpPr/>
          <p:nvPr/>
        </p:nvSpPr>
        <p:spPr>
          <a:xfrm>
            <a:off x="680580" y="174030"/>
            <a:ext cx="10981151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Summary</a:t>
            </a:r>
          </a:p>
          <a:p>
            <a:pPr algn="ctr"/>
            <a:endParaRPr 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Charge 1: What are the running conditions for the experiment? Please state clearly the target and beamline configurations and operation.</a:t>
            </a:r>
          </a:p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GlueX</a:t>
            </a:r>
            <a:r>
              <a:rPr lang="en-US" dirty="0"/>
              <a:t> in standard configuration, standard diamond radiator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coherent peak at 9 GeV (energy range 8.4 - 9.1 GeV)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x2 lower luminosity than standard </a:t>
            </a:r>
            <a:r>
              <a:rPr lang="en-US" dirty="0" err="1"/>
              <a:t>GlueX</a:t>
            </a:r>
            <a:r>
              <a:rPr lang="en-US" dirty="0"/>
              <a:t> at 2x10</a:t>
            </a:r>
            <a:r>
              <a:rPr lang="en-US" baseline="30000" dirty="0"/>
              <a:t>7</a:t>
            </a:r>
            <a:r>
              <a:rPr lang="en-US" dirty="0"/>
              <a:t> photons/s flux (140 </a:t>
            </a:r>
            <a:r>
              <a:rPr lang="en-US" dirty="0" err="1"/>
              <a:t>nA</a:t>
            </a:r>
            <a:r>
              <a:rPr lang="en-US" dirty="0"/>
              <a:t>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Run plan for 15 days with 12C, D, 4He targets presented</a:t>
            </a:r>
          </a:p>
          <a:p>
            <a:r>
              <a:rPr lang="en-US" dirty="0"/>
              <a:t> 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Charge 3: Has the spectrometer, detector configuration been defined, including ownership, maintenance and control during beam operations? </a:t>
            </a:r>
          </a:p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Spectrometer and detectors in standard </a:t>
            </a:r>
            <a:r>
              <a:rPr lang="en-US" dirty="0" err="1"/>
              <a:t>GlueX</a:t>
            </a:r>
            <a:r>
              <a:rPr lang="en-US" dirty="0"/>
              <a:t> configuration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Detector and beamline support from Hall D staff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Target support from </a:t>
            </a:r>
            <a:r>
              <a:rPr lang="en-US" dirty="0" err="1"/>
              <a:t>JLab</a:t>
            </a:r>
            <a:r>
              <a:rPr lang="en-US" dirty="0"/>
              <a:t> Target Group</a:t>
            </a:r>
          </a:p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Charge 5: What is the expected data rate for the experiments?</a:t>
            </a:r>
          </a:p>
          <a:p>
            <a:endParaRPr lang="en-US" sz="2000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78 kHz, 90% live time, data rate of approximately 1 GB/s (tested at 5x10</a:t>
            </a:r>
            <a:r>
              <a:rPr lang="en-US" baseline="30000" dirty="0"/>
              <a:t>7 </a:t>
            </a:r>
            <a:r>
              <a:rPr lang="en-US" dirty="0"/>
              <a:t>photons/s)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4He and D comparable, 12C double radiation length (and attenuation effects)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Trigger has lower ECAL and BCAL thresholds, hit in start counter</a:t>
            </a:r>
          </a:p>
        </p:txBody>
      </p:sp>
    </p:spTree>
    <p:extLst>
      <p:ext uri="{BB962C8B-B14F-4D97-AF65-F5344CB8AC3E}">
        <p14:creationId xmlns:p14="http://schemas.microsoft.com/office/powerpoint/2010/main" val="26559875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57B1FA4-41F2-0A4E-B175-A05A25763BCA}"/>
              </a:ext>
            </a:extLst>
          </p:cNvPr>
          <p:cNvSpPr txBox="1"/>
          <p:nvPr/>
        </p:nvSpPr>
        <p:spPr>
          <a:xfrm>
            <a:off x="4809995" y="2968668"/>
            <a:ext cx="1503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Back-up slides</a:t>
            </a:r>
          </a:p>
        </p:txBody>
      </p:sp>
    </p:spTree>
    <p:extLst>
      <p:ext uri="{BB962C8B-B14F-4D97-AF65-F5344CB8AC3E}">
        <p14:creationId xmlns:p14="http://schemas.microsoft.com/office/powerpoint/2010/main" val="4579990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73E87BC-22CA-724F-AAFE-52CD0AE0FBA4}"/>
              </a:ext>
            </a:extLst>
          </p:cNvPr>
          <p:cNvSpPr txBox="1"/>
          <p:nvPr/>
        </p:nvSpPr>
        <p:spPr>
          <a:xfrm>
            <a:off x="464487" y="526093"/>
            <a:ext cx="9929449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Option B: Consideration if neutron rates are too high when running deuterium</a:t>
            </a:r>
          </a:p>
          <a:p>
            <a:endParaRPr lang="en-US" sz="2400" dirty="0"/>
          </a:p>
          <a:p>
            <a:pPr marL="342900" indent="-342900">
              <a:buAutoNum type="arabicPeriod"/>
            </a:pPr>
            <a:r>
              <a:rPr lang="en-US" sz="2400" dirty="0"/>
              <a:t>Lower intensity</a:t>
            </a:r>
          </a:p>
          <a:p>
            <a:pPr marL="342900" indent="-342900">
              <a:buAutoNum type="arabicPeriod"/>
            </a:pPr>
            <a:endParaRPr lang="en-US" sz="2400" dirty="0"/>
          </a:p>
          <a:p>
            <a:pPr marL="342900" indent="-342900">
              <a:buAutoNum type="arabicPeriod"/>
            </a:pPr>
            <a:endParaRPr lang="en-US" sz="2400" dirty="0"/>
          </a:p>
          <a:p>
            <a:pPr marL="342900" indent="-342900">
              <a:buAutoNum type="arabicPeriod"/>
            </a:pPr>
            <a:endParaRPr lang="en-US" sz="2400" dirty="0"/>
          </a:p>
          <a:p>
            <a:pPr marL="342900" indent="-342900">
              <a:buAutoNum type="arabicPeriod"/>
            </a:pPr>
            <a:endParaRPr lang="en-US" sz="2400" dirty="0"/>
          </a:p>
          <a:p>
            <a:pPr marL="342900" indent="-342900">
              <a:buAutoNum type="arabicPeriod"/>
            </a:pPr>
            <a:endParaRPr lang="en-US" sz="2400" dirty="0"/>
          </a:p>
          <a:p>
            <a:pPr marL="342900" indent="-342900">
              <a:buAutoNum type="arabicPeriod"/>
            </a:pPr>
            <a:endParaRPr lang="en-US" sz="2400" dirty="0"/>
          </a:p>
          <a:p>
            <a:pPr marL="342900" indent="-342900">
              <a:buAutoNum type="arabicPeriod"/>
            </a:pPr>
            <a:endParaRPr lang="en-US" sz="2400" dirty="0"/>
          </a:p>
          <a:p>
            <a:pPr marL="342900" indent="-342900">
              <a:buAutoNum type="arabicPeriod"/>
            </a:pPr>
            <a:r>
              <a:rPr lang="en-US" sz="2400" dirty="0"/>
              <a:t>Change to 4He sooner than planned (all physics goals still attainable)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927CC26-9EF3-6E45-8A31-728A9A6E154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043823" y="2486695"/>
          <a:ext cx="5664104" cy="9683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99149">
                  <a:extLst>
                    <a:ext uri="{9D8B030D-6E8A-4147-A177-3AD203B41FA5}">
                      <a16:colId xmlns:a16="http://schemas.microsoft.com/office/drawing/2014/main" val="4056677806"/>
                    </a:ext>
                  </a:extLst>
                </a:gridCol>
                <a:gridCol w="966492">
                  <a:extLst>
                    <a:ext uri="{9D8B030D-6E8A-4147-A177-3AD203B41FA5}">
                      <a16:colId xmlns:a16="http://schemas.microsoft.com/office/drawing/2014/main" val="3010449415"/>
                    </a:ext>
                  </a:extLst>
                </a:gridCol>
                <a:gridCol w="1132821">
                  <a:extLst>
                    <a:ext uri="{9D8B030D-6E8A-4147-A177-3AD203B41FA5}">
                      <a16:colId xmlns:a16="http://schemas.microsoft.com/office/drawing/2014/main" val="3039562428"/>
                    </a:ext>
                  </a:extLst>
                </a:gridCol>
                <a:gridCol w="1132821">
                  <a:extLst>
                    <a:ext uri="{9D8B030D-6E8A-4147-A177-3AD203B41FA5}">
                      <a16:colId xmlns:a16="http://schemas.microsoft.com/office/drawing/2014/main" val="579241727"/>
                    </a:ext>
                  </a:extLst>
                </a:gridCol>
                <a:gridCol w="1132821">
                  <a:extLst>
                    <a:ext uri="{9D8B030D-6E8A-4147-A177-3AD203B41FA5}">
                      <a16:colId xmlns:a16="http://schemas.microsoft.com/office/drawing/2014/main" val="4062849636"/>
                    </a:ext>
                  </a:extLst>
                </a:gridCol>
              </a:tblGrid>
              <a:tr h="3227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photon flux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>
                          <a:effectLst/>
                        </a:rPr>
                        <a:t>MF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>
                          <a:effectLst/>
                        </a:rPr>
                        <a:t>SRC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>
                          <a:effectLst/>
                        </a:rPr>
                        <a:t>MF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SRC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37451701"/>
                  </a:ext>
                </a:extLst>
              </a:tr>
              <a:tr h="3227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2x10</a:t>
                      </a:r>
                      <a:r>
                        <a:rPr lang="en-US" sz="2000" u="none" strike="noStrike" baseline="30000" dirty="0">
                          <a:effectLst/>
                        </a:rPr>
                        <a:t>7</a:t>
                      </a:r>
                      <a:endParaRPr lang="en-US" sz="20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13600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750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57000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3000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0244418"/>
                  </a:ext>
                </a:extLst>
              </a:tr>
              <a:tr h="3227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1x10</a:t>
                      </a:r>
                      <a:r>
                        <a:rPr lang="en-US" sz="2000" u="none" strike="noStrike" baseline="30000" dirty="0">
                          <a:effectLst/>
                        </a:rPr>
                        <a:t>7</a:t>
                      </a:r>
                      <a:endParaRPr lang="en-US" sz="20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6800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375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28500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1500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6454769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B4BD6B3-979A-A84E-9404-5EDF9C194083}"/>
              </a:ext>
            </a:extLst>
          </p:cNvPr>
          <p:cNvSpPr txBox="1"/>
          <p:nvPr/>
        </p:nvSpPr>
        <p:spPr>
          <a:xfrm>
            <a:off x="4861630" y="1848736"/>
            <a:ext cx="3280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Low XS                            High XS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ED265EF-0CF4-1349-9A45-7EBBB343B32B}"/>
              </a:ext>
            </a:extLst>
          </p:cNvPr>
          <p:cNvSpPr/>
          <p:nvPr/>
        </p:nvSpPr>
        <p:spPr>
          <a:xfrm>
            <a:off x="4592117" y="2127276"/>
            <a:ext cx="1479892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l-GR" dirty="0"/>
              <a:t>γ</a:t>
            </a:r>
            <a:r>
              <a:rPr lang="en-US" dirty="0"/>
              <a:t> + n </a:t>
            </a:r>
            <a:r>
              <a:rPr lang="en-US" dirty="0">
                <a:sym typeface="Wingdings"/>
              </a:rPr>
              <a:t> </a:t>
            </a:r>
            <a:r>
              <a:rPr lang="en-US" dirty="0"/>
              <a:t>π</a:t>
            </a:r>
            <a:r>
              <a:rPr lang="en-US" baseline="30000" dirty="0"/>
              <a:t>-</a:t>
            </a:r>
            <a:r>
              <a:rPr lang="en-US" dirty="0"/>
              <a:t> + p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2AC1FB-773E-DA49-94D1-62C55BE7FE54}"/>
              </a:ext>
            </a:extLst>
          </p:cNvPr>
          <p:cNvSpPr/>
          <p:nvPr/>
        </p:nvSpPr>
        <p:spPr>
          <a:xfrm>
            <a:off x="6825897" y="2145063"/>
            <a:ext cx="1468671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l-GR" dirty="0"/>
              <a:t>γ</a:t>
            </a:r>
            <a:r>
              <a:rPr lang="en-US" dirty="0"/>
              <a:t> + n </a:t>
            </a:r>
            <a:r>
              <a:rPr lang="en-US" dirty="0">
                <a:sym typeface="Wingdings"/>
              </a:rPr>
              <a:t> </a:t>
            </a:r>
            <a:r>
              <a:rPr lang="en-US" dirty="0" err="1"/>
              <a:t>ρ</a:t>
            </a:r>
            <a:r>
              <a:rPr lang="en-US" baseline="30000" dirty="0"/>
              <a:t>-</a:t>
            </a:r>
            <a:r>
              <a:rPr lang="en-US" dirty="0"/>
              <a:t> + 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4DA8DCF-35F7-CB42-8584-47A70BFB1E14}"/>
              </a:ext>
            </a:extLst>
          </p:cNvPr>
          <p:cNvSpPr txBox="1"/>
          <p:nvPr/>
        </p:nvSpPr>
        <p:spPr>
          <a:xfrm>
            <a:off x="5073041" y="3496085"/>
            <a:ext cx="23465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MF</a:t>
            </a:r>
            <a:r>
              <a:rPr lang="en-US" dirty="0"/>
              <a:t> = mean field</a:t>
            </a:r>
          </a:p>
          <a:p>
            <a:pPr algn="ctr"/>
            <a:r>
              <a:rPr lang="en-US" b="1" dirty="0"/>
              <a:t>SRC</a:t>
            </a:r>
            <a:r>
              <a:rPr lang="en-US" dirty="0"/>
              <a:t> = short-range pairs</a:t>
            </a:r>
          </a:p>
        </p:txBody>
      </p:sp>
    </p:spTree>
    <p:extLst>
      <p:ext uri="{BB962C8B-B14F-4D97-AF65-F5344CB8AC3E}">
        <p14:creationId xmlns:p14="http://schemas.microsoft.com/office/powerpoint/2010/main" val="26375656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4B5A4C3-EFEF-3A45-84AD-981D6789C849}"/>
              </a:ext>
            </a:extLst>
          </p:cNvPr>
          <p:cNvSpPr txBox="1"/>
          <p:nvPr/>
        </p:nvSpPr>
        <p:spPr>
          <a:xfrm>
            <a:off x="501041" y="350729"/>
            <a:ext cx="708533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Energy loss in Carbon foil targets: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3 cm vertex resolution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8 foil targets (total is 7% rad length, 1.9 cm total), each is 0.24 cm thick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100MeV-&gt; 6.488 MeV cm2/g, 2 g/cm3-&gt; E loss of 13 MeV/cm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For 100 MeV proton (p=430 MeV/c):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At thickness, 3 MeV loss per C foil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At 150 </a:t>
            </a:r>
            <a:r>
              <a:rPr lang="en-US" dirty="0" err="1"/>
              <a:t>deg</a:t>
            </a:r>
            <a:r>
              <a:rPr lang="en-US" dirty="0"/>
              <a:t>, 3.6 MeV loss per C foil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C76BA6-585F-834B-883E-BE9237A15D04}"/>
              </a:ext>
            </a:extLst>
          </p:cNvPr>
          <p:cNvSpPr txBox="1"/>
          <p:nvPr/>
        </p:nvSpPr>
        <p:spPr>
          <a:xfrm>
            <a:off x="501041" y="3171173"/>
            <a:ext cx="682751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Effects of Al shielding around </a:t>
            </a:r>
            <a:r>
              <a:rPr lang="en-US" u="sng" dirty="0" err="1"/>
              <a:t>cryo</a:t>
            </a:r>
            <a:r>
              <a:rPr lang="en-US" u="sng" dirty="0"/>
              <a:t> target cell: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Thickness is 0.5mm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100 MeV -&gt; 5.678 MeV cm2/g , 2.71 g/cm3-&gt;E loss of 15.4 MeV/cm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For 100 MeV proton (p=430 MeV/c):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At thickness, 0.77 MeV loss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At 150 </a:t>
            </a:r>
            <a:r>
              <a:rPr lang="en-US" dirty="0" err="1"/>
              <a:t>deg</a:t>
            </a:r>
            <a:r>
              <a:rPr lang="en-US" dirty="0"/>
              <a:t>, 0.89 MeV loss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1ABBBCD-327B-2145-924F-B2D9FCD62B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202" r="25021" b="14989"/>
          <a:stretch/>
        </p:blipFill>
        <p:spPr>
          <a:xfrm>
            <a:off x="8361773" y="2360144"/>
            <a:ext cx="2993721" cy="256535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E0AEBBC-A188-924D-9A0A-09C32B096300}"/>
              </a:ext>
            </a:extLst>
          </p:cNvPr>
          <p:cNvSpPr txBox="1"/>
          <p:nvPr/>
        </p:nvSpPr>
        <p:spPr>
          <a:xfrm>
            <a:off x="8119468" y="2013728"/>
            <a:ext cx="3676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Angular distribution of recoil nucleon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0D6795-0A4B-FD45-8398-6773EEDB37FC}"/>
              </a:ext>
            </a:extLst>
          </p:cNvPr>
          <p:cNvSpPr txBox="1"/>
          <p:nvPr/>
        </p:nvSpPr>
        <p:spPr>
          <a:xfrm>
            <a:off x="501041" y="5110619"/>
            <a:ext cx="4669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Al shielding not a problem for recoiling proton!</a:t>
            </a:r>
          </a:p>
        </p:txBody>
      </p:sp>
    </p:spTree>
    <p:extLst>
      <p:ext uri="{BB962C8B-B14F-4D97-AF65-F5344CB8AC3E}">
        <p14:creationId xmlns:p14="http://schemas.microsoft.com/office/powerpoint/2010/main" val="18854653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101A1A4-39C1-2E48-A9CF-52183214CA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853" b="11401"/>
          <a:stretch/>
        </p:blipFill>
        <p:spPr>
          <a:xfrm>
            <a:off x="1465544" y="1139335"/>
            <a:ext cx="8108244" cy="532409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E60B645-65C8-5042-9625-9460BCCAAB58}"/>
              </a:ext>
            </a:extLst>
          </p:cNvPr>
          <p:cNvSpPr txBox="1"/>
          <p:nvPr/>
        </p:nvSpPr>
        <p:spPr>
          <a:xfrm>
            <a:off x="1916067" y="770003"/>
            <a:ext cx="7758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Acceptance and Efficiency for recoil protons in </a:t>
            </a:r>
            <a:r>
              <a:rPr lang="en-US" dirty="0" err="1"/>
              <a:t>GlueX</a:t>
            </a:r>
            <a:r>
              <a:rPr lang="en-US" dirty="0"/>
              <a:t> at different vertex locations</a:t>
            </a:r>
          </a:p>
        </p:txBody>
      </p:sp>
    </p:spTree>
    <p:extLst>
      <p:ext uri="{BB962C8B-B14F-4D97-AF65-F5344CB8AC3E}">
        <p14:creationId xmlns:p14="http://schemas.microsoft.com/office/powerpoint/2010/main" val="1954797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1E19B51-BB1E-7A4A-BC88-DBD05465CB59}"/>
              </a:ext>
            </a:extLst>
          </p:cNvPr>
          <p:cNvSpPr/>
          <p:nvPr/>
        </p:nvSpPr>
        <p:spPr>
          <a:xfrm>
            <a:off x="793314" y="432086"/>
            <a:ext cx="10066752" cy="7640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CC91E35-A65B-8045-AC42-543C3376C6FA}"/>
              </a:ext>
            </a:extLst>
          </p:cNvPr>
          <p:cNvSpPr/>
          <p:nvPr/>
        </p:nvSpPr>
        <p:spPr>
          <a:xfrm>
            <a:off x="793315" y="432086"/>
            <a:ext cx="10066751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Charge 1: What are the running conditions for the experiment? Please state clearly the target and beamline configurations and operation.</a:t>
            </a:r>
          </a:p>
          <a:p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GlueX</a:t>
            </a:r>
            <a:r>
              <a:rPr lang="en-US" sz="2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in standard configuration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diamond radiator (standard 2x10</a:t>
            </a:r>
            <a:r>
              <a:rPr lang="en-US" sz="2200" baseline="30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-4</a:t>
            </a:r>
            <a:r>
              <a:rPr lang="en-US" sz="2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X</a:t>
            </a:r>
            <a:r>
              <a:rPr lang="en-US" sz="2200" baseline="-25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0</a:t>
            </a:r>
            <a:r>
              <a:rPr lang="en-US" sz="2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coherent peak at approximately 9 GeV (energy range 8.4 - 9.1 GeV)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2x10</a:t>
            </a:r>
            <a:r>
              <a:rPr lang="en-US" sz="2200" baseline="30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7</a:t>
            </a:r>
            <a:r>
              <a:rPr lang="en-US" sz="2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photons/s flux, beam current 140 </a:t>
            </a:r>
            <a:r>
              <a:rPr lang="en-US" sz="22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nA</a:t>
            </a: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1E75CE-2855-884E-AB7C-781473CB53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296" y="2607341"/>
            <a:ext cx="6394692" cy="35432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17D67A8-F5B6-0F44-83E4-36232660DA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779" y="3536571"/>
            <a:ext cx="4854344" cy="302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535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DA4735F-BE2F-AD48-B2C0-FFE99E588F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077"/>
          <a:stretch/>
        </p:blipFill>
        <p:spPr>
          <a:xfrm>
            <a:off x="288099" y="1333836"/>
            <a:ext cx="11213034" cy="285915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1924130-D5B9-E74B-A0B3-419741873A1C}"/>
              </a:ext>
            </a:extLst>
          </p:cNvPr>
          <p:cNvSpPr txBox="1"/>
          <p:nvPr/>
        </p:nvSpPr>
        <p:spPr>
          <a:xfrm>
            <a:off x="288099" y="200416"/>
            <a:ext cx="44793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Standard Hall D photon beam line:</a:t>
            </a:r>
          </a:p>
        </p:txBody>
      </p:sp>
    </p:spTree>
    <p:extLst>
      <p:ext uri="{BB962C8B-B14F-4D97-AF65-F5344CB8AC3E}">
        <p14:creationId xmlns:p14="http://schemas.microsoft.com/office/powerpoint/2010/main" val="3131511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AB268034-B7E2-314A-AB1C-6CC54538F638}"/>
              </a:ext>
            </a:extLst>
          </p:cNvPr>
          <p:cNvSpPr txBox="1"/>
          <p:nvPr/>
        </p:nvSpPr>
        <p:spPr>
          <a:xfrm>
            <a:off x="225469" y="324325"/>
            <a:ext cx="58321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Coherent Bremsstrahlung on standard diamond crystal wafer</a:t>
            </a:r>
          </a:p>
          <a:p>
            <a:r>
              <a:rPr lang="en-US" dirty="0"/>
              <a:t>Collimation -&gt; coherent peak at 8.4-9 GeV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520E30E-374F-3645-8C46-2D9CC8A654CA}"/>
              </a:ext>
            </a:extLst>
          </p:cNvPr>
          <p:cNvSpPr txBox="1"/>
          <p:nvPr/>
        </p:nvSpPr>
        <p:spPr>
          <a:xfrm>
            <a:off x="2928953" y="1580293"/>
            <a:ext cx="22502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Standard </a:t>
            </a:r>
            <a:r>
              <a:rPr lang="en-US" dirty="0" err="1"/>
              <a:t>GlueX</a:t>
            </a:r>
            <a:r>
              <a:rPr lang="en-US" dirty="0"/>
              <a:t> target</a:t>
            </a:r>
          </a:p>
          <a:p>
            <a:pPr algn="ctr"/>
            <a:r>
              <a:rPr lang="en-US" dirty="0"/>
              <a:t> is 30cm LH2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538D07A-FD1A-D948-939D-2372499D1B8A}"/>
              </a:ext>
            </a:extLst>
          </p:cNvPr>
          <p:cNvGrpSpPr/>
          <p:nvPr/>
        </p:nvGrpSpPr>
        <p:grpSpPr>
          <a:xfrm>
            <a:off x="1263028" y="1580293"/>
            <a:ext cx="7083481" cy="3924896"/>
            <a:chOff x="787038" y="2933104"/>
            <a:chExt cx="7083481" cy="392489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1484A8D-7D66-644B-A18C-F355A51FEB2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7038" y="2933104"/>
              <a:ext cx="7083481" cy="3924896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68172C0-3B10-E54A-AEC9-9DF63964AA44}"/>
                </a:ext>
              </a:extLst>
            </p:cNvPr>
            <p:cNvSpPr txBox="1"/>
            <p:nvPr/>
          </p:nvSpPr>
          <p:spPr>
            <a:xfrm>
              <a:off x="3272264" y="3668295"/>
              <a:ext cx="118609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/>
                <a:t>start counter 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9C27175-EA9A-074B-AF6C-635D057D384D}"/>
                </a:ext>
              </a:extLst>
            </p:cNvPr>
            <p:cNvCxnSpPr>
              <a:cxnSpLocks/>
            </p:cNvCxnSpPr>
            <p:nvPr/>
          </p:nvCxnSpPr>
          <p:spPr>
            <a:xfrm>
              <a:off x="4108537" y="3994321"/>
              <a:ext cx="1189444" cy="90123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54FC6013-5517-354E-A037-F64DB86D8306}"/>
              </a:ext>
            </a:extLst>
          </p:cNvPr>
          <p:cNvSpPr txBox="1"/>
          <p:nvPr/>
        </p:nvSpPr>
        <p:spPr>
          <a:xfrm>
            <a:off x="8963293" y="2226624"/>
            <a:ext cx="291765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Hadrons: </a:t>
            </a:r>
            <a:r>
              <a:rPr lang="en-US" sz="2400" dirty="0" err="1"/>
              <a:t>σ</a:t>
            </a:r>
            <a:r>
              <a:rPr lang="en-US" sz="2400" baseline="-25000" dirty="0" err="1"/>
              <a:t>p</a:t>
            </a:r>
            <a:r>
              <a:rPr lang="en-US" sz="2400" dirty="0"/>
              <a:t>/p ∼ 1-3%</a:t>
            </a:r>
          </a:p>
          <a:p>
            <a:pPr algn="ctr"/>
            <a:r>
              <a:rPr lang="en-US" sz="2400" dirty="0"/>
              <a:t>𝛾: </a:t>
            </a:r>
            <a:r>
              <a:rPr lang="en-US" sz="2400" dirty="0" err="1"/>
              <a:t>σ</a:t>
            </a:r>
            <a:r>
              <a:rPr lang="en-US" sz="2400" baseline="-25000" dirty="0" err="1"/>
              <a:t>E</a:t>
            </a:r>
            <a:r>
              <a:rPr lang="en-US" sz="2400" dirty="0"/>
              <a:t>/E ∼ 6%/√E⊕2%</a:t>
            </a:r>
          </a:p>
          <a:p>
            <a:pPr algn="ctr"/>
            <a:r>
              <a:rPr lang="en-US" sz="2400" dirty="0"/>
              <a:t>Acceptance 1°-20°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CF55101-6BB6-BD47-9398-67EB38CA5179}"/>
              </a:ext>
            </a:extLst>
          </p:cNvPr>
          <p:cNvSpPr txBox="1"/>
          <p:nvPr/>
        </p:nvSpPr>
        <p:spPr>
          <a:xfrm>
            <a:off x="6819248" y="5320523"/>
            <a:ext cx="3937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2.2 T solenoid provides field for tracking</a:t>
            </a:r>
          </a:p>
        </p:txBody>
      </p:sp>
    </p:spTree>
    <p:extLst>
      <p:ext uri="{BB962C8B-B14F-4D97-AF65-F5344CB8AC3E}">
        <p14:creationId xmlns:p14="http://schemas.microsoft.com/office/powerpoint/2010/main" val="7090266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DA46066-5FF8-1140-A478-80A9C51B91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3612090"/>
              </p:ext>
            </p:extLst>
          </p:nvPr>
        </p:nvGraphicFramePr>
        <p:xfrm>
          <a:off x="967371" y="1914180"/>
          <a:ext cx="4166102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90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70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5036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/>
                        <a:t>Exclusive</a:t>
                      </a:r>
                      <a:r>
                        <a:rPr lang="en-US" sz="2000" baseline="0" dirty="0"/>
                        <a:t> Proton Reactions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/>
                        <a:t>Exclusive</a:t>
                      </a:r>
                      <a:r>
                        <a:rPr lang="en-US" sz="2000" baseline="0" dirty="0"/>
                        <a:t> Neutron Reactions</a:t>
                      </a:r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5735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dirty="0">
                          <a:sym typeface="Wingdings"/>
                        </a:rPr>
                        <a:t>γ</a:t>
                      </a:r>
                      <a:r>
                        <a:rPr lang="en-US" sz="2000" dirty="0">
                          <a:sym typeface="Wingdings"/>
                        </a:rPr>
                        <a:t> + p  π</a:t>
                      </a:r>
                      <a:r>
                        <a:rPr lang="en-US" sz="2000" baseline="30000" dirty="0">
                          <a:sym typeface="Wingdings"/>
                        </a:rPr>
                        <a:t>0</a:t>
                      </a:r>
                      <a:r>
                        <a:rPr lang="en-US" sz="2000" dirty="0">
                          <a:sym typeface="Wingdings"/>
                        </a:rPr>
                        <a:t> + p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l-GR" sz="2000" dirty="0"/>
                        <a:t>γ</a:t>
                      </a:r>
                      <a:r>
                        <a:rPr lang="en-US" sz="2000" dirty="0"/>
                        <a:t> + n </a:t>
                      </a:r>
                      <a:r>
                        <a:rPr lang="en-US" sz="2000" dirty="0">
                          <a:sym typeface="Wingdings"/>
                        </a:rPr>
                        <a:t> </a:t>
                      </a:r>
                      <a:r>
                        <a:rPr lang="en-US" sz="2000" dirty="0"/>
                        <a:t>π</a:t>
                      </a:r>
                      <a:r>
                        <a:rPr lang="en-US" sz="2000" baseline="30000" dirty="0"/>
                        <a:t>-</a:t>
                      </a:r>
                      <a:r>
                        <a:rPr lang="en-US" sz="2000" dirty="0"/>
                        <a:t> + p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5735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dirty="0"/>
                        <a:t>γ</a:t>
                      </a:r>
                      <a:r>
                        <a:rPr lang="en-US" sz="2000" dirty="0"/>
                        <a:t> +</a:t>
                      </a:r>
                      <a:r>
                        <a:rPr lang="en-US" sz="2000" baseline="0" dirty="0"/>
                        <a:t> p </a:t>
                      </a:r>
                      <a:r>
                        <a:rPr lang="en-US" sz="2000" baseline="0" dirty="0">
                          <a:sym typeface="Wingdings"/>
                        </a:rPr>
                        <a:t> </a:t>
                      </a:r>
                      <a:r>
                        <a:rPr lang="en-US" sz="2000" dirty="0"/>
                        <a:t>π</a:t>
                      </a:r>
                      <a:r>
                        <a:rPr lang="en-US" sz="2000" baseline="30000" dirty="0"/>
                        <a:t>-</a:t>
                      </a:r>
                      <a:r>
                        <a:rPr lang="en-US" sz="2000" dirty="0"/>
                        <a:t> + </a:t>
                      </a:r>
                      <a:r>
                        <a:rPr lang="en-US" sz="2000" dirty="0" err="1"/>
                        <a:t>Δ</a:t>
                      </a:r>
                      <a:r>
                        <a:rPr lang="en-US" sz="2000" baseline="30000" dirty="0"/>
                        <a:t>++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dirty="0"/>
                        <a:t>γ</a:t>
                      </a:r>
                      <a:r>
                        <a:rPr lang="en-US" sz="2000" dirty="0"/>
                        <a:t> + n </a:t>
                      </a:r>
                      <a:r>
                        <a:rPr lang="en-US" sz="2000" dirty="0">
                          <a:sym typeface="Wingdings"/>
                        </a:rPr>
                        <a:t> </a:t>
                      </a:r>
                      <a:r>
                        <a:rPr lang="en-US" sz="2000" dirty="0"/>
                        <a:t>π</a:t>
                      </a:r>
                      <a:r>
                        <a:rPr lang="en-US" sz="2000" baseline="30000" dirty="0"/>
                        <a:t>-</a:t>
                      </a:r>
                      <a:r>
                        <a:rPr lang="en-US" sz="2000" dirty="0"/>
                        <a:t> + </a:t>
                      </a:r>
                      <a:r>
                        <a:rPr lang="en-US" sz="2000" dirty="0" err="1"/>
                        <a:t>Δ</a:t>
                      </a:r>
                      <a:r>
                        <a:rPr lang="en-US" sz="2000" baseline="30000" dirty="0"/>
                        <a:t>+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5735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dirty="0"/>
                        <a:t>γ</a:t>
                      </a:r>
                      <a:r>
                        <a:rPr lang="en-US" sz="2000" dirty="0"/>
                        <a:t> +</a:t>
                      </a:r>
                      <a:r>
                        <a:rPr lang="en-US" sz="2000" baseline="0" dirty="0"/>
                        <a:t> p </a:t>
                      </a:r>
                      <a:r>
                        <a:rPr lang="en-US" sz="2000" baseline="0" dirty="0">
                          <a:sym typeface="Wingdings"/>
                        </a:rPr>
                        <a:t> ρ</a:t>
                      </a:r>
                      <a:r>
                        <a:rPr lang="en-US" sz="2000" baseline="30000" dirty="0">
                          <a:sym typeface="Wingdings"/>
                        </a:rPr>
                        <a:t>0</a:t>
                      </a:r>
                      <a:r>
                        <a:rPr lang="en-US" sz="2000" baseline="0" dirty="0">
                          <a:sym typeface="Wingdings"/>
                        </a:rPr>
                        <a:t> + p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l-GR" sz="2000" dirty="0"/>
                        <a:t>γ</a:t>
                      </a:r>
                      <a:r>
                        <a:rPr lang="en-US" sz="2000" dirty="0"/>
                        <a:t> + n </a:t>
                      </a:r>
                      <a:r>
                        <a:rPr lang="en-US" sz="2000" dirty="0">
                          <a:sym typeface="Wingdings"/>
                        </a:rPr>
                        <a:t> </a:t>
                      </a:r>
                      <a:r>
                        <a:rPr lang="en-US" sz="2000" dirty="0" err="1"/>
                        <a:t>ρ</a:t>
                      </a:r>
                      <a:r>
                        <a:rPr lang="en-US" sz="2000" baseline="30000" dirty="0"/>
                        <a:t>-</a:t>
                      </a:r>
                      <a:r>
                        <a:rPr lang="en-US" sz="2000" dirty="0"/>
                        <a:t> + p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5735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dirty="0"/>
                        <a:t>γ</a:t>
                      </a:r>
                      <a:r>
                        <a:rPr lang="en-US" sz="2000" dirty="0"/>
                        <a:t> +</a:t>
                      </a:r>
                      <a:r>
                        <a:rPr lang="en-US" sz="2000" baseline="0" dirty="0"/>
                        <a:t> p </a:t>
                      </a:r>
                      <a:r>
                        <a:rPr lang="en-US" sz="2000" baseline="0" dirty="0">
                          <a:sym typeface="Wingdings"/>
                        </a:rPr>
                        <a:t> K</a:t>
                      </a:r>
                      <a:r>
                        <a:rPr lang="en-US" sz="2000" baseline="30000" dirty="0">
                          <a:sym typeface="Wingdings"/>
                        </a:rPr>
                        <a:t>+</a:t>
                      </a:r>
                      <a:r>
                        <a:rPr lang="en-US" sz="2000" baseline="0" dirty="0">
                          <a:sym typeface="Wingdings"/>
                        </a:rPr>
                        <a:t> + Λ</a:t>
                      </a:r>
                      <a:r>
                        <a:rPr lang="en-US" sz="2000" baseline="30000" dirty="0">
                          <a:sym typeface="Wingdings"/>
                        </a:rPr>
                        <a:t>0</a:t>
                      </a:r>
                      <a:endParaRPr lang="en-US" sz="2000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l-GR" sz="2000" dirty="0"/>
                        <a:t>γ</a:t>
                      </a:r>
                      <a:r>
                        <a:rPr lang="en-US" sz="2000" dirty="0"/>
                        <a:t> + n </a:t>
                      </a:r>
                      <a:r>
                        <a:rPr lang="en-US" sz="2000" dirty="0">
                          <a:sym typeface="Wingdings"/>
                        </a:rPr>
                        <a:t> K</a:t>
                      </a:r>
                      <a:r>
                        <a:rPr lang="en-US" sz="2000" baseline="30000" dirty="0">
                          <a:sym typeface="Wingdings"/>
                        </a:rPr>
                        <a:t>0</a:t>
                      </a:r>
                      <a:r>
                        <a:rPr lang="en-US" sz="2000" baseline="0" dirty="0">
                          <a:sym typeface="Wingdings"/>
                        </a:rPr>
                        <a:t> + </a:t>
                      </a:r>
                      <a:r>
                        <a:rPr lang="en-US" sz="2000" dirty="0"/>
                        <a:t>Λ</a:t>
                      </a:r>
                      <a:r>
                        <a:rPr lang="en-US" sz="2000" baseline="30000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5735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dirty="0"/>
                        <a:t>γ</a:t>
                      </a:r>
                      <a:r>
                        <a:rPr lang="en-US" sz="2000" dirty="0"/>
                        <a:t> +</a:t>
                      </a:r>
                      <a:r>
                        <a:rPr lang="en-US" sz="2000" baseline="0" dirty="0"/>
                        <a:t> p </a:t>
                      </a:r>
                      <a:r>
                        <a:rPr lang="en-US" sz="2000" baseline="0" dirty="0">
                          <a:sym typeface="Wingdings"/>
                        </a:rPr>
                        <a:t> K</a:t>
                      </a:r>
                      <a:r>
                        <a:rPr lang="en-US" sz="2000" baseline="30000" dirty="0">
                          <a:sym typeface="Wingdings"/>
                        </a:rPr>
                        <a:t>+</a:t>
                      </a:r>
                      <a:r>
                        <a:rPr lang="en-US" sz="2000" baseline="0" dirty="0">
                          <a:sym typeface="Wingdings"/>
                        </a:rPr>
                        <a:t> + Σ</a:t>
                      </a:r>
                      <a:r>
                        <a:rPr lang="en-US" sz="2000" baseline="30000" dirty="0">
                          <a:sym typeface="Wingdings"/>
                        </a:rPr>
                        <a:t>0</a:t>
                      </a:r>
                      <a:endParaRPr lang="en-US" sz="2000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dirty="0"/>
                        <a:t>γ</a:t>
                      </a:r>
                      <a:r>
                        <a:rPr lang="en-US" sz="2000" dirty="0"/>
                        <a:t> + n </a:t>
                      </a:r>
                      <a:r>
                        <a:rPr lang="en-US" sz="2000" dirty="0">
                          <a:sym typeface="Wingdings"/>
                        </a:rPr>
                        <a:t> K</a:t>
                      </a:r>
                      <a:r>
                        <a:rPr lang="en-US" sz="2000" baseline="30000" dirty="0">
                          <a:sym typeface="Wingdings"/>
                        </a:rPr>
                        <a:t>0</a:t>
                      </a:r>
                      <a:r>
                        <a:rPr lang="en-US" sz="2000" dirty="0">
                          <a:sym typeface="Wingdings"/>
                        </a:rPr>
                        <a:t> + </a:t>
                      </a:r>
                      <a:r>
                        <a:rPr lang="en-US" sz="2000" dirty="0"/>
                        <a:t>Σ</a:t>
                      </a:r>
                      <a:r>
                        <a:rPr lang="en-US" sz="2000" baseline="30000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5735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dirty="0"/>
                        <a:t>γ</a:t>
                      </a:r>
                      <a:r>
                        <a:rPr lang="en-US" sz="2000" dirty="0"/>
                        <a:t> +</a:t>
                      </a:r>
                      <a:r>
                        <a:rPr lang="en-US" sz="2000" baseline="0" dirty="0"/>
                        <a:t> p </a:t>
                      </a:r>
                      <a:r>
                        <a:rPr lang="en-US" sz="2000" baseline="0" dirty="0">
                          <a:sym typeface="Wingdings"/>
                        </a:rPr>
                        <a:t> </a:t>
                      </a:r>
                      <a:r>
                        <a:rPr lang="en-US" sz="2000" baseline="0" dirty="0" err="1">
                          <a:sym typeface="Wingdings"/>
                        </a:rPr>
                        <a:t>ω</a:t>
                      </a:r>
                      <a:r>
                        <a:rPr lang="en-US" sz="2000" baseline="0" dirty="0">
                          <a:sym typeface="Wingdings"/>
                        </a:rPr>
                        <a:t> + p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/>
                        <a:t>x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5735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dirty="0"/>
                        <a:t>γ</a:t>
                      </a:r>
                      <a:r>
                        <a:rPr lang="en-US" sz="2000" dirty="0"/>
                        <a:t> +</a:t>
                      </a:r>
                      <a:r>
                        <a:rPr lang="en-US" sz="2000" baseline="0" dirty="0"/>
                        <a:t> p </a:t>
                      </a:r>
                      <a:r>
                        <a:rPr lang="en-US" sz="2000" baseline="0" dirty="0">
                          <a:sym typeface="Wingdings"/>
                        </a:rPr>
                        <a:t> </a:t>
                      </a:r>
                      <a:r>
                        <a:rPr lang="en-US" sz="2000" baseline="0" dirty="0" err="1">
                          <a:sym typeface="Wingdings"/>
                        </a:rPr>
                        <a:t>φ</a:t>
                      </a:r>
                      <a:r>
                        <a:rPr lang="en-US" sz="2000" baseline="0" dirty="0">
                          <a:sym typeface="Wingdings"/>
                        </a:rPr>
                        <a:t> + p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dirty="0"/>
                        <a:t>x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5735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is-IS" sz="2000" dirty="0"/>
                        <a:t>…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is-IS" sz="2000" dirty="0"/>
                        <a:t>…</a:t>
                      </a:r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5604A18-ECAB-7248-944A-4480ABF69CCC}"/>
              </a:ext>
            </a:extLst>
          </p:cNvPr>
          <p:cNvSpPr txBox="1"/>
          <p:nvPr/>
        </p:nvSpPr>
        <p:spPr>
          <a:xfrm>
            <a:off x="3608165" y="845194"/>
            <a:ext cx="41093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Reminder: Physics observables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91D5E5E-9152-F349-9C79-3732E32B6F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9711717"/>
              </p:ext>
            </p:extLst>
          </p:nvPr>
        </p:nvGraphicFramePr>
        <p:xfrm>
          <a:off x="5662863" y="2825621"/>
          <a:ext cx="5593392" cy="11353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32232">
                  <a:extLst>
                    <a:ext uri="{9D8B030D-6E8A-4147-A177-3AD203B41FA5}">
                      <a16:colId xmlns:a16="http://schemas.microsoft.com/office/drawing/2014/main" val="3871464780"/>
                    </a:ext>
                  </a:extLst>
                </a:gridCol>
                <a:gridCol w="932232">
                  <a:extLst>
                    <a:ext uri="{9D8B030D-6E8A-4147-A177-3AD203B41FA5}">
                      <a16:colId xmlns:a16="http://schemas.microsoft.com/office/drawing/2014/main" val="1675263816"/>
                    </a:ext>
                  </a:extLst>
                </a:gridCol>
                <a:gridCol w="932232">
                  <a:extLst>
                    <a:ext uri="{9D8B030D-6E8A-4147-A177-3AD203B41FA5}">
                      <a16:colId xmlns:a16="http://schemas.microsoft.com/office/drawing/2014/main" val="1864447245"/>
                    </a:ext>
                  </a:extLst>
                </a:gridCol>
                <a:gridCol w="932232">
                  <a:extLst>
                    <a:ext uri="{9D8B030D-6E8A-4147-A177-3AD203B41FA5}">
                      <a16:colId xmlns:a16="http://schemas.microsoft.com/office/drawing/2014/main" val="3233122396"/>
                    </a:ext>
                  </a:extLst>
                </a:gridCol>
                <a:gridCol w="932232">
                  <a:extLst>
                    <a:ext uri="{9D8B030D-6E8A-4147-A177-3AD203B41FA5}">
                      <a16:colId xmlns:a16="http://schemas.microsoft.com/office/drawing/2014/main" val="4285458172"/>
                    </a:ext>
                  </a:extLst>
                </a:gridCol>
                <a:gridCol w="932232">
                  <a:extLst>
                    <a:ext uri="{9D8B030D-6E8A-4147-A177-3AD203B41FA5}">
                      <a16:colId xmlns:a16="http://schemas.microsoft.com/office/drawing/2014/main" val="3641702819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</a:rPr>
                        <a:t>Target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effectLst/>
                        </a:rPr>
                        <a:t>MF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effectLst/>
                        </a:rPr>
                        <a:t>SRC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effectLst/>
                        </a:rPr>
                        <a:t>MF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effectLst/>
                        </a:rPr>
                        <a:t>SRC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PAC days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94802417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>
                          <a:effectLst/>
                        </a:rPr>
                        <a:t>D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12240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675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51300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2700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4.5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3967669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>
                          <a:effectLst/>
                        </a:rPr>
                        <a:t>4He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1600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84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6800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350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41970696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</a:rPr>
                        <a:t>12C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5192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1633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21583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6417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82673811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DBE9511F-E329-FD40-98D1-46F10C4926A5}"/>
              </a:ext>
            </a:extLst>
          </p:cNvPr>
          <p:cNvSpPr txBox="1"/>
          <p:nvPr/>
        </p:nvSpPr>
        <p:spPr>
          <a:xfrm>
            <a:off x="7042598" y="2087344"/>
            <a:ext cx="36158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Low XS                    High XS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7E85AB3-5806-A443-B98C-B964E9E6EEA5}"/>
              </a:ext>
            </a:extLst>
          </p:cNvPr>
          <p:cNvSpPr/>
          <p:nvPr/>
        </p:nvSpPr>
        <p:spPr>
          <a:xfrm>
            <a:off x="6721758" y="2448117"/>
            <a:ext cx="16161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l-GR" sz="2000" dirty="0"/>
              <a:t>γ</a:t>
            </a:r>
            <a:r>
              <a:rPr lang="en-US" sz="2000" dirty="0"/>
              <a:t> + n </a:t>
            </a:r>
            <a:r>
              <a:rPr lang="en-US" sz="2000" dirty="0">
                <a:sym typeface="Wingdings"/>
              </a:rPr>
              <a:t> </a:t>
            </a:r>
            <a:r>
              <a:rPr lang="en-US" sz="2000" dirty="0"/>
              <a:t>π</a:t>
            </a:r>
            <a:r>
              <a:rPr lang="en-US" sz="2000" baseline="30000" dirty="0"/>
              <a:t>-</a:t>
            </a:r>
            <a:r>
              <a:rPr lang="en-US" sz="2000" dirty="0"/>
              <a:t> + p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36024D-BB6E-0A49-9708-07FF345F2D38}"/>
              </a:ext>
            </a:extLst>
          </p:cNvPr>
          <p:cNvSpPr/>
          <p:nvPr/>
        </p:nvSpPr>
        <p:spPr>
          <a:xfrm>
            <a:off x="8609907" y="2456289"/>
            <a:ext cx="16049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l-GR" sz="2000" dirty="0"/>
              <a:t>γ</a:t>
            </a:r>
            <a:r>
              <a:rPr lang="en-US" sz="2000" dirty="0"/>
              <a:t> + n </a:t>
            </a:r>
            <a:r>
              <a:rPr lang="en-US" sz="2000" dirty="0">
                <a:sym typeface="Wingdings"/>
              </a:rPr>
              <a:t> </a:t>
            </a:r>
            <a:r>
              <a:rPr lang="en-US" sz="2000" dirty="0" err="1"/>
              <a:t>ρ</a:t>
            </a:r>
            <a:r>
              <a:rPr lang="en-US" sz="2000" baseline="30000" dirty="0"/>
              <a:t>-</a:t>
            </a:r>
            <a:r>
              <a:rPr lang="en-US" sz="2000" dirty="0"/>
              <a:t> + p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2469E43-244C-2E40-89ED-2CB5B3961C40}"/>
              </a:ext>
            </a:extLst>
          </p:cNvPr>
          <p:cNvSpPr txBox="1"/>
          <p:nvPr/>
        </p:nvSpPr>
        <p:spPr>
          <a:xfrm>
            <a:off x="7491671" y="4059296"/>
            <a:ext cx="23465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MF</a:t>
            </a:r>
            <a:r>
              <a:rPr lang="en-US" dirty="0"/>
              <a:t> = mean field</a:t>
            </a:r>
          </a:p>
          <a:p>
            <a:pPr algn="ctr"/>
            <a:r>
              <a:rPr lang="en-US" b="1" dirty="0"/>
              <a:t>SRC</a:t>
            </a:r>
            <a:r>
              <a:rPr lang="en-US" dirty="0"/>
              <a:t> = short-range pairs</a:t>
            </a:r>
          </a:p>
        </p:txBody>
      </p:sp>
    </p:spTree>
    <p:extLst>
      <p:ext uri="{BB962C8B-B14F-4D97-AF65-F5344CB8AC3E}">
        <p14:creationId xmlns:p14="http://schemas.microsoft.com/office/powerpoint/2010/main" val="36834407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16B99C1-3D70-C44B-B3F3-04BA7E96BD0E}"/>
              </a:ext>
            </a:extLst>
          </p:cNvPr>
          <p:cNvSpPr txBox="1"/>
          <p:nvPr/>
        </p:nvSpPr>
        <p:spPr>
          <a:xfrm>
            <a:off x="4155179" y="391653"/>
            <a:ext cx="30349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Run Plan Summary: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020C21-01B8-4C41-A4FC-BBFCB6B91C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2414"/>
          <a:stretch/>
        </p:blipFill>
        <p:spPr>
          <a:xfrm>
            <a:off x="3182617" y="3219860"/>
            <a:ext cx="4918645" cy="273376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D3B3B1B-A85E-7E49-9B9E-FCB68C66EE1D}"/>
              </a:ext>
            </a:extLst>
          </p:cNvPr>
          <p:cNvSpPr txBox="1"/>
          <p:nvPr/>
        </p:nvSpPr>
        <p:spPr>
          <a:xfrm>
            <a:off x="4332028" y="1135912"/>
            <a:ext cx="26037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13 days data-taking</a:t>
            </a:r>
          </a:p>
          <a:p>
            <a:pPr algn="ctr"/>
            <a:r>
              <a:rPr lang="en-US" sz="2400" dirty="0"/>
              <a:t>+ 9 shifts overhead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29B31C-5802-5C44-8BDD-033C9694EF74}"/>
              </a:ext>
            </a:extLst>
          </p:cNvPr>
          <p:cNvSpPr txBox="1"/>
          <p:nvPr/>
        </p:nvSpPr>
        <p:spPr>
          <a:xfrm>
            <a:off x="3833423" y="2989027"/>
            <a:ext cx="3678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Targets: 12C foil, D, and 4He</a:t>
            </a:r>
          </a:p>
        </p:txBody>
      </p:sp>
    </p:spTree>
    <p:extLst>
      <p:ext uri="{BB962C8B-B14F-4D97-AF65-F5344CB8AC3E}">
        <p14:creationId xmlns:p14="http://schemas.microsoft.com/office/powerpoint/2010/main" val="26379639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6161742A-9542-524C-B4FE-A637570AF259}"/>
              </a:ext>
            </a:extLst>
          </p:cNvPr>
          <p:cNvSpPr txBox="1"/>
          <p:nvPr/>
        </p:nvSpPr>
        <p:spPr>
          <a:xfrm>
            <a:off x="4815290" y="163796"/>
            <a:ext cx="13644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Run Plan: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EC3D962-8169-F646-A20A-96059D63AF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7662921"/>
              </p:ext>
            </p:extLst>
          </p:nvPr>
        </p:nvGraphicFramePr>
        <p:xfrm>
          <a:off x="969369" y="625461"/>
          <a:ext cx="9707671" cy="5791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50723">
                  <a:extLst>
                    <a:ext uri="{9D8B030D-6E8A-4147-A177-3AD203B41FA5}">
                      <a16:colId xmlns:a16="http://schemas.microsoft.com/office/drawing/2014/main" val="1041782116"/>
                    </a:ext>
                  </a:extLst>
                </a:gridCol>
                <a:gridCol w="3569585">
                  <a:extLst>
                    <a:ext uri="{9D8B030D-6E8A-4147-A177-3AD203B41FA5}">
                      <a16:colId xmlns:a16="http://schemas.microsoft.com/office/drawing/2014/main" val="644382087"/>
                    </a:ext>
                  </a:extLst>
                </a:gridCol>
                <a:gridCol w="2015538">
                  <a:extLst>
                    <a:ext uri="{9D8B030D-6E8A-4147-A177-3AD203B41FA5}">
                      <a16:colId xmlns:a16="http://schemas.microsoft.com/office/drawing/2014/main" val="2562810608"/>
                    </a:ext>
                  </a:extLst>
                </a:gridCol>
                <a:gridCol w="1471825">
                  <a:extLst>
                    <a:ext uri="{9D8B030D-6E8A-4147-A177-3AD203B41FA5}">
                      <a16:colId xmlns:a16="http://schemas.microsoft.com/office/drawing/2014/main" val="3905134799"/>
                    </a:ext>
                  </a:extLst>
                </a:gridCol>
              </a:tblGrid>
              <a:tr h="27936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Condition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Scheduled Work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(Activities)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Total Time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Beam Conditions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0" marB="0"/>
                </a:tc>
                <a:extLst>
                  <a:ext uri="{0D108BD9-81ED-4DB2-BD59-A6C34878D82A}">
                    <a16:rowId xmlns:a16="http://schemas.microsoft.com/office/drawing/2014/main" val="4129899906"/>
                  </a:ext>
                </a:extLst>
              </a:tr>
              <a:tr h="13968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Pre-experiment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Install C target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3 shifts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no beam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0" marB="0"/>
                </a:tc>
                <a:extLst>
                  <a:ext uri="{0D108BD9-81ED-4DB2-BD59-A6C34878D82A}">
                    <a16:rowId xmlns:a16="http://schemas.microsoft.com/office/drawing/2014/main" val="2836240600"/>
                  </a:ext>
                </a:extLst>
              </a:tr>
              <a:tr h="122089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0" marB="0"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Disassemble beam pipe. Retract</a:t>
                      </a:r>
                    </a:p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target. Remove Start Counter</a:t>
                      </a:r>
                    </a:p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(ST). Remove vacuum</a:t>
                      </a:r>
                    </a:p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snout. Remove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GlueX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cell. Mount carbon foils</a:t>
                      </a:r>
                    </a:p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(survey). Attach vacuum</a:t>
                      </a:r>
                    </a:p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snout. Attach ST. Target in</a:t>
                      </a:r>
                    </a:p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place. Assemble beam</a:t>
                      </a:r>
                    </a:p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pipe. Pump vacuum.* Ramp</a:t>
                      </a:r>
                    </a:p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magnet*</a:t>
                      </a:r>
                    </a:p>
                  </a:txBody>
                  <a:tcPr marL="38851" marR="38851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 shift assembly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 shift for survey &amp; align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 shift for pumping vacuum*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0" marB="0"/>
                </a:tc>
                <a:extLst>
                  <a:ext uri="{0D108BD9-81ED-4DB2-BD59-A6C34878D82A}">
                    <a16:rowId xmlns:a16="http://schemas.microsoft.com/office/drawing/2014/main" val="694184212"/>
                  </a:ext>
                </a:extLst>
              </a:tr>
              <a:tr h="13968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Detector checkout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2.5 shifts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140 </a:t>
                      </a:r>
                      <a:r>
                        <a:rPr lang="en-US" sz="2000" dirty="0" err="1">
                          <a:effectLst/>
                        </a:rPr>
                        <a:t>nA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0" marB="0"/>
                </a:tc>
                <a:extLst>
                  <a:ext uri="{0D108BD9-81ED-4DB2-BD59-A6C34878D82A}">
                    <a16:rowId xmlns:a16="http://schemas.microsoft.com/office/drawing/2014/main" val="238458746"/>
                  </a:ext>
                </a:extLst>
              </a:tr>
              <a:tr h="67827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Establish typical  tagged photon beam,  check/calibrate sub-detectors, Trigger, and DAQ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(some tests can be done during pumping vacuum)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0" marB="0"/>
                </a:tc>
                <a:extLst>
                  <a:ext uri="{0D108BD9-81ED-4DB2-BD59-A6C34878D82A}">
                    <a16:rowId xmlns:a16="http://schemas.microsoft.com/office/drawing/2014/main" val="1205341927"/>
                  </a:ext>
                </a:extLst>
              </a:tr>
              <a:tr h="13968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Run with C target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</a:rPr>
                        <a:t>7 days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</a:rPr>
                        <a:t>140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</a:rPr>
                        <a:t>nA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0" marB="0"/>
                </a:tc>
                <a:extLst>
                  <a:ext uri="{0D108BD9-81ED-4DB2-BD59-A6C34878D82A}">
                    <a16:rowId xmlns:a16="http://schemas.microsoft.com/office/drawing/2014/main" val="2543158101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91860DB9-7C5F-C641-86C0-150DE95B78BA}"/>
              </a:ext>
            </a:extLst>
          </p:cNvPr>
          <p:cNvSpPr txBox="1"/>
          <p:nvPr/>
        </p:nvSpPr>
        <p:spPr>
          <a:xfrm>
            <a:off x="10677040" y="3521061"/>
            <a:ext cx="14196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*Hall in Beam Permit</a:t>
            </a:r>
          </a:p>
        </p:txBody>
      </p:sp>
    </p:spTree>
    <p:extLst>
      <p:ext uri="{BB962C8B-B14F-4D97-AF65-F5344CB8AC3E}">
        <p14:creationId xmlns:p14="http://schemas.microsoft.com/office/powerpoint/2010/main" val="41476582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699312D-8557-C64A-86E6-D3DEFA0655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852284"/>
              </p:ext>
            </p:extLst>
          </p:nvPr>
        </p:nvGraphicFramePr>
        <p:xfrm>
          <a:off x="951978" y="625461"/>
          <a:ext cx="9707671" cy="52459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50723">
                  <a:extLst>
                    <a:ext uri="{9D8B030D-6E8A-4147-A177-3AD203B41FA5}">
                      <a16:colId xmlns:a16="http://schemas.microsoft.com/office/drawing/2014/main" val="1041782116"/>
                    </a:ext>
                  </a:extLst>
                </a:gridCol>
                <a:gridCol w="3569585">
                  <a:extLst>
                    <a:ext uri="{9D8B030D-6E8A-4147-A177-3AD203B41FA5}">
                      <a16:colId xmlns:a16="http://schemas.microsoft.com/office/drawing/2014/main" val="644382087"/>
                    </a:ext>
                  </a:extLst>
                </a:gridCol>
                <a:gridCol w="2015538">
                  <a:extLst>
                    <a:ext uri="{9D8B030D-6E8A-4147-A177-3AD203B41FA5}">
                      <a16:colId xmlns:a16="http://schemas.microsoft.com/office/drawing/2014/main" val="2562810608"/>
                    </a:ext>
                  </a:extLst>
                </a:gridCol>
                <a:gridCol w="1471825">
                  <a:extLst>
                    <a:ext uri="{9D8B030D-6E8A-4147-A177-3AD203B41FA5}">
                      <a16:colId xmlns:a16="http://schemas.microsoft.com/office/drawing/2014/main" val="3905134799"/>
                    </a:ext>
                  </a:extLst>
                </a:gridCol>
              </a:tblGrid>
              <a:tr h="27936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Condition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Scheduled Work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(Activities)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Total Time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Beam Conditions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0" marB="0"/>
                </a:tc>
                <a:extLst>
                  <a:ext uri="{0D108BD9-81ED-4DB2-BD59-A6C34878D82A}">
                    <a16:rowId xmlns:a16="http://schemas.microsoft.com/office/drawing/2014/main" val="4129899906"/>
                  </a:ext>
                </a:extLst>
              </a:tr>
              <a:tr h="13968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Target change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Install liquid D target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5 shifts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no beam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0" marB="0"/>
                </a:tc>
                <a:extLst>
                  <a:ext uri="{0D108BD9-81ED-4DB2-BD59-A6C34878D82A}">
                    <a16:rowId xmlns:a16="http://schemas.microsoft.com/office/drawing/2014/main" val="103852919"/>
                  </a:ext>
                </a:extLst>
              </a:tr>
              <a:tr h="369150">
                <a:tc row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Ramp magnet down</a:t>
                      </a:r>
                    </a:p>
                  </a:txBody>
                  <a:tcPr marL="38851" marR="38851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shift</a:t>
                      </a:r>
                    </a:p>
                  </a:txBody>
                  <a:tcPr marL="38851" marR="3885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0" marB="0"/>
                </a:tc>
                <a:extLst>
                  <a:ext uri="{0D108BD9-81ED-4DB2-BD59-A6C34878D82A}">
                    <a16:rowId xmlns:a16="http://schemas.microsoft.com/office/drawing/2014/main" val="3584017493"/>
                  </a:ext>
                </a:extLst>
              </a:tr>
              <a:tr h="1220897"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Disassemble beam pipe.  Retract target.  Remove ST.  Remove vacuum snout.  Remove carbon foils.  Mount </a:t>
                      </a:r>
                      <a:r>
                        <a:rPr lang="en-US" sz="2000" dirty="0" err="1">
                          <a:effectLst/>
                        </a:rPr>
                        <a:t>GlueX</a:t>
                      </a:r>
                      <a:r>
                        <a:rPr lang="en-US" sz="2000" dirty="0">
                          <a:effectLst/>
                        </a:rPr>
                        <a:t> cell.  Survey. Mount heat shield (needed for helium).  Attach vacuum snout.  Attach ST.  Target in place.  Assemble beam pipe.  Pump vacuum*. Ramp magnet.*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 shift assembly 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 shift for survey &amp; alignment  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0" marB="0"/>
                </a:tc>
                <a:extLst>
                  <a:ext uri="{0D108BD9-81ED-4DB2-BD59-A6C34878D82A}">
                    <a16:rowId xmlns:a16="http://schemas.microsoft.com/office/drawing/2014/main" val="2044380408"/>
                  </a:ext>
                </a:extLst>
              </a:tr>
              <a:tr h="139684"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Ramp magnet.* Pump vacuum.*</a:t>
                      </a:r>
                    </a:p>
                  </a:txBody>
                  <a:tcPr marL="38851" marR="38851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1.5 shifts</a:t>
                      </a:r>
                    </a:p>
                  </a:txBody>
                  <a:tcPr marL="38851" marR="3885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0" marB="0"/>
                </a:tc>
                <a:extLst>
                  <a:ext uri="{0D108BD9-81ED-4DB2-BD59-A6C34878D82A}">
                    <a16:rowId xmlns:a16="http://schemas.microsoft.com/office/drawing/2014/main" val="907483212"/>
                  </a:ext>
                </a:extLst>
              </a:tr>
              <a:tr h="13968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Run with empty target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</a:rPr>
                        <a:t>0.5 days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</a:rPr>
                        <a:t>140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</a:rPr>
                        <a:t>nA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0" marB="0"/>
                </a:tc>
                <a:extLst>
                  <a:ext uri="{0D108BD9-81ED-4DB2-BD59-A6C34878D82A}">
                    <a16:rowId xmlns:a16="http://schemas.microsoft.com/office/drawing/2014/main" val="2961559692"/>
                  </a:ext>
                </a:extLst>
              </a:tr>
              <a:tr h="13968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Target preparation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Cool target*.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 shift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0" marB="0"/>
                </a:tc>
                <a:extLst>
                  <a:ext uri="{0D108BD9-81ED-4DB2-BD59-A6C34878D82A}">
                    <a16:rowId xmlns:a16="http://schemas.microsoft.com/office/drawing/2014/main" val="3223359643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296F9B5-A0BD-EA42-94AE-903C02A156AF}"/>
              </a:ext>
            </a:extLst>
          </p:cNvPr>
          <p:cNvSpPr txBox="1"/>
          <p:nvPr/>
        </p:nvSpPr>
        <p:spPr>
          <a:xfrm>
            <a:off x="4815290" y="163796"/>
            <a:ext cx="22470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Run Plan (cont.):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069FD7-827F-7C4C-B5BA-5265242CA1D5}"/>
              </a:ext>
            </a:extLst>
          </p:cNvPr>
          <p:cNvSpPr txBox="1"/>
          <p:nvPr/>
        </p:nvSpPr>
        <p:spPr>
          <a:xfrm>
            <a:off x="10659649" y="2354893"/>
            <a:ext cx="14196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*Hall in Beam Permit</a:t>
            </a:r>
          </a:p>
        </p:txBody>
      </p:sp>
    </p:spTree>
    <p:extLst>
      <p:ext uri="{BB962C8B-B14F-4D97-AF65-F5344CB8AC3E}">
        <p14:creationId xmlns:p14="http://schemas.microsoft.com/office/powerpoint/2010/main" val="2617207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CB0D151-8874-B445-A340-83C3E357E3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039944"/>
              </p:ext>
            </p:extLst>
          </p:nvPr>
        </p:nvGraphicFramePr>
        <p:xfrm>
          <a:off x="951978" y="625461"/>
          <a:ext cx="9707671" cy="2438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50723">
                  <a:extLst>
                    <a:ext uri="{9D8B030D-6E8A-4147-A177-3AD203B41FA5}">
                      <a16:colId xmlns:a16="http://schemas.microsoft.com/office/drawing/2014/main" val="2032637193"/>
                    </a:ext>
                  </a:extLst>
                </a:gridCol>
                <a:gridCol w="3569585">
                  <a:extLst>
                    <a:ext uri="{9D8B030D-6E8A-4147-A177-3AD203B41FA5}">
                      <a16:colId xmlns:a16="http://schemas.microsoft.com/office/drawing/2014/main" val="1052521497"/>
                    </a:ext>
                  </a:extLst>
                </a:gridCol>
                <a:gridCol w="2015538">
                  <a:extLst>
                    <a:ext uri="{9D8B030D-6E8A-4147-A177-3AD203B41FA5}">
                      <a16:colId xmlns:a16="http://schemas.microsoft.com/office/drawing/2014/main" val="1895996590"/>
                    </a:ext>
                  </a:extLst>
                </a:gridCol>
                <a:gridCol w="1471825">
                  <a:extLst>
                    <a:ext uri="{9D8B030D-6E8A-4147-A177-3AD203B41FA5}">
                      <a16:colId xmlns:a16="http://schemas.microsoft.com/office/drawing/2014/main" val="673000263"/>
                    </a:ext>
                  </a:extLst>
                </a:gridCol>
              </a:tblGrid>
              <a:tr h="13968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Condition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Scheduled Work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(Activities)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Total Time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Beam Conditions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0" marB="0"/>
                </a:tc>
                <a:extLst>
                  <a:ext uri="{0D108BD9-81ED-4DB2-BD59-A6C34878D82A}">
                    <a16:rowId xmlns:a16="http://schemas.microsoft.com/office/drawing/2014/main" val="3137941141"/>
                  </a:ext>
                </a:extLst>
              </a:tr>
              <a:tr h="13968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Run with D target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</a:rPr>
                        <a:t>4.5 days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</a:rPr>
                        <a:t>140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</a:rPr>
                        <a:t>nA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0" marB="0"/>
                </a:tc>
                <a:extLst>
                  <a:ext uri="{0D108BD9-81ED-4DB2-BD59-A6C34878D82A}">
                    <a16:rowId xmlns:a16="http://schemas.microsoft.com/office/drawing/2014/main" val="523528252"/>
                  </a:ext>
                </a:extLst>
              </a:tr>
              <a:tr h="13968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Target change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Switch to liquid He target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1.5 shifts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0" marB="0"/>
                </a:tc>
                <a:extLst>
                  <a:ext uri="{0D108BD9-81ED-4DB2-BD59-A6C34878D82A}">
                    <a16:rowId xmlns:a16="http://schemas.microsoft.com/office/drawing/2014/main" val="1146044560"/>
                  </a:ext>
                </a:extLst>
              </a:tr>
              <a:tr h="40696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Boil LD</a:t>
                      </a:r>
                      <a:r>
                        <a:rPr lang="en-US" sz="2000" baseline="-25000">
                          <a:effectLst/>
                        </a:rPr>
                        <a:t>2</a:t>
                      </a:r>
                      <a:r>
                        <a:rPr lang="en-US" sz="2000">
                          <a:effectLst/>
                        </a:rPr>
                        <a:t>*.  Pump D</a:t>
                      </a:r>
                      <a:r>
                        <a:rPr lang="en-US" sz="2000" baseline="-25000">
                          <a:effectLst/>
                        </a:rPr>
                        <a:t>2</a:t>
                      </a:r>
                      <a:r>
                        <a:rPr lang="en-US" sz="2000">
                          <a:effectLst/>
                        </a:rPr>
                        <a:t> from tanks.  Replace with helium.  Cool target*.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0" marB="0"/>
                </a:tc>
                <a:extLst>
                  <a:ext uri="{0D108BD9-81ED-4DB2-BD59-A6C34878D82A}">
                    <a16:rowId xmlns:a16="http://schemas.microsoft.com/office/drawing/2014/main" val="3431785839"/>
                  </a:ext>
                </a:extLst>
              </a:tr>
              <a:tr h="13968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Run with He target 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</a:rPr>
                        <a:t>1 day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</a:rPr>
                        <a:t>140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</a:rPr>
                        <a:t>nA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0" marB="0"/>
                </a:tc>
                <a:extLst>
                  <a:ext uri="{0D108BD9-81ED-4DB2-BD59-A6C34878D82A}">
                    <a16:rowId xmlns:a16="http://schemas.microsoft.com/office/drawing/2014/main" val="1925189589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7A91508-F94D-D345-A58D-97056D422EEA}"/>
              </a:ext>
            </a:extLst>
          </p:cNvPr>
          <p:cNvSpPr txBox="1"/>
          <p:nvPr/>
        </p:nvSpPr>
        <p:spPr>
          <a:xfrm>
            <a:off x="10659649" y="1892606"/>
            <a:ext cx="14196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*Hall in Beam Permit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0359B0-2075-D24D-8A6D-91FCE6440649}"/>
              </a:ext>
            </a:extLst>
          </p:cNvPr>
          <p:cNvSpPr txBox="1"/>
          <p:nvPr/>
        </p:nvSpPr>
        <p:spPr>
          <a:xfrm>
            <a:off x="4815290" y="163796"/>
            <a:ext cx="22470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Run Plan (cont.):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2E8E76-BD76-914E-AB78-1FCCA1FC14B9}"/>
              </a:ext>
            </a:extLst>
          </p:cNvPr>
          <p:cNvSpPr txBox="1"/>
          <p:nvPr/>
        </p:nvSpPr>
        <p:spPr>
          <a:xfrm>
            <a:off x="7797122" y="3110027"/>
            <a:ext cx="26037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13 days data-taking</a:t>
            </a:r>
          </a:p>
          <a:p>
            <a:pPr algn="ctr"/>
            <a:r>
              <a:rPr lang="en-US" sz="2400" dirty="0"/>
              <a:t>+ 9 shifts overhead</a:t>
            </a:r>
          </a:p>
        </p:txBody>
      </p:sp>
    </p:spTree>
    <p:extLst>
      <p:ext uri="{BB962C8B-B14F-4D97-AF65-F5344CB8AC3E}">
        <p14:creationId xmlns:p14="http://schemas.microsoft.com/office/powerpoint/2010/main" val="36765471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12928</TotalTime>
  <Words>1322</Words>
  <Application>Microsoft Macintosh PowerPoint</Application>
  <PresentationFormat>Widescreen</PresentationFormat>
  <Paragraphs>269</Paragraphs>
  <Slides>17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Wingdings</vt:lpstr>
      <vt:lpstr>Office Theme</vt:lpstr>
      <vt:lpstr>Run plan, conditions, and configuration  (Charges 1,3 &amp;5)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Run plan, conditions, and configuration  (Charges 1,3 &amp;5)</dc:title>
  <dc:creator>Microsoft Office User</dc:creator>
  <cp:lastModifiedBy>Microsoft Office User</cp:lastModifiedBy>
  <cp:revision>60</cp:revision>
  <dcterms:created xsi:type="dcterms:W3CDTF">2020-03-08T22:48:22Z</dcterms:created>
  <dcterms:modified xsi:type="dcterms:W3CDTF">2020-05-05T13:26:05Z</dcterms:modified>
</cp:coreProperties>
</file>