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62" r:id="rId4"/>
    <p:sldId id="261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1B88C-0DA2-C842-8CCC-B98E95D08F7A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D0370-FFE3-AF44-9E98-04B7B227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0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60733B-2132-5943-B055-00AE435179A0}" type="slidenum">
              <a:rPr lang="en-US"/>
              <a:pPr/>
              <a:t>2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4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4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8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4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8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0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4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2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4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1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7D6AA-BB2F-2741-B883-8B170E93A989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4F988-3E6B-3F47-940C-E5F47F6CC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0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4" y="1874520"/>
            <a:ext cx="8263466" cy="2929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 flipV="1">
            <a:off x="4651587" y="3222442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44802" y="3160604"/>
            <a:ext cx="389467" cy="35052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73800" y="3149596"/>
            <a:ext cx="389467" cy="35052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1129453" y="3245300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 flipV="1">
            <a:off x="8004387" y="3245300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55728" y="3573750"/>
            <a:ext cx="3490806" cy="3681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614532" y="2167467"/>
            <a:ext cx="0" cy="12648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89436" y="3577431"/>
            <a:ext cx="573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193737" y="2456150"/>
            <a:ext cx="42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87586" y="2473083"/>
            <a:ext cx="193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 Au plated W sense wire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517986" y="3577431"/>
            <a:ext cx="1512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/>
              <a:t>m Be-Cu field wire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371600" y="4707943"/>
            <a:ext cx="700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Cathode planes, 1/32” aluminum plates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75734" y="4397585"/>
            <a:ext cx="8263466" cy="2929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18316" y="614608"/>
            <a:ext cx="6350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Chamber geometry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7586" y="5748526"/>
            <a:ext cx="7361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designs we’ve considered so far, S=</a:t>
            </a:r>
            <a:r>
              <a:rPr lang="en-US" sz="2400" dirty="0" smtClean="0"/>
              <a:t>2G, and V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=0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734" y="1360968"/>
            <a:ext cx="71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V=0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75734" y="4784981"/>
            <a:ext cx="71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V=0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829915" y="2714090"/>
            <a:ext cx="71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S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2903665" y="2657749"/>
            <a:ext cx="718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r>
              <a:rPr lang="en-US" sz="2400" baseline="-25000" dirty="0" smtClean="0"/>
              <a:t>F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39537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163896"/>
            <a:ext cx="8228160" cy="614608"/>
          </a:xfrm>
          <a:ln/>
        </p:spPr>
        <p:txBody>
          <a:bodyPr>
            <a:normAutofit/>
          </a:bodyPr>
          <a:lstStyle/>
          <a:p>
            <a:pPr>
              <a:lnSpc>
                <a:spcPct val="101000"/>
              </a:lnSpc>
              <a:tabLst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</a:tabLst>
            </a:pPr>
            <a:r>
              <a:rPr lang="en-US" sz="2400" dirty="0" smtClean="0">
                <a:latin typeface="Bitstream Charter" charset="0"/>
              </a:rPr>
              <a:t>Choice of gas and electric field</a:t>
            </a:r>
            <a:endParaRPr lang="en-US" sz="2400" dirty="0">
              <a:latin typeface="Bitstream Charter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2192101"/>
            <a:ext cx="4684259" cy="385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21" y="2048692"/>
            <a:ext cx="4504579" cy="4082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488320" y="6245714"/>
            <a:ext cx="4147200" cy="279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lnSpc>
                <a:spcPct val="101000"/>
              </a:lnSpc>
            </a:pPr>
            <a:r>
              <a:rPr lang="en-US" sz="1300" i="1" dirty="0">
                <a:latin typeface="Bitstream Charter" charset="0"/>
              </a:rPr>
              <a:t>Zhao et al, </a:t>
            </a:r>
            <a:r>
              <a:rPr lang="en-US" sz="1300" i="1" dirty="0" err="1">
                <a:latin typeface="Bitstream Charter" charset="0"/>
              </a:rPr>
              <a:t>Nucl</a:t>
            </a:r>
            <a:r>
              <a:rPr lang="en-US" sz="1300" i="1" dirty="0">
                <a:latin typeface="Bitstream Charter" charset="0"/>
              </a:rPr>
              <a:t>. Inst. &amp; Methods, 1993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73787" y="2048692"/>
            <a:ext cx="0" cy="799861"/>
          </a:xfrm>
          <a:prstGeom prst="line">
            <a:avLst/>
          </a:prstGeom>
          <a:ln>
            <a:solidFill>
              <a:srgbClr val="FF0000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6481" y="1402361"/>
            <a:ext cx="2502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Ar:CO</a:t>
            </a:r>
            <a:r>
              <a:rPr lang="en-US" baseline="-25000" dirty="0" smtClean="0"/>
              <a:t>2</a:t>
            </a:r>
            <a:r>
              <a:rPr lang="en-US" dirty="0" smtClean="0"/>
              <a:t> 80:20</a:t>
            </a:r>
          </a:p>
          <a:p>
            <a:r>
              <a:rPr lang="en-US" dirty="0" smtClean="0"/>
              <a:t>6 cm/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 @ 1.5 kV/cm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0735" y="839895"/>
            <a:ext cx="2502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Ar:CO</a:t>
            </a:r>
            <a:r>
              <a:rPr lang="en-US" baseline="-25000" dirty="0" smtClean="0"/>
              <a:t>2</a:t>
            </a:r>
            <a:r>
              <a:rPr lang="en-US" dirty="0" smtClean="0"/>
              <a:t>:CF</a:t>
            </a:r>
            <a:r>
              <a:rPr lang="en-US" baseline="-25000" dirty="0" smtClean="0"/>
              <a:t>4</a:t>
            </a:r>
            <a:r>
              <a:rPr lang="en-US" dirty="0" smtClean="0"/>
              <a:t>  88:2:10</a:t>
            </a:r>
          </a:p>
          <a:p>
            <a:r>
              <a:rPr lang="en-US" dirty="0" smtClean="0"/>
              <a:t>10 cm/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dirty="0" err="1" smtClean="0"/>
              <a:t>s</a:t>
            </a:r>
            <a:r>
              <a:rPr lang="en-US" dirty="0" smtClean="0"/>
              <a:t> @ .75 kV/cm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925615" y="1648761"/>
            <a:ext cx="0" cy="799861"/>
          </a:xfrm>
          <a:prstGeom prst="line">
            <a:avLst/>
          </a:prstGeom>
          <a:ln>
            <a:solidFill>
              <a:srgbClr val="FF0000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3617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4" y="1874520"/>
            <a:ext cx="8263466" cy="2929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 flipV="1">
            <a:off x="4651587" y="3222442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44802" y="3160604"/>
            <a:ext cx="389467" cy="35052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73800" y="3149596"/>
            <a:ext cx="389467" cy="35052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1129453" y="3245300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 flipV="1">
            <a:off x="8004387" y="3245300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5734" y="4397585"/>
            <a:ext cx="8263466" cy="2929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3197" y="614608"/>
            <a:ext cx="774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Optimize size and voltage for Ar:CO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 = </a:t>
            </a:r>
            <a:r>
              <a:rPr lang="en-US" sz="2400" dirty="0" smtClean="0">
                <a:latin typeface="Comic Sans MS"/>
                <a:cs typeface="Comic Sans MS"/>
              </a:rPr>
              <a:t>80:</a:t>
            </a:r>
            <a:r>
              <a:rPr lang="en-US" sz="2400" dirty="0" smtClean="0">
                <a:latin typeface="Comic Sans MS"/>
                <a:cs typeface="Comic Sans MS"/>
              </a:rPr>
              <a:t>20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779942" y="1771683"/>
            <a:ext cx="0" cy="799861"/>
          </a:xfrm>
          <a:prstGeom prst="line">
            <a:avLst/>
          </a:prstGeom>
          <a:ln>
            <a:solidFill>
              <a:srgbClr val="FF0000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59193" y="1300483"/>
            <a:ext cx="184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 = 1.5 kV/cm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015064" y="3455218"/>
            <a:ext cx="633546" cy="682020"/>
          </a:xfrm>
          <a:prstGeom prst="line">
            <a:avLst/>
          </a:prstGeom>
          <a:ln>
            <a:solidFill>
              <a:srgbClr val="FF0000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258984" y="3767906"/>
            <a:ext cx="184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 = 254 kV/cm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1050142" y="2167467"/>
            <a:ext cx="17856" cy="11827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9832" y="2456150"/>
            <a:ext cx="42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99053" y="1336066"/>
            <a:ext cx="42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910483" y="4837286"/>
            <a:ext cx="42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910483" y="5518287"/>
            <a:ext cx="6093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E = 254 kV/cm corresponds to a gas gain of 10</a:t>
            </a:r>
            <a:r>
              <a:rPr lang="en-US" sz="2000" baseline="30000" dirty="0" smtClean="0">
                <a:latin typeface="Comic Sans MS"/>
                <a:cs typeface="Comic Sans MS"/>
              </a:rPr>
              <a:t>5</a:t>
            </a:r>
            <a:endParaRPr lang="en-US" sz="2000" baseline="30000" dirty="0">
              <a:latin typeface="Comic Sans MS"/>
              <a:cs typeface="Comic Sans M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129453" y="3577431"/>
            <a:ext cx="3653129" cy="0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10484" y="3577431"/>
            <a:ext cx="1323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741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734" y="1874520"/>
            <a:ext cx="8263466" cy="2929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 flipV="1">
            <a:off x="4651587" y="3222442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44802" y="3160604"/>
            <a:ext cx="389467" cy="35052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73800" y="3149596"/>
            <a:ext cx="389467" cy="350521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1129453" y="3245300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 flipV="1">
            <a:off x="8004387" y="3245300"/>
            <a:ext cx="242147" cy="209917"/>
          </a:xfrm>
          <a:prstGeom prst="ellipse">
            <a:avLst/>
          </a:prstGeom>
          <a:solidFill>
            <a:srgbClr val="FFB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75734" y="4397585"/>
            <a:ext cx="8263466" cy="2929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3197" y="614608"/>
            <a:ext cx="7743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/>
                <a:cs typeface="Comic Sans MS"/>
              </a:rPr>
              <a:t>Optimize size and voltage for Ar:CO</a:t>
            </a:r>
            <a:r>
              <a:rPr lang="en-US" sz="2400" baseline="-25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:CF</a:t>
            </a:r>
            <a:r>
              <a:rPr lang="en-US" sz="2400" baseline="-25000" dirty="0" smtClean="0">
                <a:latin typeface="Comic Sans MS"/>
                <a:cs typeface="Comic Sans MS"/>
              </a:rPr>
              <a:t>4</a:t>
            </a:r>
            <a:r>
              <a:rPr lang="en-US" sz="2400" dirty="0" smtClean="0">
                <a:latin typeface="Comic Sans MS"/>
                <a:cs typeface="Comic Sans MS"/>
              </a:rPr>
              <a:t> = 88:2:10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779942" y="1771683"/>
            <a:ext cx="0" cy="799861"/>
          </a:xfrm>
          <a:prstGeom prst="line">
            <a:avLst/>
          </a:prstGeom>
          <a:ln>
            <a:solidFill>
              <a:srgbClr val="FF0000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59193" y="1300483"/>
            <a:ext cx="184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 = .75 kV/cm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58984" y="3767906"/>
            <a:ext cx="184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E = 254 kV/cm</a:t>
            </a:r>
            <a:endParaRPr lang="en-US" dirty="0">
              <a:latin typeface="Comic Sans MS"/>
              <a:cs typeface="Comic Sans M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1050142" y="2167467"/>
            <a:ext cx="17856" cy="11827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9832" y="2456150"/>
            <a:ext cx="42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799053" y="1336066"/>
            <a:ext cx="42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910483" y="4837286"/>
            <a:ext cx="420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4015064" y="3455218"/>
            <a:ext cx="633546" cy="682020"/>
          </a:xfrm>
          <a:prstGeom prst="line">
            <a:avLst/>
          </a:prstGeom>
          <a:ln>
            <a:solidFill>
              <a:srgbClr val="FF0000"/>
            </a:solidFill>
            <a:tailEnd type="arrow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10483" y="5518287"/>
            <a:ext cx="6093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E = 254 kV/cm corresponds to a gas gain of 10</a:t>
            </a:r>
            <a:r>
              <a:rPr lang="en-US" sz="2000" baseline="30000" dirty="0" smtClean="0">
                <a:latin typeface="Comic Sans MS"/>
                <a:cs typeface="Comic Sans MS"/>
              </a:rPr>
              <a:t>5</a:t>
            </a:r>
            <a:endParaRPr lang="en-US" sz="2000" baseline="30000" dirty="0">
              <a:latin typeface="Comic Sans MS"/>
              <a:cs typeface="Comic Sans M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1129453" y="3577431"/>
            <a:ext cx="3653129" cy="0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10484" y="3577431"/>
            <a:ext cx="1323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010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17561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S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F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 cathode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329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208</Words>
  <Application>Microsoft Macintosh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Choice of gas and electric field</vt:lpstr>
      <vt:lpstr>PowerPoint Presentation</vt:lpstr>
      <vt:lpstr>PowerPoint Presentation</vt:lpstr>
      <vt:lpstr>PowerPoint Presentation</vt:lpstr>
    </vt:vector>
  </TitlesOfParts>
  <Company>University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Rory Miskimen</dc:creator>
  <cp:lastModifiedBy>Rory Miskimen</cp:lastModifiedBy>
  <cp:revision>17</cp:revision>
  <cp:lastPrinted>2013-12-06T14:55:22Z</cp:lastPrinted>
  <dcterms:created xsi:type="dcterms:W3CDTF">2013-12-05T16:13:05Z</dcterms:created>
  <dcterms:modified xsi:type="dcterms:W3CDTF">2014-01-07T15:55:49Z</dcterms:modified>
</cp:coreProperties>
</file>